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5" r:id="rId3"/>
    <p:sldId id="257" r:id="rId4"/>
    <p:sldId id="264" r:id="rId5"/>
    <p:sldId id="267" r:id="rId6"/>
    <p:sldId id="268" r:id="rId7"/>
    <p:sldId id="266" r:id="rId8"/>
    <p:sldId id="269" r:id="rId9"/>
    <p:sldId id="263" r:id="rId10"/>
    <p:sldId id="262" r:id="rId11"/>
    <p:sldId id="261" r:id="rId12"/>
    <p:sldId id="271" r:id="rId13"/>
    <p:sldId id="260" r:id="rId14"/>
    <p:sldId id="270" r:id="rId15"/>
    <p:sldId id="274" r:id="rId16"/>
    <p:sldId id="278" r:id="rId17"/>
    <p:sldId id="273" r:id="rId18"/>
    <p:sldId id="276" r:id="rId19"/>
    <p:sldId id="277" r:id="rId20"/>
    <p:sldId id="275" r:id="rId21"/>
    <p:sldId id="279" r:id="rId22"/>
    <p:sldId id="280" r:id="rId2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195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9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91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2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1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34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8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96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591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90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90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746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7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6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5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61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68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5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14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‹nº›</a:t>
            </a:fld>
            <a:endParaRPr lang="pt-BR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150" y="0"/>
            <a:ext cx="9144000" cy="6858000"/>
          </a:xfrm>
          <a:prstGeom prst="rect">
            <a:avLst/>
          </a:prstGeom>
          <a:solidFill>
            <a:srgbClr val="0066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-150" y="5930563"/>
            <a:ext cx="9144000" cy="92730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88075" y="99625"/>
            <a:ext cx="8444100" cy="1457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sz="40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Apresentação do</a:t>
            </a:r>
            <a:br>
              <a:rPr lang="pt-BR" sz="40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</a:br>
            <a:r>
              <a:rPr lang="pt-BR" sz="40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Projeto Dirigido</a:t>
            </a:r>
            <a:endParaRPr lang="pt-BR" sz="1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550" y="4843462"/>
            <a:ext cx="8520600" cy="97155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Rafael </a:t>
            </a:r>
            <a:r>
              <a:rPr lang="pt-BR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Cardoso da </a:t>
            </a:r>
            <a:r>
              <a:rPr lang="pt-BR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Silva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21048012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9" y="99624"/>
            <a:ext cx="2148674" cy="21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6"/>
          <p:cNvSpPr txBox="1">
            <a:spLocks/>
          </p:cNvSpPr>
          <p:nvPr/>
        </p:nvSpPr>
        <p:spPr>
          <a:xfrm>
            <a:off x="0" y="2311422"/>
            <a:ext cx="9143849" cy="2416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pt-BR" sz="40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Um sistema </a:t>
            </a:r>
            <a:r>
              <a:rPr lang="pt-BR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para auxiliar na</a:t>
            </a:r>
          </a:p>
          <a:p>
            <a:pPr algn="ctr"/>
            <a:r>
              <a:rPr lang="pt-BR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aprendizagem da disciplina</a:t>
            </a:r>
          </a:p>
          <a:p>
            <a:pPr algn="ctr"/>
            <a:r>
              <a:rPr lang="pt-BR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Linguagens Formais e </a:t>
            </a:r>
            <a:r>
              <a:rPr lang="pt-BR" sz="40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Autômatos</a:t>
            </a:r>
            <a:endParaRPr lang="pt-BR" sz="40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10" name="Shape 57"/>
          <p:cNvSpPr txBox="1">
            <a:spLocks/>
          </p:cNvSpPr>
          <p:nvPr/>
        </p:nvSpPr>
        <p:spPr>
          <a:xfrm>
            <a:off x="311550" y="6217622"/>
            <a:ext cx="8520600" cy="626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lnSpc>
                <a:spcPct val="100000"/>
              </a:lnSpc>
              <a:spcAft>
                <a:spcPts val="0"/>
              </a:spcAft>
            </a:pPr>
            <a:r>
              <a:rPr lang="pt-B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08/11/2016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 PROBLEMA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ctr">
              <a:spcAft>
                <a:spcPts val="2500"/>
              </a:spcAft>
              <a:buClr>
                <a:srgbClr val="006633"/>
              </a:buClr>
            </a:pPr>
            <a:endParaRPr lang="pt-BR" sz="36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69850" lvl="0" algn="ctr">
              <a:spcAft>
                <a:spcPts val="2500"/>
              </a:spcAft>
              <a:buClr>
                <a:srgbClr val="006633"/>
              </a:buClr>
            </a:pPr>
            <a:r>
              <a:rPr lang="pt-BR" sz="3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Decidir </a:t>
            </a:r>
            <a:r>
              <a:rPr lang="pt-BR" sz="3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se dois autômatos finitos determinísticos reconhecem a mesma linguagem.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474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 Solução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87350" algn="just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 É 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um problema bem </a:t>
                </a:r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resolvido!</a:t>
                </a:r>
              </a:p>
              <a:p>
                <a:pPr marL="457200" lvl="0" indent="-387350" algn="just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dois estados </a:t>
                </a:r>
                <a:r>
                  <a:rPr lang="pt-BR" sz="28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  <a:r>
                  <a:rPr lang="pt-BR" sz="2800" baseline="-250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 </a:t>
                </a:r>
                <a:r>
                  <a:rPr lang="pt-BR" sz="2800" dirty="0" err="1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  <a:r>
                  <a:rPr lang="pt-BR" sz="2800" baseline="-25000" dirty="0" err="1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são equivalentes se, para toda palavra w ∈ </a:t>
                </a:r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pt-BR" sz="3600" baseline="300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∗</a:t>
                </a:r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vale:</a:t>
                </a:r>
              </a:p>
              <a:p>
                <a:pPr marL="69850" lvl="0" algn="ctr">
                  <a:spcAft>
                    <a:spcPts val="2500"/>
                  </a:spcAft>
                  <a:buClr>
                    <a:srgbClr val="006633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a:rPr lang="el-GR" sz="4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𝛿</m:t>
                        </m:r>
                      </m:e>
                    </m:acc>
                    <m:r>
                      <a:rPr lang="el-GR" sz="4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 </m:t>
                    </m:r>
                  </m:oMath>
                </a14:m>
                <a:r>
                  <a:rPr lang="pt-BR" sz="4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pt-BR" sz="40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  <a:r>
                  <a:rPr lang="pt-BR" sz="4000" baseline="-250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pt-BR" sz="4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w) ∈ </a:t>
                </a:r>
                <a:r>
                  <a:rPr lang="pt-BR" sz="40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pt-BR" sz="6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⇔</m:t>
                    </m:r>
                  </m:oMath>
                </a14:m>
                <a:r>
                  <a:rPr lang="pt-BR" sz="40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a:rPr lang="el-GR" sz="4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𝛿</m:t>
                        </m:r>
                      </m:e>
                    </m:acc>
                    <m:r>
                      <a:rPr lang="el-GR" sz="4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 </m:t>
                    </m:r>
                  </m:oMath>
                </a14:m>
                <a:r>
                  <a:rPr lang="pt-BR" sz="4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pt-BR" sz="40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</a:t>
                </a:r>
                <a:r>
                  <a:rPr lang="pt-BR" sz="4000" baseline="-25000" dirty="0" err="1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pt-BR" sz="4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w) ∈ F</a:t>
                </a:r>
                <a:endParaRPr lang="pt-BR" sz="4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</p:txBody>
          </p:sp>
        </mc:Choice>
        <mc:Fallback xmlns="">
          <p:sp>
            <p:nvSpPr>
              <p:cNvPr id="69" name="Shape 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  <a:blipFill rotWithShape="0">
                <a:blip r:embed="rId4"/>
                <a:stretch>
                  <a:fillRect l="-501" t="-127" r="-1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06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Métodos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Esse problema está intimamente relacionado com o problema de minimização </a:t>
            </a: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 </a:t>
            </a:r>
            <a:r>
              <a:rPr lang="pt-BR" sz="25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AFDs</a:t>
            </a:r>
            <a:endParaRPr lang="pt-BR" sz="2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it-IT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Os primeiros algoritmos desenvolvidos: </a:t>
            </a:r>
          </a:p>
          <a:p>
            <a:pPr marL="900113" lvl="1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it-IT" sz="21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(HUFFMAN</a:t>
            </a:r>
            <a:r>
              <a:rPr lang="it-IT" sz="21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</a:t>
            </a:r>
            <a:r>
              <a:rPr lang="it-IT" sz="21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1954)</a:t>
            </a:r>
          </a:p>
          <a:p>
            <a:pPr marL="900113" lvl="1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it-IT" sz="21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(</a:t>
            </a:r>
            <a:r>
              <a:rPr lang="it-IT" sz="21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MOORE, 1956) </a:t>
            </a:r>
            <a:endParaRPr lang="it-IT" sz="2100" b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Complexidade O(</a:t>
            </a:r>
            <a:r>
              <a:rPr lang="pt-BR" sz="25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</a:t>
            </a:r>
            <a:r>
              <a:rPr lang="pt-BR" sz="2500" baseline="30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2</a:t>
            </a: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)</a:t>
            </a:r>
            <a:endParaRPr lang="pt-BR" sz="2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05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Métodos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387350" algn="just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O algoritmo mais eficiente conhecido para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minimização de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autômatos executa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em tempo </a:t>
                </a:r>
                <a14:m>
                  <m:oMath xmlns:m="http://schemas.openxmlformats.org/officeDocument/2006/math">
                    <m:r>
                      <a:rPr lang="el-GR" sz="2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Roboto"/>
                      </a:rPr>
                      <m:t>𝛰</m:t>
                    </m:r>
                    <m:r>
                      <a:rPr lang="pt-BR" sz="2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Roboto"/>
                      </a:rPr>
                      <m:t>( </m:t>
                    </m:r>
                    <m:r>
                      <a:rPr lang="pt-BR" sz="2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Roboto"/>
                      </a:rPr>
                      <m:t>𝑛</m:t>
                    </m:r>
                    <m:r>
                      <a:rPr lang="pt-BR" sz="2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Roboto"/>
                      </a:rPr>
                      <m:t> </m:t>
                    </m:r>
                    <m:func>
                      <m:funcPr>
                        <m:ctrlPr>
                          <a:rPr lang="pt-BR" sz="2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Roboto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5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Roboto"/>
                          </a:rPr>
                          <m:t>log</m:t>
                        </m:r>
                      </m:fName>
                      <m:e>
                        <m:r>
                          <a:rPr lang="pt-BR" sz="25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Roboto"/>
                          </a:rPr>
                          <m:t>𝑛</m:t>
                        </m:r>
                      </m:e>
                    </m:func>
                    <m:r>
                      <a:rPr lang="pt-BR" sz="25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Roboto"/>
                      </a:rPr>
                      <m:t>)</m:t>
                    </m:r>
                  </m:oMath>
                </a14:m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 </a:t>
                </a:r>
                <a:r>
                  <a:rPr lang="pt-BR" sz="25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(</a:t>
                </a:r>
                <a:r>
                  <a:rPr lang="pt-BR" sz="2500" b="1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HOPCROFT</a:t>
                </a:r>
                <a:r>
                  <a:rPr lang="pt-BR" sz="25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, 1971</a:t>
                </a:r>
                <a:r>
                  <a:rPr lang="pt-BR" sz="25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).</a:t>
                </a:r>
              </a:p>
              <a:p>
                <a:pPr marL="457200" lvl="0" indent="-387350" algn="just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Posteriormente </a:t>
                </a:r>
                <a:r>
                  <a:rPr lang="pt-BR" sz="2500" dirty="0" err="1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Hopcroft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e </a:t>
                </a:r>
                <a:r>
                  <a:rPr lang="pt-BR" sz="2500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Karp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desenvolveram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um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algoritmo linear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para testar a equivalência de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autômatos </a:t>
                </a:r>
                <a:r>
                  <a:rPr lang="pt-BR" sz="25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(</a:t>
                </a:r>
                <a:r>
                  <a:rPr lang="pt-BR" sz="2500" b="1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HOPCROFT</a:t>
                </a:r>
                <a:r>
                  <a:rPr lang="pt-BR" sz="25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; </a:t>
                </a:r>
                <a:r>
                  <a:rPr lang="pt-BR" sz="2500" b="1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KARP</a:t>
                </a:r>
                <a:r>
                  <a:rPr lang="pt-BR" sz="25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, 1971)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.</a:t>
                </a:r>
                <a:endParaRPr lang="pt-BR" sz="25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  <a:p>
                <a:pPr marL="457200" lvl="0" indent="-387350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endParaRPr lang="pt-BR" sz="25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</p:txBody>
          </p:sp>
        </mc:Choice>
        <mc:Fallback xmlns="">
          <p:sp>
            <p:nvSpPr>
              <p:cNvPr id="69" name="Shape 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  <a:blipFill rotWithShape="0">
                <a:blip r:embed="rId4"/>
                <a:stretch>
                  <a:fillRect l="-215" r="-1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947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 Sistema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3486000" y="1923150"/>
            <a:ext cx="2171700" cy="64293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TURMAS</a:t>
            </a:r>
            <a:endParaRPr lang="pt-B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5216325" y="3304406"/>
            <a:ext cx="2171700" cy="64293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LISTAS</a:t>
            </a:r>
            <a:endParaRPr lang="pt-B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314300" y="3304406"/>
            <a:ext cx="2171700" cy="64293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ALUNOS</a:t>
            </a:r>
            <a:endParaRPr lang="pt-B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216325" y="4857876"/>
            <a:ext cx="2171700" cy="642937"/>
          </a:xfrm>
          <a:prstGeom prst="round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QUESTÕES</a:t>
            </a:r>
            <a:endParaRPr lang="pt-B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Conector de seta reta 3"/>
          <p:cNvCxnSpPr>
            <a:stCxn id="11" idx="0"/>
            <a:endCxn id="2" idx="2"/>
          </p:cNvCxnSpPr>
          <p:nvPr/>
        </p:nvCxnSpPr>
        <p:spPr>
          <a:xfrm flipV="1">
            <a:off x="2400150" y="2566087"/>
            <a:ext cx="2171700" cy="73831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0"/>
            <a:endCxn id="2" idx="2"/>
          </p:cNvCxnSpPr>
          <p:nvPr/>
        </p:nvCxnSpPr>
        <p:spPr>
          <a:xfrm flipH="1" flipV="1">
            <a:off x="4571850" y="2566087"/>
            <a:ext cx="1730325" cy="73831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0"/>
            <a:endCxn id="10" idx="2"/>
          </p:cNvCxnSpPr>
          <p:nvPr/>
        </p:nvCxnSpPr>
        <p:spPr>
          <a:xfrm flipV="1">
            <a:off x="6302175" y="3947343"/>
            <a:ext cx="0" cy="91053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416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Interface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72" y="1649478"/>
            <a:ext cx="5001232" cy="445524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629530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4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FSMdesigner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desenvolvido por Evan Wallace.</a:t>
            </a: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322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Feedback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spcAft>
                <a:spcPts val="2500"/>
              </a:spcAft>
              <a:buClr>
                <a:srgbClr val="006633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Correto</a:t>
            </a:r>
          </a:p>
          <a:p>
            <a:pPr marL="457200" lvl="0" indent="-387350" rtl="0">
              <a:spcBef>
                <a:spcPts val="0"/>
              </a:spcBef>
              <a:spcAft>
                <a:spcPts val="2500"/>
              </a:spcAft>
              <a:buClr>
                <a:srgbClr val="006633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Incorreto</a:t>
            </a:r>
          </a:p>
          <a:p>
            <a:pPr marL="985838" lvl="1" indent="-387350">
              <a:spcAft>
                <a:spcPts val="2500"/>
              </a:spcAft>
              <a:buClr>
                <a:srgbClr val="006633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Palavra que os distinguiram</a:t>
            </a:r>
          </a:p>
          <a:p>
            <a:pPr marL="457200" indent="-387350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Salvo com Rascunho</a:t>
            </a:r>
            <a:endParaRPr lang="pt-BR" sz="3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58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Objetivos e Metodologia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Estudar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 implementar o algoritmo de Moore para minimização e equivalência de </a:t>
            </a:r>
            <a:r>
              <a:rPr lang="pt-BR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AFDs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(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MOORE, 1956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);</a:t>
            </a:r>
            <a:endParaRPr lang="pt-BR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Estudar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 implementar o algoritmo de </a:t>
            </a:r>
            <a:r>
              <a:rPr lang="pt-BR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Hopcroft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e </a:t>
            </a:r>
            <a:r>
              <a:rPr lang="pt-BR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Karp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para testar a equivalência de </a:t>
            </a:r>
            <a:r>
              <a:rPr lang="pt-BR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AFDs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(</a:t>
            </a:r>
            <a:r>
              <a:rPr lang="pt-BR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HOPCROFT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; </a:t>
            </a:r>
            <a:r>
              <a:rPr lang="pt-BR" sz="2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KARP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1971); </a:t>
            </a:r>
          </a:p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Desenvolvimento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 sistema de apoio a aprendizagem da disciplina Linguagens Formais e Autômatos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;</a:t>
            </a:r>
            <a:endParaRPr lang="pt-BR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lvl="0" indent="-387350" algn="just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Reuniões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semanais com o orientador, afim de acompanhar o progresso do desenvolvimento do sistema e esclarecer eventuais dúvidas.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40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Cronograma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Leitura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da bibliografia (capítulos de livros e artigos citados).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2.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Implementação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dos algoritmos em C++.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3.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Adequação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 FSM Designer às necessidades deste projeto.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4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Elaboração do relatório parcial.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5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Desenvolvimento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 sistema.</a:t>
            </a:r>
          </a:p>
          <a:p>
            <a:pPr marL="442913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5.1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Levantamento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 requisitos, análise e projeto do sistema.</a:t>
            </a:r>
          </a:p>
          <a:p>
            <a:pPr marL="442913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5.2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Implementação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 sistema.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6.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Confecção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dos exercícios no sistema.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7.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Aplicação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numa turma experimental.</a:t>
            </a:r>
          </a:p>
          <a:p>
            <a:pPr marL="69850" lvl="0">
              <a:spcAft>
                <a:spcPts val="500"/>
              </a:spcAft>
              <a:buClr>
                <a:srgbClr val="006633"/>
              </a:buClr>
            </a:pP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8. </a:t>
            </a:r>
            <a:r>
              <a:rPr lang="pt-BR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Elaboração </a:t>
            </a:r>
            <a:r>
              <a:rPr lang="pt-BR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do relatório final.</a:t>
            </a:r>
            <a:endParaRPr lang="pt-BR" sz="2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6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Cronograma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3" y="2204878"/>
            <a:ext cx="8684473" cy="37412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29613" y="1812017"/>
            <a:ext cx="86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Tabela 1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Cronograma.</a:t>
            </a: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11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 Disciplina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-149" y="1809974"/>
            <a:ext cx="914415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ctr">
              <a:spcAft>
                <a:spcPts val="2500"/>
              </a:spcAft>
              <a:buClr>
                <a:srgbClr val="006633"/>
              </a:buClr>
            </a:pPr>
            <a:r>
              <a:rPr lang="pt-BR" sz="25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MCTA015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-13 - </a:t>
            </a:r>
            <a:r>
              <a:rPr lang="pt-BR" sz="25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Linguagens Formais e </a:t>
            </a:r>
            <a:r>
              <a:rPr lang="pt-BR" sz="25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Autômatos 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(3-1-4)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9" y="2582560"/>
            <a:ext cx="8430802" cy="339137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6449" y="5991977"/>
            <a:ext cx="843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bcc.ufabc.edu.br/grade-curricular/estrutura-da-grade.html 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43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Orçamento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9613" y="1812017"/>
            <a:ext cx="86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Tabela 2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Orçamento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 execução deste projeto.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03945"/>
              </p:ext>
            </p:extLst>
          </p:nvPr>
        </p:nvGraphicFramePr>
        <p:xfrm>
          <a:off x="357188" y="2378843"/>
          <a:ext cx="8475262" cy="2880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2462"/>
                <a:gridCol w="3069102"/>
                <a:gridCol w="1008611"/>
                <a:gridCol w="2825087"/>
              </a:tblGrid>
              <a:tr h="504975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CUSTEIO</a:t>
                      </a:r>
                      <a:endParaRPr lang="pt-BR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504975">
                <a:tc gridSpan="4">
                  <a:txBody>
                    <a:bodyPr/>
                    <a:lstStyle/>
                    <a:p>
                      <a:pPr marL="85725" indent="0" algn="l"/>
                      <a:r>
                        <a:rPr lang="pt-BR" sz="2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Serviços de Terceiro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40270">
                <a:tc>
                  <a:txBody>
                    <a:bodyPr/>
                    <a:lstStyle/>
                    <a:p>
                      <a:pPr algn="r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(5 meses)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Hospedagem do Site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R$ 74,50 (R$ 14,90* cada mês) 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8625">
                <a:tc>
                  <a:txBody>
                    <a:bodyPr/>
                    <a:lstStyle/>
                    <a:p>
                      <a:pPr algn="r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(1 ano)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Registro de Domínio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R$ 49,90*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285750">
                <a:tc gridSpan="4">
                  <a:txBody>
                    <a:bodyPr/>
                    <a:lstStyle/>
                    <a:p>
                      <a:pPr algn="l"/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pt-BR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04975">
                <a:tc gridSpan="3">
                  <a:txBody>
                    <a:bodyPr/>
                    <a:lstStyle/>
                    <a:p>
                      <a:pPr marL="85725" indent="0" algn="l"/>
                      <a:r>
                        <a:rPr lang="pt-BR" sz="20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sz="2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R$ 124,40 </a:t>
                      </a:r>
                      <a:endParaRPr lang="pt-BR" sz="2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77251" y="5368930"/>
            <a:ext cx="770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* valores obtidos com base nos pacotes oferecidos no site da </a:t>
            </a:r>
            <a:r>
              <a:rPr lang="pt-BR" sz="1800" dirty="0" err="1"/>
              <a:t>LocaWeb</a:t>
            </a:r>
            <a:r>
              <a:rPr lang="pt-BR" sz="1800" baseline="30000" dirty="0" err="1"/>
              <a:t>1</a:t>
            </a:r>
            <a:r>
              <a:rPr lang="pt-BR" sz="1800" dirty="0"/>
              <a:t> 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9613" y="6326083"/>
            <a:ext cx="8242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aseline="30000" dirty="0" smtClean="0"/>
              <a:t>1</a:t>
            </a:r>
            <a:r>
              <a:rPr lang="pt-BR" dirty="0" smtClean="0"/>
              <a:t> Acessado </a:t>
            </a:r>
            <a:r>
              <a:rPr lang="pt-BR" dirty="0"/>
              <a:t>dia 29/10/2016, disponível em &lt;http://</a:t>
            </a:r>
            <a:r>
              <a:rPr lang="pt-BR" sz="1600" dirty="0"/>
              <a:t>www.locaweb.com.br/hospedagem-de-sites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715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Referências</a:t>
            </a:r>
            <a:br>
              <a:rPr lang="pt-BR" sz="3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</a:b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SIPSER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M.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Introduction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to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the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Theory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Computation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[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S.l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.]: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Cengage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Learning, 2012.</a:t>
            </a:r>
          </a:p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HUFFMAN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D. A. The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synthesis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sequential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switching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circuits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I, II. J. Franklin Inst., v. 257, p. 161–190, 275–303, 1954.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ISSN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0016-0032.</a:t>
            </a:r>
          </a:p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MOORE, E. F.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Gedanken-experiments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sequential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machines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In: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Automata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studies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[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S.l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.]: Princeton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University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Press, Princeton, N. J., 1956, (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Annals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mathematics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studies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no. 34). p. 129–153. </a:t>
            </a:r>
          </a:p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HOPCROFT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J.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n log n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algorithm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for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minimizing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states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in a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finite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automaton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In: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Theory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machines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and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computations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(Proc.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Internat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Sympos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.,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Technion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Haifa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1971). [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S.l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.]: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Academic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Press, New York, 1971. p. 189–196.</a:t>
            </a:r>
          </a:p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HOPCROFT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J. E.;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KARP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R. M. A linear time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algorithm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for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testing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equivalence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finite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automata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Technical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report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of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Cornell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University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p. 71–114, 1971. </a:t>
            </a:r>
          </a:p>
          <a:p>
            <a:pPr marL="69850" lvl="0" algn="just">
              <a:spcAft>
                <a:spcPts val="1000"/>
              </a:spcAft>
              <a:buClr>
                <a:srgbClr val="006633"/>
              </a:buClr>
            </a:pP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WALLACE, E.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Finite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State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Machine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Designer. 2010. &lt;http://madebyevan.com/fsm/&gt;. [Online; acessado 29 de </a:t>
            </a:r>
            <a:r>
              <a:rPr lang="pt-BR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outubro de </a:t>
            </a:r>
            <a:r>
              <a:rPr lang="pt-BR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2016].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16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 algn="ctr" rtl="0">
              <a:spcBef>
                <a:spcPts val="0"/>
              </a:spcBef>
              <a:spcAft>
                <a:spcPts val="2500"/>
              </a:spcAft>
              <a:buClr>
                <a:srgbClr val="006633"/>
              </a:buClr>
              <a:buSzPct val="100000"/>
            </a:pPr>
            <a:endParaRPr lang="pt-BR" sz="3200" b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69850" lvl="0" algn="ctr" rtl="0">
              <a:spcBef>
                <a:spcPts val="0"/>
              </a:spcBef>
              <a:spcAft>
                <a:spcPts val="2500"/>
              </a:spcAft>
              <a:buClr>
                <a:srgbClr val="006633"/>
              </a:buClr>
              <a:buSzPct val="100000"/>
            </a:pPr>
            <a:endParaRPr lang="pt-BR" sz="32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69850" lvl="0" algn="ctr" rtl="0">
              <a:spcBef>
                <a:spcPts val="0"/>
              </a:spcBef>
              <a:spcAft>
                <a:spcPts val="2500"/>
              </a:spcAft>
              <a:buClr>
                <a:srgbClr val="006633"/>
              </a:buClr>
              <a:buSzPct val="100000"/>
            </a:pPr>
            <a:r>
              <a:rPr lang="pt-BR" sz="44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OBRIGADO PELA ATENÇÃO</a:t>
            </a:r>
            <a:endParaRPr lang="pt-BR" sz="4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945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 Disciplina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>
              <a:lnSpc>
                <a:spcPct val="100000"/>
              </a:lnSpc>
              <a:spcAft>
                <a:spcPts val="1000"/>
              </a:spcAft>
              <a:buClr>
                <a:srgbClr val="006633"/>
              </a:buClr>
            </a:pPr>
            <a:r>
              <a:rPr lang="pt-BR" sz="25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Ementa: </a:t>
            </a:r>
          </a:p>
          <a:p>
            <a:pPr marL="412750" lvl="0" indent="-34290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Conceitos 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básicos. </a:t>
            </a: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lvl="0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Linguagens 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regulares: </a:t>
            </a: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800100" lvl="1" indent="-357188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Autômatos determinísticos</a:t>
            </a:r>
          </a:p>
          <a:p>
            <a:pPr marL="800100" lvl="1" indent="-357188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Autômatos </a:t>
            </a:r>
            <a:r>
              <a:rPr lang="pt-BR" sz="2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não-determinísticos</a:t>
            </a:r>
            <a:endParaRPr lang="pt-BR" sz="21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800100" lvl="1" indent="-357188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Expressões </a:t>
            </a:r>
            <a:r>
              <a:rPr lang="pt-BR" sz="2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regulares. </a:t>
            </a:r>
            <a:endParaRPr lang="pt-BR" sz="21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Linguagens 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livres de contexto: </a:t>
            </a: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800100" lvl="1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Gramática</a:t>
            </a:r>
          </a:p>
          <a:p>
            <a:pPr marL="800100" lvl="1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Autômatos </a:t>
            </a:r>
            <a:r>
              <a:rPr lang="pt-BR" sz="2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 pilha</a:t>
            </a: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</a:t>
            </a:r>
          </a:p>
          <a:p>
            <a:pPr marL="457200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Linguagens </a:t>
            </a:r>
            <a:r>
              <a:rPr lang="pt-BR" sz="2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recursivamente enumeráveis: </a:t>
            </a: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800100" lvl="1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Máquinas </a:t>
            </a:r>
            <a:r>
              <a:rPr lang="pt-BR" sz="2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 Turing determinísticas e </a:t>
            </a:r>
            <a:r>
              <a:rPr lang="pt-BR" sz="21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não-determinísticas</a:t>
            </a:r>
            <a:r>
              <a:rPr lang="pt-BR" sz="21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 </a:t>
            </a:r>
            <a:endParaRPr lang="pt-BR" sz="21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57200" indent="-387350">
              <a:lnSpc>
                <a:spcPct val="100000"/>
              </a:lnSpc>
              <a:spcAft>
                <a:spcPts val="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5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...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199" y="386550"/>
            <a:ext cx="7420957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 Finito Determinístico 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809974"/>
            <a:ext cx="8520600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>
              <a:spcAft>
                <a:spcPts val="2500"/>
              </a:spcAft>
              <a:buClr>
                <a:srgbClr val="006633"/>
              </a:buClr>
            </a:pP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Definido por: </a:t>
            </a:r>
            <a:r>
              <a:rPr lang="el-GR" sz="2800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 </a:t>
            </a:r>
            <a:r>
              <a:rPr lang="el-GR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= (Q, Σ, δ, s, F) </a:t>
            </a:r>
            <a:endParaRPr lang="pt-BR" sz="2800" b="1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12750" lvl="0" indent="-342900">
              <a:spcAft>
                <a:spcPts val="1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conjunto não vazio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de </a:t>
            </a: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estados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Q;</a:t>
            </a:r>
          </a:p>
          <a:p>
            <a:pPr marL="412750" lvl="0" indent="-342900">
              <a:spcAft>
                <a:spcPts val="1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um alfabeto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Σ;</a:t>
            </a:r>
          </a:p>
          <a:p>
            <a:pPr marL="412750" lvl="0" indent="-342900">
              <a:spcAft>
                <a:spcPts val="1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um estado inicial s ∈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Q;</a:t>
            </a:r>
          </a:p>
          <a:p>
            <a:pPr marL="412750" lvl="0" indent="-342900">
              <a:spcAft>
                <a:spcPts val="1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um conjunto de estados de aceitação F ⊆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Q;</a:t>
            </a:r>
          </a:p>
          <a:p>
            <a:pPr marL="412750" indent="-342900">
              <a:spcAft>
                <a:spcPts val="1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uma função de transição δ: Q × Σ → Q. </a:t>
            </a:r>
          </a:p>
          <a:p>
            <a:pPr marL="412750" lvl="0" indent="-342900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12750" lvl="0" indent="-342900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335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199" y="386550"/>
            <a:ext cx="7420957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 Finito Determinístico 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69850" lvl="0">
                  <a:spcAft>
                    <a:spcPts val="2500"/>
                  </a:spcAft>
                  <a:buClr>
                    <a:srgbClr val="006633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a:rPr lang="el-GR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𝛅</m:t>
                        </m:r>
                      </m:e>
                    </m:acc>
                  </m:oMath>
                </a14:m>
                <a:r>
                  <a:rPr lang="el-GR" sz="32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: </a:t>
                </a:r>
                <a:r>
                  <a:rPr lang="pt-BR" sz="32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Q × </a:t>
                </a:r>
                <a:r>
                  <a:rPr lang="el-GR" sz="32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Σ</a:t>
                </a:r>
                <a:r>
                  <a:rPr lang="el-GR" sz="4800" b="1" baseline="300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∗</a:t>
                </a:r>
                <a:r>
                  <a:rPr lang="el-GR" sz="32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 </a:t>
                </a:r>
                <a:r>
                  <a:rPr lang="el-GR" sz="32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→ </a:t>
                </a:r>
                <a:r>
                  <a:rPr lang="pt-BR" sz="3200" b="1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Q</a:t>
                </a:r>
              </a:p>
              <a:p>
                <a:pPr marL="641350" lvl="0" indent="-571500" algn="just">
                  <a:spcAft>
                    <a:spcPts val="2500"/>
                  </a:spcAft>
                  <a:buClr>
                    <a:srgbClr val="006633"/>
                  </a:buClr>
                  <a:buFont typeface="+mj-lt"/>
                  <a:buAutoNum type="romanL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δ</m:t>
                        </m:r>
                      </m:e>
                    </m:acc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(q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ε) = 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 para todo estado q ∈ Q; </a:t>
                </a:r>
                <a:endParaRPr lang="pt-BR" sz="2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641350" lvl="0" indent="-571500" algn="just">
                  <a:spcAft>
                    <a:spcPts val="2500"/>
                  </a:spcAft>
                  <a:buClr>
                    <a:srgbClr val="006633"/>
                  </a:buClr>
                  <a:buFont typeface="+mj-lt"/>
                  <a:buAutoNum type="romanL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δ</m:t>
                        </m:r>
                      </m:e>
                    </m:acc>
                  </m:oMath>
                </a14:m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σ) = δ(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q,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σ) 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 todo estado q ∈ Q e símbolo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 ∈ Σ; </a:t>
                </a:r>
                <a:endParaRPr lang="pt-BR" sz="2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641350" lvl="0" indent="-571500" algn="just">
                  <a:spcAft>
                    <a:spcPts val="2500"/>
                  </a:spcAft>
                  <a:buClr>
                    <a:srgbClr val="006633"/>
                  </a:buClr>
                  <a:buFont typeface="+mj-lt"/>
                  <a:buAutoNum type="romanL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δ</m:t>
                        </m:r>
                      </m:e>
                    </m:acc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(q,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el-G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· · · σ</a:t>
                </a:r>
                <a:r>
                  <a:rPr lang="pt-B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δ(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δ</m:t>
                        </m:r>
                      </m:e>
                    </m:acc>
                  </m:oMath>
                </a14:m>
                <a:r>
                  <a:rPr lang="pt-BR" sz="2800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(q,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el-G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· · · σ</a:t>
                </a:r>
                <a:r>
                  <a:rPr lang="pt-B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k−1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),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pt-B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para todo estado q ∈ Q e símbolos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</a:t>
                </a:r>
                <a:r>
                  <a:rPr lang="el-G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. . . , σ</a:t>
                </a:r>
                <a:r>
                  <a:rPr lang="pt-BR" sz="2800" baseline="-25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</a:t>
                </a:r>
                <a:r>
                  <a:rPr lang="pt-B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∈ </a:t>
                </a:r>
                <a:r>
                  <a:rPr lang="el-GR" sz="28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Σ.</a:t>
                </a:r>
                <a:endParaRPr lang="pt-BR" sz="2800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  <a:p>
                <a:pPr marL="412750" lvl="0" indent="-342900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endParaRPr lang="pt-BR" sz="25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</p:txBody>
          </p:sp>
        </mc:Choice>
        <mc:Fallback xmlns="">
          <p:sp>
            <p:nvSpPr>
              <p:cNvPr id="69" name="Shape 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  <a:blipFill rotWithShape="0">
                <a:blip r:embed="rId4"/>
                <a:stretch>
                  <a:fillRect t="-3544" r="-1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769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199" y="386550"/>
            <a:ext cx="7420957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Autômato Finito Determinístico 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hape 6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12750" lvl="0" indent="-342900" algn="just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A </a:t>
                </a:r>
                <a:r>
                  <a:rPr lang="pt-BR" sz="2500" b="1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linguagem reconhecida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por um autômato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é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o conjunto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de palavras </a:t>
                </a:r>
                <a:r>
                  <a:rPr lang="pt-BR" sz="25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que são aceitas por esse autômato, ou seja, é definida pelo </a:t>
                </a:r>
                <a:r>
                  <a:rPr lang="pt-BR" sz="25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conjunto:</a:t>
                </a:r>
              </a:p>
              <a:p>
                <a:pPr marL="69850" lvl="0" algn="ctr">
                  <a:spcAft>
                    <a:spcPts val="2500"/>
                  </a:spcAft>
                  <a:buClr>
                    <a:srgbClr val="006633"/>
                  </a:buClr>
                </a:pPr>
                <a:r>
                  <a:rPr lang="pt-BR" sz="36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L(autômato) = {</a:t>
                </a:r>
                <a:r>
                  <a:rPr lang="pt-BR" sz="36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w ∈ </a:t>
                </a:r>
                <a:r>
                  <a:rPr lang="pt-BR" sz="36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Σ</a:t>
                </a:r>
                <a:r>
                  <a:rPr lang="pt-BR" sz="4800" baseline="300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∗</a:t>
                </a:r>
                <a:r>
                  <a:rPr lang="pt-BR" sz="36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6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δ</m:t>
                        </m:r>
                      </m:e>
                    </m:acc>
                  </m:oMath>
                </a14:m>
                <a:r>
                  <a:rPr lang="pt-BR" sz="36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(</a:t>
                </a:r>
                <a:r>
                  <a:rPr lang="pt-BR" sz="3600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Roboto"/>
                  </a:rPr>
                  <a:t>s, w) ∈ F}</a:t>
                </a:r>
                <a:endParaRPr lang="pt-BR" sz="3600" dirty="0" smtClean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  <a:p>
                <a:pPr marL="412750" lvl="0" indent="-342900">
                  <a:spcAft>
                    <a:spcPts val="2500"/>
                  </a:spcAft>
                  <a:buClr>
                    <a:srgbClr val="006633"/>
                  </a:buClr>
                  <a:buFont typeface="Arial" panose="020B0604020202020204" pitchFamily="34" charset="0"/>
                  <a:buChar char="•"/>
                </a:pPr>
                <a:endParaRPr lang="pt-BR" sz="2500" dirty="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Roboto"/>
                </a:endParaRPr>
              </a:p>
            </p:txBody>
          </p:sp>
        </mc:Choice>
        <mc:Fallback xmlns="">
          <p:sp>
            <p:nvSpPr>
              <p:cNvPr id="69" name="Shape 6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09974"/>
                <a:ext cx="8520600" cy="4815600"/>
              </a:xfrm>
              <a:prstGeom prst="rect">
                <a:avLst/>
              </a:prstGeom>
              <a:blipFill rotWithShape="0">
                <a:blip r:embed="rId4"/>
                <a:stretch>
                  <a:fillRect l="-215" r="-12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773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Exemplo </a:t>
            </a:r>
            <a:r>
              <a:rPr lang="pt-BR" sz="3600" b="1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</a:t>
            </a:r>
            <a:r>
              <a:rPr lang="pt-BR" sz="3600" b="1" baseline="-250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7199" y="1809974"/>
            <a:ext cx="9261113" cy="48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" lvl="0">
              <a:spcAft>
                <a:spcPts val="1000"/>
              </a:spcAft>
              <a:buClr>
                <a:srgbClr val="006633"/>
              </a:buClr>
            </a:pP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L(</a:t>
            </a:r>
            <a:r>
              <a:rPr lang="pt-BR" sz="28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M</a:t>
            </a:r>
            <a:r>
              <a:rPr lang="pt-BR" sz="28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</a:t>
            </a: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) = {</a:t>
            </a:r>
            <a:r>
              <a:rPr lang="pt-BR" sz="28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w</a:t>
            </a: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∈ 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Σ</a:t>
            </a:r>
            <a:r>
              <a:rPr lang="pt-BR" sz="4000" baseline="30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∗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: </a:t>
            </a:r>
            <a:r>
              <a:rPr lang="pt-BR" sz="2800" i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w</a:t>
            </a:r>
            <a:r>
              <a:rPr lang="pt-BR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tem </a:t>
            </a:r>
            <a:r>
              <a:rPr lang="pt-BR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número par de símbolos </a:t>
            </a:r>
            <a:r>
              <a:rPr lang="pt-BR" sz="2800" b="1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</a:t>
            </a:r>
            <a:r>
              <a:rPr lang="pt-BR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}.</a:t>
            </a:r>
          </a:p>
          <a:p>
            <a:pPr marL="800100" lvl="0" indent="-342900">
              <a:spcAft>
                <a:spcPts val="10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Q </a:t>
            </a: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= {</a:t>
            </a:r>
            <a:r>
              <a:rPr lang="pt-BR" sz="3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</a:t>
            </a:r>
            <a:r>
              <a:rPr lang="pt-BR" sz="32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</a:t>
            </a: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</a:t>
            </a:r>
            <a:r>
              <a:rPr lang="pt-BR" sz="3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</a:t>
            </a:r>
            <a:r>
              <a:rPr lang="pt-BR" sz="32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2</a:t>
            </a: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}</a:t>
            </a:r>
          </a:p>
          <a:p>
            <a:pPr marL="800100" lvl="0" indent="-342900">
              <a:spcAft>
                <a:spcPts val="10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el-G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Σ </a:t>
            </a:r>
            <a:r>
              <a:rPr lang="el-G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= {</a:t>
            </a:r>
            <a:r>
              <a:rPr lang="pt-BR" sz="3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a</a:t>
            </a: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, </a:t>
            </a:r>
            <a:r>
              <a:rPr lang="pt-BR" sz="3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b</a:t>
            </a: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}</a:t>
            </a:r>
          </a:p>
          <a:p>
            <a:pPr marL="800100" lvl="0" indent="-342900">
              <a:spcAft>
                <a:spcPts val="10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 </a:t>
            </a: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= </a:t>
            </a:r>
            <a:r>
              <a:rPr lang="pt-BR" sz="3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</a:t>
            </a:r>
            <a:r>
              <a:rPr lang="pt-BR" sz="3200" baseline="-250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</a:t>
            </a:r>
            <a:endParaRPr lang="pt-BR" sz="3200" baseline="-250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800100" lvl="0" indent="-342900">
              <a:spcAft>
                <a:spcPts val="10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F </a:t>
            </a: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= {</a:t>
            </a:r>
            <a:r>
              <a:rPr lang="pt-BR" sz="3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</a:t>
            </a:r>
            <a:r>
              <a:rPr lang="pt-BR" sz="3200" baseline="-25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1</a:t>
            </a:r>
            <a:r>
              <a:rPr lang="pt-BR" sz="3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}</a:t>
            </a:r>
          </a:p>
          <a:p>
            <a:pPr marL="800100" lvl="0" indent="-342900">
              <a:spcAft>
                <a:spcPts val="10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 </a:t>
            </a:r>
            <a:endParaRPr lang="pt-BR" sz="3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12750" lvl="0" indent="-342900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endParaRPr lang="pt-BR" sz="25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  <a:p>
            <a:pPr marL="412750" lvl="0" indent="-342900">
              <a:spcAft>
                <a:spcPts val="2500"/>
              </a:spcAft>
              <a:buClr>
                <a:srgbClr val="006633"/>
              </a:buClr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3116033"/>
            <a:ext cx="6077932" cy="2931201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66901"/>
              </p:ext>
            </p:extLst>
          </p:nvPr>
        </p:nvGraphicFramePr>
        <p:xfrm>
          <a:off x="899083" y="5312348"/>
          <a:ext cx="1733973" cy="14299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4401"/>
                <a:gridCol w="539929"/>
                <a:gridCol w="589643"/>
              </a:tblGrid>
              <a:tr h="476658">
                <a:tc>
                  <a:txBody>
                    <a:bodyPr/>
                    <a:lstStyle/>
                    <a:p>
                      <a:pPr algn="ctr"/>
                      <a:r>
                        <a:rPr lang="el-GR" sz="24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δ</a:t>
                      </a:r>
                      <a:endParaRPr lang="pt-BR" sz="2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pt-BR" sz="2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pt-BR" sz="24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65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="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="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65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4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="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pt-BR" sz="2400" b="0" baseline="-2500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821913" y="6115053"/>
            <a:ext cx="601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1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Autômato </a:t>
            </a:r>
            <a:r>
              <a:rPr lang="pt-BR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pt-BR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69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Outro Exemplo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50" y="1714969"/>
            <a:ext cx="6683400" cy="415026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30151" y="6043613"/>
            <a:ext cx="668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2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Autômato </a:t>
            </a:r>
            <a:r>
              <a:rPr lang="pt-BR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pt-BR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419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-150" y="0"/>
            <a:ext cx="9144000" cy="1536619"/>
            <a:chOff x="-150" y="0"/>
            <a:chExt cx="9144000" cy="1536619"/>
          </a:xfrm>
        </p:grpSpPr>
        <p:sp>
          <p:nvSpPr>
            <p:cNvPr id="65" name="Shape 65"/>
            <p:cNvSpPr/>
            <p:nvPr/>
          </p:nvSpPr>
          <p:spPr>
            <a:xfrm>
              <a:off x="-150" y="0"/>
              <a:ext cx="9144000" cy="1536600"/>
            </a:xfrm>
            <a:prstGeom prst="rect">
              <a:avLst/>
            </a:prstGeom>
            <a:solidFill>
              <a:srgbClr val="00663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-150" y="1328419"/>
              <a:ext cx="9144000" cy="2082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7" name="Shape 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200" y="99625"/>
              <a:ext cx="1200650" cy="12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600200" y="386550"/>
            <a:ext cx="723225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"/>
              </a:rPr>
              <a:t>São Equivalentes!</a:t>
            </a:r>
            <a:endParaRPr lang="pt-BR" sz="36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Roboto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0" y="2108684"/>
            <a:ext cx="8349399" cy="312048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7150" y="5461721"/>
            <a:ext cx="83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Figura 3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Autômato </a:t>
            </a:r>
            <a:r>
              <a:rPr lang="pt-BR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pt-BR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esquerda e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Autômato </a:t>
            </a:r>
            <a:r>
              <a:rPr lang="pt-BR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pt-BR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direita.</a:t>
            </a: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161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848</Words>
  <Application>Microsoft Office PowerPoint</Application>
  <PresentationFormat>Apresentação na tela (4:3)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Tahoma</vt:lpstr>
      <vt:lpstr>Roboto</vt:lpstr>
      <vt:lpstr>Arial</vt:lpstr>
      <vt:lpstr>Cambria Math</vt:lpstr>
      <vt:lpstr>simple-dark-2</vt:lpstr>
      <vt:lpstr>Apresentação do Projeto Dirigido</vt:lpstr>
      <vt:lpstr>A Disciplina</vt:lpstr>
      <vt:lpstr>A Disciplina</vt:lpstr>
      <vt:lpstr>Autômato Finito Determinístico </vt:lpstr>
      <vt:lpstr>Autômato Finito Determinístico </vt:lpstr>
      <vt:lpstr>Autômato Finito Determinístico </vt:lpstr>
      <vt:lpstr>Exemplo M1</vt:lpstr>
      <vt:lpstr>Outro Exemplo</vt:lpstr>
      <vt:lpstr>São Equivalentes!</vt:lpstr>
      <vt:lpstr>O PROBLEMA</vt:lpstr>
      <vt:lpstr>A Solução</vt:lpstr>
      <vt:lpstr>Métodos</vt:lpstr>
      <vt:lpstr>Métodos</vt:lpstr>
      <vt:lpstr>O Sistema</vt:lpstr>
      <vt:lpstr>Interface</vt:lpstr>
      <vt:lpstr>Feedback</vt:lpstr>
      <vt:lpstr>Objetivos e Metodologia</vt:lpstr>
      <vt:lpstr>Cronograma</vt:lpstr>
      <vt:lpstr>Cronograma</vt:lpstr>
      <vt:lpstr>Orçamento</vt:lpstr>
      <vt:lpstr>Referências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NOOB Uma linguagem de programação para iniciantes</dc:title>
  <dc:creator>Rafah CSilva</dc:creator>
  <cp:lastModifiedBy>Rafah CSilva</cp:lastModifiedBy>
  <cp:revision>35</cp:revision>
  <dcterms:modified xsi:type="dcterms:W3CDTF">2016-11-04T19:05:48Z</dcterms:modified>
</cp:coreProperties>
</file>