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6669075" cy="9928225"/>
  <p:embeddedFontLst>
    <p:embeddedFont>
      <p:font typeface="GFS Neohellenic"/>
      <p:regular r:id="rId56"/>
      <p:bold r:id="rId57"/>
      <p:italic r:id="rId58"/>
      <p:boldItalic r:id="rId59"/>
    </p:embeddedFont>
    <p:embeddedFont>
      <p:font typeface="Century Gothic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  <p:ext uri="GoogleSlidesCustomDataVersion2">
      <go:slidesCustomData xmlns:go="http://customooxmlschemas.google.com/" r:id="rId64" roundtripDataSignature="AMtx7mj/Hg6hhe/4bsP3nnOWlxTMbxdJ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16984C-4D28-4228-A3F7-724C48EEEBC7}">
  <a:tblStyle styleId="{DB16984C-4D28-4228-A3F7-724C48EEEB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enturyGothic-italic.fntdata"/><Relationship Id="rId61" Type="http://schemas.openxmlformats.org/officeDocument/2006/relationships/font" Target="fonts/CenturyGothic-bold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CenturyGothic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enturyGothic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GFSNeohellenic-bold.fntdata"/><Relationship Id="rId12" Type="http://schemas.openxmlformats.org/officeDocument/2006/relationships/slide" Target="slides/slide6.xml"/><Relationship Id="rId56" Type="http://schemas.openxmlformats.org/officeDocument/2006/relationships/font" Target="fonts/GFSNeohellenic-regular.fntdata"/><Relationship Id="rId15" Type="http://schemas.openxmlformats.org/officeDocument/2006/relationships/slide" Target="slides/slide9.xml"/><Relationship Id="rId59" Type="http://schemas.openxmlformats.org/officeDocument/2006/relationships/font" Target="fonts/GFSNeohellenic-boldItalic.fntdata"/><Relationship Id="rId14" Type="http://schemas.openxmlformats.org/officeDocument/2006/relationships/slide" Target="slides/slide8.xml"/><Relationship Id="rId58" Type="http://schemas.openxmlformats.org/officeDocument/2006/relationships/font" Target="fonts/GFSNeohellen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7607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2" type="sldNum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854075" y="744538"/>
            <a:ext cx="4960938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505" lvl="0" marL="1655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360" name="Google Shape;360;p23:notes"/>
          <p:cNvSpPr txBox="1"/>
          <p:nvPr>
            <p:ph idx="12" type="sldNum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:notes"/>
          <p:cNvSpPr/>
          <p:nvPr>
            <p:ph idx="2" type="sldImg"/>
          </p:nvPr>
        </p:nvSpPr>
        <p:spPr>
          <a:xfrm>
            <a:off x="854075" y="744538"/>
            <a:ext cx="4960938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p4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505" lvl="0" marL="1655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580" name="Google Shape;580;p49:notes"/>
          <p:cNvSpPr txBox="1"/>
          <p:nvPr>
            <p:ph idx="12" type="sldNum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5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0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0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61" name="Google Shape;161;p60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6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61"/>
          <p:cNvSpPr txBox="1"/>
          <p:nvPr/>
        </p:nvSpPr>
        <p:spPr>
          <a:xfrm>
            <a:off x="982663" y="3789363"/>
            <a:ext cx="7177608" cy="990600"/>
          </a:xfrm>
          <a:prstGeom prst="rect">
            <a:avLst/>
          </a:prstGeom>
          <a:solidFill>
            <a:srgbClr val="FFFFEB"/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1"/>
          <p:cNvSpPr txBox="1"/>
          <p:nvPr>
            <p:ph idx="1" type="body"/>
          </p:nvPr>
        </p:nvSpPr>
        <p:spPr>
          <a:xfrm>
            <a:off x="1097280" y="3950208"/>
            <a:ext cx="6986017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40"/>
              </a:spcBef>
              <a:spcAft>
                <a:spcPts val="0"/>
              </a:spcAft>
              <a:buSzPts val="2432"/>
              <a:buNone/>
              <a:defRPr b="1" sz="3200"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>
                <a:solidFill>
                  <a:srgbClr val="000099"/>
                </a:solidFill>
              </a:defRPr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3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5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4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41" name="Google Shape;41;p55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42" name="Google Shape;42;p55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44" name="Google Shape;44;p55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5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5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5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5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7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4" name="Google Shape;54;p5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5" name="Google Shape;55;p57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6" name="Google Shape;56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" name="Google Shape;57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Google Shape;58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9" name="Google Shape;59;p57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0" name="Google Shape;60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" name="Google Shape;61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3" name="Google Shape;63;p57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4" name="Google Shape;64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5" name="Google Shape;65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7" name="Google Shape;67;p5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57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57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0" name="Google Shape;70;p57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57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57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57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57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57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5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57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5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57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57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5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5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5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57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5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5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5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57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2" name="Google Shape;92;p57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7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57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❖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/>
        </p:txBody>
      </p:sp>
      <p:sp>
        <p:nvSpPr>
          <p:cNvPr id="98" name="Google Shape;98;p57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57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57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8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04" name="Google Shape;104;p5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" name="Google Shape;105;p58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6" name="Google Shape;106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" name="Google Shape;107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" name="Google Shape;108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9" name="Google Shape;109;p58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Google Shape;110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1" name="Google Shape;111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2" name="Google Shape;112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13" name="Google Shape;113;p58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14" name="Google Shape;114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5" name="Google Shape;115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6" name="Google Shape;116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17" name="Google Shape;117;p5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5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58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20" name="Google Shape;120;p58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58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58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58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58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58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58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58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58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5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58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58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58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5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58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5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5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5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2" name="Google Shape;142;p58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58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58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5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58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8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8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149" name="Google Shape;149;p58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58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9"/>
          <p:cNvSpPr txBox="1"/>
          <p:nvPr>
            <p:ph idx="1" type="body"/>
          </p:nvPr>
        </p:nvSpPr>
        <p:spPr>
          <a:xfrm rot="5400000">
            <a:off x="2032497" y="-745473"/>
            <a:ext cx="4850406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55" name="Google Shape;155;p59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5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Google Shape;157;p5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70C0"/>
            </a:gs>
            <a:gs pos="2000">
              <a:schemeClr val="lt1"/>
            </a:gs>
            <a:gs pos="99000">
              <a:srgbClr val="FFFFFF"/>
            </a:gs>
            <a:gs pos="100000">
              <a:srgbClr val="800000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457200" y="333487"/>
            <a:ext cx="8429658" cy="6185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0"/>
          <p:cNvSpPr/>
          <p:nvPr/>
        </p:nvSpPr>
        <p:spPr>
          <a:xfrm>
            <a:off x="0" y="6487076"/>
            <a:ext cx="9144000" cy="407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HY-359 Web Programming</a:t>
            </a:r>
            <a:endParaRPr b="0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0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" type="body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1" y="6469272"/>
            <a:ext cx="685799" cy="3125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pachefriends.org/download.html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idx="4294967295"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Hy359: Web Programming</a:t>
            </a:r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5715000" y="6096000"/>
            <a:ext cx="3526978" cy="59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33" u="none" cap="none" strike="noStrike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Instructor: Michalis Mountantonakis Fall 2023/2024</a:t>
            </a:r>
            <a:endParaRPr/>
          </a:p>
        </p:txBody>
      </p:sp>
      <p:sp>
        <p:nvSpPr>
          <p:cNvPr id="175" name="Google Shape;175;p1"/>
          <p:cNvSpPr txBox="1"/>
          <p:nvPr/>
        </p:nvSpPr>
        <p:spPr>
          <a:xfrm>
            <a:off x="457618" y="1452358"/>
            <a:ext cx="8228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highlight>
                  <a:schemeClr val="lt1"/>
                </a:highlight>
                <a:latin typeface="GFS Neohellenic"/>
                <a:ea typeface="GFS Neohellenic"/>
                <a:cs typeface="GFS Neohellenic"/>
                <a:sym typeface="GFS Neohellenic"/>
              </a:rPr>
              <a:t>Βάση δεδομένων</a:t>
            </a:r>
            <a:endParaRPr>
              <a:highlight>
                <a:schemeClr val="lt1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highlight>
                  <a:schemeClr val="lt1"/>
                </a:highlight>
                <a:latin typeface="GFS Neohellenic"/>
                <a:ea typeface="GFS Neohellenic"/>
                <a:cs typeface="GFS Neohellenic"/>
                <a:sym typeface="GFS Neohellenic"/>
              </a:rPr>
              <a:t>Μαθήματος ΗΥ-359</a:t>
            </a:r>
            <a:endParaRPr b="1" i="0" sz="4400" u="none" cap="none" strike="noStrike">
              <a:solidFill>
                <a:srgbClr val="C00000"/>
              </a:solidFill>
              <a:highlight>
                <a:schemeClr val="lt1"/>
              </a:highlight>
              <a:latin typeface="GFS Neohellenic"/>
              <a:ea typeface="GFS Neohellenic"/>
              <a:cs typeface="GFS Neohellenic"/>
              <a:sym typeface="GFS Neohellenic"/>
            </a:endParaRPr>
          </a:p>
        </p:txBody>
      </p:sp>
      <p:pic>
        <p:nvPicPr>
          <p:cNvPr descr="SQL Database (generic) | Microsoft Azure Color" id="176" name="Google Shape;1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114" y="3217799"/>
            <a:ext cx="18573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ierra ΠΑΤΡΑΣ - Java"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378075"/>
            <a:ext cx="3036200" cy="21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βάση δεδομένων του μαθήματος περιέχει 6 πίνακες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Άσκηση 3 και project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 owners (Ιδιοκτήτες κατοικιδίων)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 keepers (Άτομα που φιλοξενούν)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Pets (κατοικίδια)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Μόνο project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bookings (κρατήσεις)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 (μηνύματα) 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reviews (Κριτικές)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PetOwner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277829" y="991110"/>
            <a:ext cx="3913171" cy="25545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PetOwner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owner_id;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b="1" lang="en-US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email, password,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firstname,lastname,birthdate;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gender,job;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country,city,address;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Double lat,lon;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telephone;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personalpage;</a:t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4381500" y="903549"/>
            <a:ext cx="4572000" cy="46628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createPetOwnersTable() 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 query = "CREATE TABLE petowners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"(owner_id INTEGER not NULL AUTO_INCREMENT,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b="1" lang="en-US" sz="11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 unique,"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email VARCHAR(50) not null unique,	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password VARCHAR(32)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firstname VARCHAR(30)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lastname VARCHAR(30)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birthdate DATE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gender  VARCHAR (7)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country VARCHAR(30)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city VARCHAR(50)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address VARCHAR(50)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personalpage VARCHAR(200)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job VARCHAR(200)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telephone VARCHAR(14),"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+ "    lat DOUBLE,"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lon DOUBLE,"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PRIMARY KEY (owner_id))";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Pet Owners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67" name="Google Shape;267;p12"/>
          <p:cNvGraphicFramePr/>
          <p:nvPr/>
        </p:nvGraphicFramePr>
        <p:xfrm>
          <a:off x="572845" y="712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{DB16984C-4D28-4228-A3F7-724C48EEEBC7}</a:tableStyleId>
              </a:tblPr>
              <a:tblGrid>
                <a:gridCol w="1219200"/>
                <a:gridCol w="4913550"/>
                <a:gridCol w="1944450"/>
              </a:tblGrid>
              <a:tr h="19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Πεδίο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Τιμές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Περιγραφή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owner_id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KEY. 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Αυτόματες μοναδικές τιμές integer, ξεκινώντας από την τιμή 1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μοναδικό ID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VARCHAR (μέχρι 30 χαρακτήρες). 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username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VARCHAR (μέχρι 50 χαρακτήρες). 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email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32 χαρακτήρες).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password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firstname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όνομα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επώνυμο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birthdate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DATE.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Ημερομηνία γέννησης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7 χαρακτήρες).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φύλο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χώρα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Πόλη του pet owner 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150 χαρακτήρες). Δεν μπορεί να είναι κενό.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διεύθυνση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personalpage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200 χαρακτήρες).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Σελίδα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100 χαρακτήρες). Το επάγγελμα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Επάγγελμα του pet owner 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telephone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14 χαρακτήρες).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τηλέφωνο του χρήστη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DOUBLE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τιμή latitude της διεύθυνσης του χρήστη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DOUBLE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τιμή longitude της διεύθυνσης του χρήστη</a:t>
                      </a:r>
                      <a:endParaRPr sz="1200" u="none" cap="none" strike="noStrike"/>
                    </a:p>
                  </a:txBody>
                  <a:tcPr marT="44750" marB="44750" marR="44750" marL="447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Pet Keeper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277829" y="991110"/>
            <a:ext cx="3913171" cy="33855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PetKeeper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keeper_id;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b="1" lang="en-US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email,password,firstname,lastname,birthdate;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gender,job;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country,city,address;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Double lat,lon;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telephone;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personalpage;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property,propertydescription;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catkeeper,dogkeeper;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catprice, dogprice;;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4381500" y="903549"/>
            <a:ext cx="4572000" cy="56784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void 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createPetKeepersTable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query = "CREATE TABLE petkeepers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"(keeper_id INTEGER not NULL AUTO_INCREMENT,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b="1" lang="en-US" sz="11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 unique,"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email VARCHAR(50) not null unique,	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password VARCHAR(32)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firstname VARCHAR(30)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lastname VARCHAR(30)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birthdate DATE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gender  VARCHAR (7)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country VARCHAR(30)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city VARCHAR(50)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address VARCHAR(50)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personalpage VARCHAR(200)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job VARCHAR(200)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telephone VARCHAR(14),"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lat DOUBLE,"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lon DOUBLE,"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property VARCHAR(10)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propertydescription VARCHAR(200),"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catkeeper VARCHAR(10)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dogkeeper VARCHAR(10)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catprice INTEGER,"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dogprice INTEGER,"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PRIMARY KEY (keeper_id))";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stmt.execute(query);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pet keepers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581842" y="7275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{DB16984C-4D28-4228-A3F7-724C48EEEBC7}</a:tableStyleId>
              </a:tblPr>
              <a:tblGrid>
                <a:gridCol w="1311325"/>
                <a:gridCol w="4491450"/>
                <a:gridCol w="2502250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Πεδίο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Τιμές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Περιγραφή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keeper</a:t>
                      </a: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KEY. </a:t>
                      </a: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Αυτόματες μοναδικές τιμές integer, ξεκινώντας από την τιμή 1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μοναδικό ID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VARCHAR (μέχρι 30 χαρακτήρες). 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username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VARCHAR (μέχρι 40 χαρακτήρες). 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email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32 χαρακτήρες).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password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firstname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20 χαρακτήρες).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όνομα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επώνυμο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birthdate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DATE.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Ημερομηνία γέννησης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7 χαρακτήρες).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φύλο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χώρα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Πόλη του pet keeper 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150 χαρακτήρες). Δεν μπορεί να είναι κενό.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διεύθυνση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personalpage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200 χαρακτήρες). 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Σελίδα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 Το επάγγελμα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Επάγγελμα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telephone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14 χαρακτήρες).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τηλέφωνο του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DOUBLE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τιμή latitude της διεύθυνσης του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DOUBLE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τιμή longitude της διεύθυνσης του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personalpage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200 χαρακτήρες). 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Σελίδα του pet 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10  χαρακτήρες). Indoor/Outdoor/Both 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 γίνεται η φιλοξενία εσωτερικά, εξωτερικά ή και τα 2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propertyDescription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300 χαρακτήρες). 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Πληροφορίες για το χώρο φιλοξενίας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5 χαρακτήρες)/ true ή false 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 φιλοξενεί γάτα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dogkeeper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5 χαρακτήρες)/ true ή false 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 φιλοξενεί σκύλο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catprice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για φιλοξενία γάτας ανα βράδυ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dogprice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για φιλοξενία σκύλου ανα βράδυ</a:t>
                      </a:r>
                      <a:endParaRPr sz="1050" u="none" cap="none" strike="noStrike"/>
                    </a:p>
                  </a:txBody>
                  <a:tcPr marT="31175" marB="31175" marR="31175" marL="31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Pet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277829" y="991110"/>
            <a:ext cx="3913171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</a:t>
            </a:r>
            <a:r>
              <a:rPr b="1" lang="en-US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pet_id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owner_id;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type, breed, gender,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4381500" y="903549"/>
            <a:ext cx="4572000" cy="38164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void 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createPetsTable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String sql = "CREATE TABLE pets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</a:t>
            </a:r>
            <a:r>
              <a:rPr b="1" lang="en-US" sz="11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pet_id 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VARCHAR(10) not NULL unique,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"owner_id INTEGER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"name VARCHAR(30)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"type VARCHAR(3) 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"breed VARCHAR(30) 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"gender VARCHAR(7) 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"birthyear INTEGER not null 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"weight DOUBLE not null 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"description VARCHAR (500),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"photo VARCHAR (300),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"FOREIGN KEY (owner_id) REFERENCES petowners(owner_id),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"PRIMARY KEY (pet_id ))";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stmt.execute(sql);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pets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1" name="Google Shape;301;p16"/>
          <p:cNvGraphicFramePr/>
          <p:nvPr/>
        </p:nvGraphicFramePr>
        <p:xfrm>
          <a:off x="533400" y="877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{DB16984C-4D28-4228-A3F7-724C48EEEBC7}</a:tableStyleId>
              </a:tblPr>
              <a:tblGrid>
                <a:gridCol w="1163050"/>
                <a:gridCol w="2888450"/>
                <a:gridCol w="1712625"/>
                <a:gridCol w="2211075"/>
              </a:tblGrid>
              <a:tr h="26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Πεδίο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Τιμές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Περιγραφή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Συσχέτιση με άλλους πίνακες (SOS)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pet_id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KEY. 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( 10 χαρακτήρες).  Δεν μπορεί να είναι κενό.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id του κατοικιδίου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owner_id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id του ιδιοκτήτη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Πρέπει να υπάρχει στον πίνακα  </a:t>
                      </a: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 owners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 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Όνομα κατοικιδίου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 χαρακτήρες). Dog or Cat 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Το είδος του κατοικιδίου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breed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 χαρακτήρες).  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ράτσα του κατοικιδίου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7 χαρακτήρες). Male or female 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Φύλο του κατοικιδίου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birthyear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Έτος γέννησης  του κατοικιδίου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Double.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Βάρος κατοικιδίου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500 χαρακτήρες). 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Προαιρετικό, Έξτρα Περιγραφή κατοικίδιου, πχ φαγητό, ιατρική φροντίδα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300 χαρακτήρες). 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προαιρετικό, URL με φώτο του ζώου</a:t>
                      </a: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39350" marB="39350" marR="39350" marL="39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16"/>
          <p:cNvSpPr/>
          <p:nvPr/>
        </p:nvSpPr>
        <p:spPr>
          <a:xfrm>
            <a:off x="2616200" y="98266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Booking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277829" y="991110"/>
            <a:ext cx="3913171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Booking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borrowing_id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owner_id,pet_id,keeper_id;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fromDate,toDate,status;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price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4381500" y="903549"/>
            <a:ext cx="4572000" cy="41549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createBookingTable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sql = "CREATE TABLE bookings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booking_id 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 not NULL AUTO_INCREMENT,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owner_id INTEGER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pet_id VARCHAR(10)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keeper_id INTEGER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fromdate DATE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todate DATE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status VARCHAR(15)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price INTEGER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"FOREIGN KEY (owner_id) REFERENCES petowners(owner_id),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"FOREIGN KEY (pet_id) REFERENCES pets(pet_id),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"FOREIGN KEY (keeper_id) REFERENCES petkeepers(keeper_id),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PRIMARY KEY (booking_id))";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stmt.execute(sql);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bookings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9" name="Google Shape;319;p18"/>
          <p:cNvGraphicFramePr/>
          <p:nvPr/>
        </p:nvGraphicFramePr>
        <p:xfrm>
          <a:off x="685800" y="760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{DB16984C-4D28-4228-A3F7-724C48EEEBC7}</a:tableStyleId>
              </a:tblPr>
              <a:tblGrid>
                <a:gridCol w="1197025"/>
                <a:gridCol w="2256900"/>
                <a:gridCol w="2780600"/>
                <a:gridCol w="1309250"/>
              </a:tblGrid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Πεδίο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Τιμές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Περιγραφή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Συσχέτιση με άλλους πίνακες (SOS)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booking_id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KEY.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Αυτόματες μοναδικές τιμές integer, ξεκινώντας από την τιμή 1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κράτησης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οwner_id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κενό.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pet owner. Υπενθυμίζουμε ότι για λόγους απλότητας θεωρούμε πως ο κάθε χρήστης έχει ένα κατοικίδιο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Πρέπει να υπάρχει στον πίνακα 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 owners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pet_id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κενό.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pet. Υπενθυμίζουμε ότι για λόγους απλότητας θεωρούμε πως ο κάθε χρήστης έχει ένα κατοικίδιο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Πρέπει να υπάρχει στον πίνακα 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keeper_id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pet keeper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Πρέπει να υπάρχει στον πίνακα  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 keepers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fromDate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DATE. Δεν μπορεί να είναι κενό.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Ημερομηνία έναρξης φιλοξενίας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toDate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DATE. Δεν μπορεί να είναι κενό.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Ημερομηνία λήξης φιλοξενίας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 (μέχρι 15  χαρακτήρες). Δεν μπορεί να είναι κενό. requested/accepted/rejected/finished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 κατάσταση της φιλοξενίας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κενό.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Συνολικό Κόστος φιλοξενίας</a:t>
                      </a: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4600" marB="44600" marR="44600" marL="44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18"/>
          <p:cNvSpPr/>
          <p:nvPr/>
        </p:nvSpPr>
        <p:spPr>
          <a:xfrm>
            <a:off x="2433638" y="9525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Review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277829" y="991110"/>
            <a:ext cx="3913171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Review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review_id,owner_id,keeper_id;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reviewText,reviewScore;</a:t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4310078" y="1071546"/>
            <a:ext cx="4572000" cy="31393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createReviewsTable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sql = "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 reviews 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"(review_id INTEGER not NULL AUTO_INCREMENT,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"owner_id INTEGER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"keeper_id INTEGER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"reviewText VARCHAR(2000)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"reviewScore INTEGER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"FOREIGN KEY (owner_id) REFERENCES petowners(owner_id),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"FOREIGN KEY (keeper_id) REFERENCES petkeepers(keeper_id),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"PRIMARY KEY ( review_id ))";        stmt.execute(sql);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Διάρθρωση</a:t>
            </a:r>
            <a:endParaRPr b="0" i="0" sz="3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και JAVA Classes</a:t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για δημιουργία βάσης και πινάκων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Άλλες λειτουργίες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σε βάση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Ανάκτηση από βάση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Διαγραφή από βάση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Επόμενα βήματα</a:t>
            </a:r>
            <a:endParaRPr/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Review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37" name="Google Shape;337;p20"/>
          <p:cNvGraphicFramePr/>
          <p:nvPr/>
        </p:nvGraphicFramePr>
        <p:xfrm>
          <a:off x="6858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{DB16984C-4D28-4228-A3F7-724C48EEEBC7}</a:tableStyleId>
              </a:tblPr>
              <a:tblGrid>
                <a:gridCol w="1233300"/>
                <a:gridCol w="3019025"/>
                <a:gridCol w="1233300"/>
                <a:gridCol w="2286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Πεδίο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Τιμές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Περιγραφή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Συσχέτιση με άλλους πίνακες (SOS)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review_id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KEY.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Αυτόματες μοναδικές τιμές integer, ξεκινώντας από την τιμή 1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review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2800" u="none" cap="none" strike="noStrike"/>
                      </a:b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owner_id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κενό.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owner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2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Πρέπει να υπάρχει στον πίνακα pet owners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keeper_id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keeper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2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Πρέπει να υπάρχει στον πίνακα pet keepers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reviewText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  (μέχρι 2000 χαρακτήρες). Δεν μπορεί να είναι κενό.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Κείμενο για review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2800" u="none" cap="none" strike="noStrike"/>
                      </a:b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reviewScore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INTEGER. Δεν μπορεί να είναι κενό.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 για review 1 έως 5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2800" u="none" cap="none" strike="noStrike"/>
                      </a:b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20"/>
          <p:cNvSpPr/>
          <p:nvPr/>
        </p:nvSpPr>
        <p:spPr>
          <a:xfrm>
            <a:off x="1576388" y="15938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Message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303432" y="1502767"/>
            <a:ext cx="3913171" cy="10772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Message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message_id, booking_id;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message,datetime,sender;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4310078" y="1071546"/>
            <a:ext cx="4572000" cy="31393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void createMessageTable()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sql = "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 messages </a:t>
            </a: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"(message_id INTEGER not NULL AUTO_INCREMENT,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"booking_id INTEGER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"message VARCHAR(500)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"sender VARCHAR(500) not NULL,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"datetime DATETIME  not null,"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"FOREIGN KEY (booking_id) REFERENCES bookings(booking_id),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"PRIMARY KEY ( message_id ))";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;        stmt.execute(sql);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message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5" name="Google Shape;355;p22"/>
          <p:cNvGraphicFramePr/>
          <p:nvPr/>
        </p:nvGraphicFramePr>
        <p:xfrm>
          <a:off x="1485900" y="1502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{DB16984C-4D28-4228-A3F7-724C48EEEBC7}</a:tableStyleId>
              </a:tblPr>
              <a:tblGrid>
                <a:gridCol w="933450"/>
                <a:gridCol w="1866900"/>
                <a:gridCol w="1571625"/>
                <a:gridCol w="1571625"/>
              </a:tblGrid>
              <a:tr h="30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Πεδίο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Τιμές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Περιγραφή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Συσχέτιση με άλλους πίνακες (SOS)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message_id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KEY.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Αυτόματες μοναδικές τιμές integer, ξεκινώντας από την τιμή 1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  (300 χαρακτήρες). Δεν μπορεί να είναι κενό.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booking_id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Μοναδική τιμή booking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8520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Πρέπει να υπάρχει στον πίνακα bookings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sender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VARCHAR  (10  χαρακτήρες)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or keeper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Τιμή DATETIME. Δεν μπορεί να είναι κενό.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Μέρα/ Ώρα μηνύματος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22"/>
          <p:cNvSpPr/>
          <p:nvPr/>
        </p:nvSpPr>
        <p:spPr>
          <a:xfrm>
            <a:off x="1485900" y="150336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277829" y="228600"/>
            <a:ext cx="8713771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Κώδικας για δημιουργία Βάσης και κενών tables</a:t>
            </a:r>
            <a:endParaRPr sz="2800"/>
          </a:p>
        </p:txBody>
      </p:sp>
      <p:sp>
        <p:nvSpPr>
          <p:cNvPr id="363" name="Google Shape;363;p2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/>
              <a:t>‹#›</a:t>
            </a:fld>
            <a:endParaRPr b="0" sz="1400"/>
          </a:p>
        </p:txBody>
      </p:sp>
      <p:sp>
        <p:nvSpPr>
          <p:cNvPr id="364" name="Google Shape;364;p23"/>
          <p:cNvSpPr/>
          <p:nvPr/>
        </p:nvSpPr>
        <p:spPr>
          <a:xfrm>
            <a:off x="609600" y="938922"/>
            <a:ext cx="7543800" cy="59093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initDatabase()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conn = getInitialConnection();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stmt.execute("CREATE DATABASE HY359_2023");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initTables()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EditPetOwnersTable eut = new EditPetOwnersTable();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eut.createPetOwnersTable();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EditPetKeepersTable editkeepers = new EditPetKeepersTable();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editkeepers.createPetKeepersTable();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EditPetsTable editpets = new EditPetsTable();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editpets.createPetsTable();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EditBookingsTable editBookings = new EditBookingsTable();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editBookings.createBookingTable();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EditReviewsTable editRevs = new EditReviewsTable();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editRevs.createReviewTable();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EditMessagesTable editMsgs = new EditMessagesTable();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editMsgs.createMessageTable();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Αποτέλεσμα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3" name="Google Shape;3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1752600"/>
            <a:ext cx="8458200" cy="298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στοιχείων 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2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Πίνακας pet owners </a:t>
            </a:r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είσοδος είναι ένα JSON αρχείο με τα ίδια ονόματα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Εσείς θα το φτιάχνετε μέσω AJAX+JS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696143" y="2093776"/>
            <a:ext cx="7772400" cy="3693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static String petOwnerJSON = "{\"username\":\"mountanton\",\"email\":\"mike@csd.uoc.gr\",\"password\":\"ab$12345\"," "\"firstname\":\"Michalis\",\"lastname\":\"Mountanton\",\"birthdate\":\"1992-06-03\",\"gender\":\"Male\",“ "\"country\":\"Greece\",\"city\":\"Heraklion\",\"address\":\"CSD Voutes\",\"lat\":\"35.3053121\","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+ "\"lon\":\"25.0722869\",\"telephone\":\"1234567890\","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+ "\"job\":\"Researcher\","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+ "\"personalpage\":\"www.mountanton.gr\"}";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EditPetOwnersTable eut = new EditPetOwnersTable();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eut.addPetOwnerFromJSON(Resources.petOwnerJSON);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Μετατροπή σε json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 μετατρέπουμε το json σε στιγμιότυπο κλάσης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PetOwner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696143" y="2093776"/>
            <a:ext cx="7772400" cy="3693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void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addPetOwnerFromJSON(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json) throws ClassNotFoundException{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PetOwner user=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jsonToPetOwner(json);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addNewPetOwner(user);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PetOwner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jsonToPetOwner(String json){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Gson gson = new Gson();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PetOwner user = gson.fromJson(json, PetOwner.class);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user;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σε βάση petowners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696143" y="870364"/>
            <a:ext cx="7772400" cy="58169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addNewPetOwner(PetOwner user) throws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insertQuery = "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INTO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 petowners (username,email,password,firstname,lastname,birthdate,gender,country,city,address,personalpage,"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"job,telephone,lat,lon)"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 VALUES ("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user.getUsername()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user.getEmail()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user.getPassword()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user.getFirstname()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user.getLastname()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user.getBirthdate()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user.getGender()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user.getCountry()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user.getCity()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user.getAddress()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user.getPersonalpage()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user.getJob()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user.getTelephone()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user.getLat() + "',"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"'" + user.getLon() + "'"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+ ")";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//stmt.execute(table);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System.out.println(insertQuery);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stmt.executeUpdate(insertQuery);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System.out.println("# The pet owner was successfully added in the database.");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4554664" y="2667000"/>
            <a:ext cx="3127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ID εισάγεται αυτόματα!!!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Άλλοι πίνακες</a:t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142844" y="1071546"/>
            <a:ext cx="8744014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λογική στους υπόλοιπους πίνακες είναι ακριβώς η ίδια!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κώδικας για όλους αυτούς τους πίνακες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5334000" y="3886200"/>
            <a:ext cx="3347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3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πινάκων</a:t>
            </a:r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Οι πίνακες που φτιάχνονται από τη main που υπάρχει στον κώδικα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Περιέχουν στοιχεία σε όλους τους πίνακες για αρχή</a:t>
            </a:r>
            <a:endParaRPr/>
          </a:p>
        </p:txBody>
      </p:sp>
      <p:pic>
        <p:nvPicPr>
          <p:cNvPr id="423" name="Google Shape;4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22" y="3175845"/>
            <a:ext cx="8578622" cy="247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πινάκων - Pets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71" y="1981200"/>
            <a:ext cx="8534400" cy="1860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Εξαγωγή στοιχείων 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Ανάκτηση δεδομένων 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στοιχεία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από τον πίνακα μίας βάση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pet_petowners;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χρήστη με συγκεκριμένο username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petowners where username=‘mountanton’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συγκεκριμένα χαρακτηριστικά χρήστη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address, job FROM petowners where username=‘mountanton’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θέλουμε να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έχουμε AND συνθήκη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petowners where username=‘mountanton’ AND password=“123456”</a:t>
            </a:r>
            <a:endParaRPr/>
          </a:p>
          <a:p>
            <a:pPr indent="-22860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αν δεν επιστρέψει αποτελέσματα, ο χρήστης δεν υπάρχει.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8148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33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Ανάκτηση δεδομένων 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θέλουμε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να έχουμε OR συνθήκη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petowners where WHERE city=‘Heraklion' OR City=‘Rethymno’;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μετρήσουμε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πχ χρήστες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 COUNT(username)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 petowners;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μοναδικές τιμές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 </a:t>
            </a:r>
            <a:r>
              <a:rPr b="1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country FROM petowners;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θέλουμε να πάρουμε χρήστες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μέσω range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username FROM petowners where owner_id&gt;=1 and owner_id&lt;=3;</a:t>
            </a:r>
            <a:endParaRPr/>
          </a:p>
          <a:p>
            <a:pPr indent="-22860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id από 1 έως 3</a:t>
            </a:r>
            <a:endParaRPr/>
          </a:p>
        </p:txBody>
      </p:sp>
      <p:sp>
        <p:nvSpPr>
          <p:cNvPr id="454" name="Google Shape;454;p34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πινάκων - petowners </a:t>
            </a:r>
            <a:endParaRPr/>
          </a:p>
        </p:txBody>
      </p:sp>
      <p:sp>
        <p:nvSpPr>
          <p:cNvPr id="461" name="Google Shape;461;p3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στοιχεία από τη βάση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271785" y="1691432"/>
            <a:ext cx="6685763" cy="39703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PetOwner databaseToPetOwner(String username, String password) throws SQLException, ClassNotFoundException{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ResultSet 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rs = stmt.executeQuery("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petowners WHERE username = '" + username + "' AND password='"+password+"'"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rs.next();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json=DB_Connection.getResultsToJSON(rs);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Gson gson = new Gson();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PetOwner user = gson.fromJson(json, PetOwner.class);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return user;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System.err.println("Got an exception!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System.err.println(e.getMessage());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7086488" y="3201772"/>
            <a:ext cx="2048368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Προσοχή, εδώ έχουμε μόνο ένα αποτέλεσμα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πινάκων -  Πολλά αποτελέσματα – Pet Keepers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 πολλά στοιχεία από τη βάση</a:t>
            </a:r>
            <a:endParaRPr/>
          </a:p>
        </p:txBody>
      </p:sp>
      <p:sp>
        <p:nvSpPr>
          <p:cNvPr id="472" name="Google Shape;472;p36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400725" y="1434569"/>
            <a:ext cx="6609675" cy="52629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ArrayList&lt;PetKeeper&gt;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getKeepers(String type)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ArrayList&lt;PetKeeper&gt; keepers = new ArrayList&lt;PetKeeper&gt;();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ResultSet rs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if("catkeeper".equals(type))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rs = stmt.executeQuery("SELECT * FROM petkeepers WHERE catkeeper= '" + "true" + "'");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else if ("dogkeeper".equals(type))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rs = stmt.executeQuery("SELECT * FROM petkeepers WHERE dogkeeper= '" + "true" + "'");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(rs.next())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String json = DB_Connection.getResultsToJSON(rs);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Gson gson = new Gson();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PetKeeper keeper = gson.fromJson(json, PetKeeper.class);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keepers.add(keeper);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return keepers;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System.err.println("Got an exception!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System.err.println(e.getMessage());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  <p:sp>
        <p:nvSpPr>
          <p:cNvPr id="474" name="Google Shape;474;p36"/>
          <p:cNvSpPr txBox="1"/>
          <p:nvPr/>
        </p:nvSpPr>
        <p:spPr>
          <a:xfrm>
            <a:off x="7086488" y="3201772"/>
            <a:ext cx="2048368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Προσοχή, εδώ έχουμε πολλά αποτελέσματα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και Delete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Update και Delete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πεδίου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petowners SET job=“tennis player” WHERE username =‘mountanton’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πεδίου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 pets WHERE pet_id=1112223334;</a:t>
            </a:r>
            <a:endParaRPr/>
          </a:p>
        </p:txBody>
      </p:sp>
      <p:sp>
        <p:nvSpPr>
          <p:cNvPr id="488" name="Google Shape;488;p38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3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Update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381000" y="2590800"/>
            <a:ext cx="8620156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void updatePetOwner(String username,String personalpage) throws SQLException, ClassNotFoundException{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update="UPDATE petowners SET personalpage='"+personalpage+"' WHERE username = '"+username+"'";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stmt.executeUpdate(update);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 εγκαταστήσετε το XAMPP για να βλέπετε τη βάση που θα φτιάξουμε σε γραφικό περιβάλλον.</a:t>
            </a:r>
            <a:endParaRPr/>
          </a:p>
          <a:p>
            <a:pPr indent="-27432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20"/>
              <a:buFont typeface="Noto Sans Symbols"/>
              <a:buChar char="⮚"/>
            </a:pPr>
            <a:r>
              <a:rPr b="0" i="0" lang="en-US" sz="20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https://www.apachefriends.org/download.html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indent="-274319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1672"/>
              <a:buFont typeface="Noto Sans Symbols"/>
              <a:buChar char="❑"/>
            </a:pPr>
            <a:r>
              <a:rPr lang="en-US" sz="22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Κάντε Start σε Apache, MySQL και Tomcat</a:t>
            </a:r>
            <a:endParaRPr/>
          </a:p>
          <a:p>
            <a:pPr indent="-274320" lvl="1" marL="64008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2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Μπορείτε να έχετε τον ίδιο tomcat και για SQL και για JAVA web applications</a:t>
            </a:r>
            <a:endParaRPr b="0" i="0" sz="2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3276600"/>
            <a:ext cx="4357277" cy="278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4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Delete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381000" y="2590800"/>
            <a:ext cx="8077200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void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deletePet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 id)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DB_Connection.getConnection();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stmt = con.createStatement();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deleteQuery = "DELETE FROM pets WHERE pet_id='" + id + "'";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stmt.executeUpdate(deleteQuery);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stmt.close();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530218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και επόμενα βήματα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4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Τρέξτε το servlet στην κλάση InitDatabase, η οποία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Αρχικοποιεί τη βάση και τα tables πατώντας το κουμπί initialize database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Βάζει κάποια στοιχεία στα tables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Τυπώνει κάποια records στο output του IDE</a:t>
            </a:r>
            <a:endParaRPr/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σε σχόλια κάποια updates και delete αν θέλετε να εξασκηθείτε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Κάνει αν θέλετε delete όλη τη database</a:t>
            </a:r>
            <a:endParaRPr/>
          </a:p>
          <a:p>
            <a:pPr indent="-168148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8148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148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19200"/>
            <a:ext cx="5091088" cy="422792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3"/>
          <p:cNvSpPr/>
          <p:nvPr/>
        </p:nvSpPr>
        <p:spPr>
          <a:xfrm>
            <a:off x="914400" y="1447800"/>
            <a:ext cx="1524000" cy="6858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148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22" y="2743200"/>
            <a:ext cx="9144000" cy="2529423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4"/>
          <p:cNvSpPr/>
          <p:nvPr/>
        </p:nvSpPr>
        <p:spPr>
          <a:xfrm>
            <a:off x="2514600" y="1243607"/>
            <a:ext cx="41184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TOMCAT LOG IN IDE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p4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148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2514600" y="1243607"/>
            <a:ext cx="411843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TOMCAT LOG IN 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Queries</a:t>
            </a:r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22" y="2630619"/>
            <a:ext cx="8691578" cy="283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4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4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148" lvl="1" marL="64008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46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9" name="Google Shape;5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676400"/>
            <a:ext cx="8081978" cy="445882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/>
          <p:nvPr/>
        </p:nvSpPr>
        <p:spPr>
          <a:xfrm>
            <a:off x="2133600" y="1025297"/>
            <a:ext cx="5288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Δώστε ένα pet keeper και τυπώνει τα στοιχεία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4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Ενναλακτικά- Τρέξτε τη Main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Τρέξτε τη main στην κλάση InitDatabase, θα κάνει ότι και το Servlet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4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Επόμενα Βήματα</a:t>
            </a:r>
            <a:endParaRPr/>
          </a:p>
        </p:txBody>
      </p:sp>
      <p:sp>
        <p:nvSpPr>
          <p:cNvPr id="575" name="Google Shape;575;p4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Χρησιμοποιήστε κομμάτια του κώδικα στο web app σας και κάντε ότι αλλαγές  χρειαστούν για να Κάνετε ότι ζητάει η κάθε άσκηση.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 χρειάζεται να τρέξετε ξανά τον κώδικα της main, η βάση και οι πίνακες έχουν ήδη φτιαχτεί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όλη τη διαδικασία θα πρέπει στις φόρμες σας να έχετε ακριβώς τα ίδια ονόματα με τη JAVA και τη βάση!!!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για το τηλέφωνο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&lt;form name=’telephone’&gt;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Java: String telephone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SQL: telephone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τη JAVA και την SQL είναι έτοιμα</a:t>
            </a: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/>
          </a:p>
          <a:p>
            <a:pPr indent="-197104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Τέλος Tutorial Βάσης</a:t>
            </a:r>
            <a:endParaRPr/>
          </a:p>
        </p:txBody>
      </p:sp>
      <p:sp>
        <p:nvSpPr>
          <p:cNvPr id="583" name="Google Shape;583;p4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/>
              <a:t>‹#›</a:t>
            </a:fld>
            <a:endParaRPr b="0" sz="1400"/>
          </a:p>
        </p:txBody>
      </p:sp>
      <p:pic>
        <p:nvPicPr>
          <p:cNvPr descr="ΕΡΓΑΣΙΑΚΑ: 10 ερωτήσεις και 10 απαντήσεις που σάς ενδιαφέρουν - Γλυφάδα  Metropolitans" id="584" name="Google Shape;58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Έπειτα συνδέεστε στο ακόλουθο link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368"/>
              <a:buFont typeface="Noto Sans Symbols"/>
              <a:buChar char="❖"/>
            </a:pPr>
            <a:r>
              <a:rPr b="0" i="0" lang="en-US" sz="18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http://localhost/phpmyadmin/index.php?route=/server/databases 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Βλέπετε τις βάσεις που υπάρχουν</a:t>
            </a:r>
            <a:endParaRPr/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62200"/>
            <a:ext cx="5867400" cy="373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Εμείς θα φτιάξουμε την βάση προγραμματιστικά μέσω JAVA κώδικα που σας δίνεται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Τρέχοντας μία main θα φτιαχτούν όλοι οι πίνακες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 κώδικας για να συνδεθεί στις βάσεις αυτές, χρειάζεται κάποια credentials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Τα default είναι username: root και κανένα password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έχετε άλλα credentials τα αλλάζετε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Επίσης η βάση γίνεται access μέσω των ακόλουθων επιλογών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URL: "jdbc:mysql://localhost";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Port: 3306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έχετε κάτι διαφορετικό το προσαρμόζετε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1036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Σύνδεση με βάση μέσω JAVA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Χρησιμοποιούμε το mysql-connector-java-8.0.25. jar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Χρησιμοποιούμε τον κώδικα παρακάτω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353336" y="1905000"/>
            <a:ext cx="6580171" cy="48320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DB_Connection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static final String url = "jdbc:mysql://localhost";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databaseName = "HY359_2023";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int port = 3306;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username = "root";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password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Connection getConnection() 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// Class.forName("com.mysql.jdbc.Driver");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DriverManager.getConnection(url + ":" + port + "/" +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databaseName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username, password);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Connection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getInitialConnection() 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throws SQLException, ClassNotFoundException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// Class.forName("com.mysql.jdbc.Driver");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DriverManager.getConnection(url + ":" + port, username, password);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8073766" y="4815711"/>
            <a:ext cx="11525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Μόνο την 1</a:t>
            </a:r>
            <a:r>
              <a:rPr baseline="30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φορά πριν φτιαχτεί η βάση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8061574" y="3550517"/>
            <a:ext cx="11525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κάθε επόμενη φορά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για να περιγράφει ένα record κάθε διαφορετικού πίνακα</a:t>
            </a:r>
            <a:endParaRPr/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για λειτουργίες κάθε πίνακα σε SQL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δημιουργία table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στοιχείου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στοιχείου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στοιχείου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που μετατρέπει ένα JSON σε στιγμιότυπο κλάσης, το οποίο μπορείτε να ανεβάσετε έπειτα στη βάση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τη διαδικασία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→ Server → Database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συναρτήσεις που ανακτούν ένα record από τη βάση, πχ ένα χρήστη, και το μετατρέπουν σε json 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τη διαδικασία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→  Server → Client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όλη τη διαδικασία θα πρέπει στις φόρμες σας να έχετε ακριβώς τα ίδια ονόματα!!!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για το τηλέφωνο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&lt;form name=’telephone’&gt;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Java: String telephone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SQL: telephone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τη JAVA και την SQL είναι έτοιμα!</a:t>
            </a:r>
            <a:endParaRPr/>
          </a:p>
          <a:p>
            <a:pPr indent="0" lvl="0" marL="6858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5334000" y="3886200"/>
            <a:ext cx="33478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και JAVA Classes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Yiannis Tzitzikas</dc:creator>
</cp:coreProperties>
</file>