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9144000"/>
  <p:notesSz cx="6669075" cy="9928225"/>
  <p:embeddedFontLst>
    <p:embeddedFont>
      <p:font typeface="Raleway"/>
      <p:regular r:id="rId61"/>
      <p:bold r:id="rId62"/>
      <p:italic r:id="rId63"/>
      <p:boldItalic r:id="rId64"/>
    </p:embeddedFont>
    <p:embeddedFont>
      <p:font typeface="Source Code Pro"/>
      <p:regular r:id="rId65"/>
      <p:bold r:id="rId66"/>
      <p:italic r:id="rId67"/>
      <p:boldItalic r:id="rId68"/>
    </p:embeddedFont>
    <p:embeddedFont>
      <p:font typeface="GFS Neohellenic"/>
      <p:regular r:id="rId69"/>
      <p:bold r:id="rId70"/>
      <p:italic r:id="rId71"/>
      <p:boldItalic r:id="rId72"/>
    </p:embeddedFont>
    <p:embeddedFont>
      <p:font typeface="IBM Plex Mono"/>
      <p:regular r:id="rId73"/>
      <p:bold r:id="rId74"/>
      <p:italic r:id="rId75"/>
      <p:boldItalic r:id="rId76"/>
    </p:embeddedFont>
    <p:embeddedFont>
      <p:font typeface="Century Gothic"/>
      <p:regular r:id="rId77"/>
      <p:bold r:id="rId78"/>
      <p:italic r:id="rId79"/>
      <p:boldItalic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  <p:ext uri="GoogleSlidesCustomDataVersion2">
      <go:slidesCustomData xmlns:go="http://customooxmlschemas.google.com/" r:id="rId81" roundtripDataSignature="AMtx7mjfA1wHsq5xW1ReSC7MSzsT0bqI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CenturyGothic-boldItalic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IBMPlexMono-regular.fntdata"/><Relationship Id="rId72" Type="http://schemas.openxmlformats.org/officeDocument/2006/relationships/font" Target="fonts/GFSNeohellenic-boldItalic.fntdata"/><Relationship Id="rId31" Type="http://schemas.openxmlformats.org/officeDocument/2006/relationships/slide" Target="slides/slide26.xml"/><Relationship Id="rId75" Type="http://schemas.openxmlformats.org/officeDocument/2006/relationships/font" Target="fonts/IBMPlexMono-italic.fntdata"/><Relationship Id="rId30" Type="http://schemas.openxmlformats.org/officeDocument/2006/relationships/slide" Target="slides/slide25.xml"/><Relationship Id="rId74" Type="http://schemas.openxmlformats.org/officeDocument/2006/relationships/font" Target="fonts/IBMPlexMono-bold.fntdata"/><Relationship Id="rId33" Type="http://schemas.openxmlformats.org/officeDocument/2006/relationships/slide" Target="slides/slide28.xml"/><Relationship Id="rId77" Type="http://schemas.openxmlformats.org/officeDocument/2006/relationships/font" Target="fonts/CenturyGothic-regular.fntdata"/><Relationship Id="rId32" Type="http://schemas.openxmlformats.org/officeDocument/2006/relationships/slide" Target="slides/slide27.xml"/><Relationship Id="rId76" Type="http://schemas.openxmlformats.org/officeDocument/2006/relationships/font" Target="fonts/IBMPlexMono-boldItalic.fntdata"/><Relationship Id="rId35" Type="http://schemas.openxmlformats.org/officeDocument/2006/relationships/slide" Target="slides/slide30.xml"/><Relationship Id="rId79" Type="http://schemas.openxmlformats.org/officeDocument/2006/relationships/font" Target="fonts/CenturyGothic-italic.fntdata"/><Relationship Id="rId34" Type="http://schemas.openxmlformats.org/officeDocument/2006/relationships/slide" Target="slides/slide29.xml"/><Relationship Id="rId78" Type="http://schemas.openxmlformats.org/officeDocument/2006/relationships/font" Target="fonts/CenturyGothic-bold.fntdata"/><Relationship Id="rId71" Type="http://schemas.openxmlformats.org/officeDocument/2006/relationships/font" Target="fonts/GFSNeohellenic-italic.fntdata"/><Relationship Id="rId70" Type="http://schemas.openxmlformats.org/officeDocument/2006/relationships/font" Target="fonts/GFSNeohellenic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aleway-bold.fntdata"/><Relationship Id="rId61" Type="http://schemas.openxmlformats.org/officeDocument/2006/relationships/font" Target="fonts/Raleway-regular.fntdata"/><Relationship Id="rId20" Type="http://schemas.openxmlformats.org/officeDocument/2006/relationships/slide" Target="slides/slide15.xml"/><Relationship Id="rId64" Type="http://schemas.openxmlformats.org/officeDocument/2006/relationships/font" Target="fonts/Raleway-boldItalic.fntdata"/><Relationship Id="rId63" Type="http://schemas.openxmlformats.org/officeDocument/2006/relationships/font" Target="fonts/Raleway-italic.fntdata"/><Relationship Id="rId22" Type="http://schemas.openxmlformats.org/officeDocument/2006/relationships/slide" Target="slides/slide17.xml"/><Relationship Id="rId66" Type="http://schemas.openxmlformats.org/officeDocument/2006/relationships/font" Target="fonts/SourceCodePro-bold.fntdata"/><Relationship Id="rId21" Type="http://schemas.openxmlformats.org/officeDocument/2006/relationships/slide" Target="slides/slide16.xml"/><Relationship Id="rId65" Type="http://schemas.openxmlformats.org/officeDocument/2006/relationships/font" Target="fonts/SourceCodePro-regular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Italic.fntdata"/><Relationship Id="rId23" Type="http://schemas.openxmlformats.org/officeDocument/2006/relationships/slide" Target="slides/slide18.xml"/><Relationship Id="rId67" Type="http://schemas.openxmlformats.org/officeDocument/2006/relationships/font" Target="fonts/SourceCodePro-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GFSNeohellenic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777607" y="0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729FCF"/>
          </a:solidFill>
          <a:ln cap="flat" cmpd="sng" w="25400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3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3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4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5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0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50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1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1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2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52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3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3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4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54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5:notes"/>
          <p:cNvSpPr/>
          <p:nvPr>
            <p:ph idx="2" type="sldImg"/>
          </p:nvPr>
        </p:nvSpPr>
        <p:spPr>
          <a:xfrm>
            <a:off x="854075" y="744538"/>
            <a:ext cx="4960938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1" name="Google Shape;771;p55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505" lvl="0" marL="16550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,  </a:t>
            </a:r>
            <a:endParaRPr/>
          </a:p>
        </p:txBody>
      </p:sp>
      <p:sp>
        <p:nvSpPr>
          <p:cNvPr id="772" name="Google Shape;772;p55:notes"/>
          <p:cNvSpPr txBox="1"/>
          <p:nvPr>
            <p:ph idx="12" type="sldNum"/>
          </p:nvPr>
        </p:nvSpPr>
        <p:spPr>
          <a:xfrm>
            <a:off x="3777607" y="9430091"/>
            <a:ext cx="2889938" cy="4964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66909" y="4715908"/>
            <a:ext cx="5335270" cy="446770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854075" y="746125"/>
            <a:ext cx="4960938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7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57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" name="Google Shape;19;p5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6"/>
          <p:cNvSpPr txBox="1"/>
          <p:nvPr>
            <p:ph type="title"/>
          </p:nvPr>
        </p:nvSpPr>
        <p:spPr>
          <a:xfrm rot="5400000">
            <a:off x="4981455" y="2678093"/>
            <a:ext cx="4780344" cy="14844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6"/>
          <p:cNvSpPr txBox="1"/>
          <p:nvPr>
            <p:ph idx="1" type="body"/>
          </p:nvPr>
        </p:nvSpPr>
        <p:spPr>
          <a:xfrm rot="5400000">
            <a:off x="1374976" y="708467"/>
            <a:ext cx="4780344" cy="5423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61" name="Google Shape;161;p66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2" name="Google Shape;162;p6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Section 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b="1" sz="1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67"/>
          <p:cNvSpPr txBox="1"/>
          <p:nvPr/>
        </p:nvSpPr>
        <p:spPr>
          <a:xfrm>
            <a:off x="982663" y="3789363"/>
            <a:ext cx="7177608" cy="990600"/>
          </a:xfrm>
          <a:prstGeom prst="rect">
            <a:avLst/>
          </a:prstGeom>
          <a:solidFill>
            <a:srgbClr val="FFFFEB"/>
          </a:soli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7"/>
          <p:cNvSpPr txBox="1"/>
          <p:nvPr>
            <p:ph idx="1" type="body"/>
          </p:nvPr>
        </p:nvSpPr>
        <p:spPr>
          <a:xfrm>
            <a:off x="1097280" y="3950208"/>
            <a:ext cx="6986017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40"/>
              </a:spcBef>
              <a:spcAft>
                <a:spcPts val="0"/>
              </a:spcAft>
              <a:buSzPts val="2432"/>
              <a:buNone/>
              <a:defRPr b="1" sz="3200"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" type="body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>
                <a:solidFill>
                  <a:srgbClr val="000099"/>
                </a:solidFill>
              </a:defRPr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23" name="Google Shape;23;p58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4" name="Google Shape;24;p5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9"/>
          <p:cNvSpPr txBox="1"/>
          <p:nvPr>
            <p:ph type="title"/>
          </p:nvPr>
        </p:nvSpPr>
        <p:spPr>
          <a:xfrm>
            <a:off x="1258645" y="2900829"/>
            <a:ext cx="6637468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9"/>
          <p:cNvSpPr txBox="1"/>
          <p:nvPr>
            <p:ph idx="1" type="body"/>
          </p:nvPr>
        </p:nvSpPr>
        <p:spPr>
          <a:xfrm>
            <a:off x="1258645" y="4267200"/>
            <a:ext cx="6637467" cy="152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64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59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9" name="Google Shape;29;p59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0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0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4" name="Google Shape;34;p60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6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0"/>
          <p:cNvSpPr txBox="1"/>
          <p:nvPr>
            <p:ph idx="1" type="body"/>
          </p:nvPr>
        </p:nvSpPr>
        <p:spPr>
          <a:xfrm>
            <a:off x="1042416" y="2313432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2" type="body"/>
          </p:nvPr>
        </p:nvSpPr>
        <p:spPr>
          <a:xfrm>
            <a:off x="4645152" y="2313431"/>
            <a:ext cx="3419856" cy="3493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1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" type="body"/>
          </p:nvPr>
        </p:nvSpPr>
        <p:spPr>
          <a:xfrm>
            <a:off x="1412111" y="2316009"/>
            <a:ext cx="305714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41" name="Google Shape;41;p61"/>
          <p:cNvSpPr txBox="1"/>
          <p:nvPr>
            <p:ph idx="2" type="body"/>
          </p:nvPr>
        </p:nvSpPr>
        <p:spPr>
          <a:xfrm>
            <a:off x="1041721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42" name="Google Shape;42;p61"/>
          <p:cNvSpPr txBox="1"/>
          <p:nvPr>
            <p:ph idx="3" type="body"/>
          </p:nvPr>
        </p:nvSpPr>
        <p:spPr>
          <a:xfrm>
            <a:off x="5011837" y="2316010"/>
            <a:ext cx="30557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16"/>
              <a:buNone/>
              <a:defRPr b="1" sz="1600"/>
            </a:lvl9pPr>
          </a:lstStyle>
          <a:p/>
        </p:txBody>
      </p:sp>
      <p:sp>
        <p:nvSpPr>
          <p:cNvPr id="43" name="Google Shape;43;p61"/>
          <p:cNvSpPr txBox="1"/>
          <p:nvPr>
            <p:ph idx="4" type="body"/>
          </p:nvPr>
        </p:nvSpPr>
        <p:spPr>
          <a:xfrm>
            <a:off x="4645152" y="2974694"/>
            <a:ext cx="3419856" cy="28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indent="-325119" lvl="1" marL="914400" algn="l">
              <a:spcBef>
                <a:spcPts val="400"/>
              </a:spcBef>
              <a:spcAft>
                <a:spcPts val="0"/>
              </a:spcAft>
              <a:buSzPts val="1520"/>
              <a:buChar char="⮚"/>
              <a:defRPr sz="2000"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 sz="1800"/>
            </a:lvl3pPr>
            <a:lvl4pPr indent="-305816" lvl="3" marL="1828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05816" lvl="5" marL="27432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6pPr>
            <a:lvl7pPr indent="-305816" lvl="6" marL="32004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7pPr>
            <a:lvl8pPr indent="-305815" lvl="7" marL="36576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8pPr>
            <a:lvl9pPr indent="-305815" lvl="8" marL="41148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9pPr>
          </a:lstStyle>
          <a:p/>
        </p:txBody>
      </p:sp>
      <p:sp>
        <p:nvSpPr>
          <p:cNvPr id="44" name="Google Shape;44;p61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61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6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2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2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0" name="Google Shape;50;p62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6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63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54" name="Google Shape;54;p63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55" name="Google Shape;55;p63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56" name="Google Shape;56;p6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7" name="Google Shape;57;p6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58" name="Google Shape;58;p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59" name="Google Shape;59;p63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60" name="Google Shape;60;p6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1" name="Google Shape;61;p6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2" name="Google Shape;62;p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63" name="Google Shape;63;p63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64" name="Google Shape;64;p6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5" name="Google Shape;65;p63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66" name="Google Shape;66;p6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67" name="Google Shape;67;p6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8" name="Google Shape;68;p63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69" name="Google Shape;69;p63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70" name="Google Shape;70;p63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63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2" name="Google Shape;72;p63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3" name="Google Shape;73;p63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4" name="Google Shape;74;p63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5" name="Google Shape;75;p63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6" name="Google Shape;76;p6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7" name="Google Shape;77;p6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8" name="Google Shape;78;p63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9" name="Google Shape;79;p6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0" name="Google Shape;80;p63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1" name="Google Shape;81;p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2" name="Google Shape;82;p63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3" name="Google Shape;83;p63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4" name="Google Shape;84;p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5" name="Google Shape;85;p63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6" name="Google Shape;86;p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7" name="Google Shape;87;p63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63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63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63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6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92" name="Google Shape;92;p6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3" name="Google Shape;93;p63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63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6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63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63"/>
          <p:cNvSpPr txBox="1"/>
          <p:nvPr>
            <p:ph idx="1" type="body"/>
          </p:nvPr>
        </p:nvSpPr>
        <p:spPr>
          <a:xfrm>
            <a:off x="1145894" y="856527"/>
            <a:ext cx="3090440" cy="5150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algn="l">
              <a:spcBef>
                <a:spcPts val="480"/>
              </a:spcBef>
              <a:spcAft>
                <a:spcPts val="0"/>
              </a:spcAft>
              <a:buSzPts val="1824"/>
              <a:buChar char="❑"/>
              <a:defRPr sz="2400"/>
            </a:lvl1pPr>
            <a:lvl2pPr indent="-334772" lvl="1" marL="914400" algn="l">
              <a:spcBef>
                <a:spcPts val="440"/>
              </a:spcBef>
              <a:spcAft>
                <a:spcPts val="0"/>
              </a:spcAft>
              <a:buSzPts val="1672"/>
              <a:buChar char="⮚"/>
              <a:defRPr sz="2200"/>
            </a:lvl2pPr>
            <a:lvl3pPr indent="-325119" lvl="2" marL="1371600" algn="l">
              <a:spcBef>
                <a:spcPts val="400"/>
              </a:spcBef>
              <a:spcAft>
                <a:spcPts val="0"/>
              </a:spcAft>
              <a:buSzPts val="1520"/>
              <a:buChar char="❖"/>
              <a:defRPr sz="2000"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 sz="1800"/>
            </a:lvl4pPr>
            <a:lvl5pPr indent="-305816" lvl="4" marL="2286000" algn="l">
              <a:spcBef>
                <a:spcPts val="320"/>
              </a:spcBef>
              <a:spcAft>
                <a:spcPts val="0"/>
              </a:spcAft>
              <a:buSzPts val="1216"/>
              <a:buChar char="🞇"/>
              <a:defRPr sz="1600"/>
            </a:lvl5pPr>
            <a:lvl6pPr indent="-325120" lvl="5" marL="27432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6pPr>
            <a:lvl7pPr indent="-325120" lvl="6" marL="32004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7pPr>
            <a:lvl8pPr indent="-325120" lvl="7" marL="36576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8pPr>
            <a:lvl9pPr indent="-325120" lvl="8" marL="4114800" algn="l">
              <a:spcBef>
                <a:spcPts val="400"/>
              </a:spcBef>
              <a:spcAft>
                <a:spcPts val="0"/>
              </a:spcAft>
              <a:buSzPts val="1520"/>
              <a:buChar char="🞇"/>
              <a:defRPr sz="2000"/>
            </a:lvl9pPr>
          </a:lstStyle>
          <a:p/>
        </p:txBody>
      </p:sp>
      <p:sp>
        <p:nvSpPr>
          <p:cNvPr id="98" name="Google Shape;98;p63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p63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0" name="Google Shape;100;p63"/>
          <p:cNvSpPr txBox="1"/>
          <p:nvPr>
            <p:ph type="title"/>
          </p:nvPr>
        </p:nvSpPr>
        <p:spPr>
          <a:xfrm>
            <a:off x="4739833" y="2657434"/>
            <a:ext cx="3304572" cy="14631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3"/>
          <p:cNvSpPr txBox="1"/>
          <p:nvPr>
            <p:ph idx="2" type="body"/>
          </p:nvPr>
        </p:nvSpPr>
        <p:spPr>
          <a:xfrm>
            <a:off x="4736592" y="4136994"/>
            <a:ext cx="3298784" cy="15179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64"/>
          <p:cNvGrpSpPr/>
          <p:nvPr/>
        </p:nvGrpSpPr>
        <p:grpSpPr>
          <a:xfrm>
            <a:off x="-644959" y="0"/>
            <a:ext cx="10458653" cy="7117071"/>
            <a:chOff x="-644959" y="0"/>
            <a:chExt cx="10458653" cy="7117071"/>
          </a:xfrm>
        </p:grpSpPr>
        <p:grpSp>
          <p:nvGrpSpPr>
            <p:cNvPr id="104" name="Google Shape;104;p6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5" name="Google Shape;105;p6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6" name="Google Shape;106;p6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7" name="Google Shape;107;p6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08" name="Google Shape;108;p6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09" name="Google Shape;109;p64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Google Shape;110;p6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1" name="Google Shape;111;p6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2" name="Google Shape;112;p6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grpSp>
            <p:nvGrpSpPr>
              <p:cNvPr id="113" name="Google Shape;113;p64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14" name="Google Shape;114;p6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5" name="Google Shape;115;p6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16" name="Google Shape;116;p64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lt1">
                    <a:alpha val="9803"/>
                  </a:scheme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  <p:sp>
            <p:nvSpPr>
              <p:cNvPr id="117" name="Google Shape;117;p6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8" name="Google Shape;118;p6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19" name="Google Shape;119;p64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lt1">
                  <a:alpha val="9803"/>
                </a:scheme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20" name="Google Shape;120;p64"/>
            <p:cNvSpPr/>
            <p:nvPr/>
          </p:nvSpPr>
          <p:spPr>
            <a:xfrm>
              <a:off x="-11875" y="5035138"/>
              <a:ext cx="9144000" cy="1175655"/>
            </a:xfrm>
            <a:custGeom>
              <a:rect b="b" l="l" r="r" t="t"/>
              <a:pathLst>
                <a:path extrusionOk="0" h="1175655" w="9144000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1" name="Google Shape;121;p64"/>
            <p:cNvSpPr/>
            <p:nvPr/>
          </p:nvSpPr>
          <p:spPr>
            <a:xfrm>
              <a:off x="-11875" y="3467595"/>
              <a:ext cx="9144000" cy="890650"/>
            </a:xfrm>
            <a:custGeom>
              <a:rect b="b" l="l" r="r" t="t"/>
              <a:pathLst>
                <a:path extrusionOk="0" h="890650" w="914400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64"/>
            <p:cNvSpPr/>
            <p:nvPr/>
          </p:nvSpPr>
          <p:spPr>
            <a:xfrm>
              <a:off x="-23751" y="5640779"/>
              <a:ext cx="3004457" cy="1211283"/>
            </a:xfrm>
            <a:custGeom>
              <a:rect b="b" l="l" r="r" t="t"/>
              <a:pathLst>
                <a:path extrusionOk="0" h="1211283" w="3004457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64"/>
            <p:cNvSpPr/>
            <p:nvPr/>
          </p:nvSpPr>
          <p:spPr>
            <a:xfrm>
              <a:off x="-11875" y="5284519"/>
              <a:ext cx="9144000" cy="1478478"/>
            </a:xfrm>
            <a:custGeom>
              <a:rect b="b" l="l" r="r" t="t"/>
              <a:pathLst>
                <a:path extrusionOk="0" h="1478478" w="9144000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64"/>
            <p:cNvSpPr/>
            <p:nvPr/>
          </p:nvSpPr>
          <p:spPr>
            <a:xfrm>
              <a:off x="2137558" y="5132120"/>
              <a:ext cx="6982691" cy="1719942"/>
            </a:xfrm>
            <a:custGeom>
              <a:rect b="b" l="l" r="r" t="t"/>
              <a:pathLst>
                <a:path extrusionOk="0" h="1719942" w="6982691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64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64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6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8" name="Google Shape;128;p6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9" name="Google Shape;129;p64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5882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0" name="Google Shape;130;p6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rect b="b" l="l" r="r" t="t"/>
              <a:pathLst>
                <a:path extrusionOk="0" h="1388236" w="1261499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1" name="Google Shape;131;p64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2" name="Google Shape;132;p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3" name="Google Shape;133;p64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4" name="Google Shape;134;p64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5" name="Google Shape;135;p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6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7" name="Google Shape;137;p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9803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8" name="Google Shape;138;p64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64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fmla="val 28544" name="adj"/>
                <a:gd fmla="val 115470" name="vf"/>
              </a:avLst>
            </a:prstGeom>
            <a:solidFill>
              <a:schemeClr val="lt1">
                <a:alpha val="6666"/>
              </a:schemeClr>
            </a:solidFill>
            <a:ln cap="flat" cmpd="sng" w="12700">
              <a:solidFill>
                <a:schemeClr val="lt1">
                  <a:alpha val="784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64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rect b="b" l="l" r="r" t="t"/>
              <a:pathLst>
                <a:path extrusionOk="0" h="1388236" w="1243407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lt1">
                <a:alpha val="3921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64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rect b="b" l="l" r="r" t="t"/>
              <a:pathLst>
                <a:path extrusionOk="0" h="1388822" w="1241871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lt1">
                <a:alpha val="0"/>
              </a:schemeClr>
            </a:solidFill>
            <a:ln cap="flat" cmpd="sng" w="12700">
              <a:solidFill>
                <a:schemeClr val="lt1">
                  <a:alpha val="11764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42" name="Google Shape;142;p64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 cap="flat" cmpd="sng" w="15875">
            <a:solidFill>
              <a:srgbClr val="74A5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64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64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1E1E1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p6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64"/>
          <p:cNvSpPr txBox="1"/>
          <p:nvPr>
            <p:ph type="title"/>
          </p:nvPr>
        </p:nvSpPr>
        <p:spPr>
          <a:xfrm>
            <a:off x="4734424" y="2660904"/>
            <a:ext cx="3300984" cy="1463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4"/>
          <p:cNvSpPr/>
          <p:nvPr>
            <p:ph idx="2" type="pic"/>
          </p:nvPr>
        </p:nvSpPr>
        <p:spPr>
          <a:xfrm>
            <a:off x="1005208" y="693795"/>
            <a:ext cx="3359623" cy="546811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64"/>
          <p:cNvSpPr txBox="1"/>
          <p:nvPr>
            <p:ph idx="1" type="body"/>
          </p:nvPr>
        </p:nvSpPr>
        <p:spPr>
          <a:xfrm>
            <a:off x="4734630" y="4133088"/>
            <a:ext cx="3300573" cy="1519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424242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84"/>
              <a:buNone/>
              <a:defRPr sz="900"/>
            </a:lvl9pPr>
          </a:lstStyle>
          <a:p/>
        </p:txBody>
      </p:sp>
      <p:sp>
        <p:nvSpPr>
          <p:cNvPr id="149" name="Google Shape;149;p64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0" name="Google Shape;150;p64"/>
          <p:cNvSpPr txBox="1"/>
          <p:nvPr>
            <p:ph idx="11" type="ftr"/>
          </p:nvPr>
        </p:nvSpPr>
        <p:spPr>
          <a:xfrm>
            <a:off x="4641448" y="5724835"/>
            <a:ext cx="3493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1" name="Google Shape;151;p6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5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5"/>
          <p:cNvSpPr txBox="1"/>
          <p:nvPr>
            <p:ph idx="1" type="body"/>
          </p:nvPr>
        </p:nvSpPr>
        <p:spPr>
          <a:xfrm rot="5400000">
            <a:off x="2032497" y="-745473"/>
            <a:ext cx="4850406" cy="83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360"/>
              </a:spcBef>
              <a:spcAft>
                <a:spcPts val="0"/>
              </a:spcAft>
              <a:buSzPts val="1368"/>
              <a:buChar char="❑"/>
              <a:defRPr/>
            </a:lvl1pPr>
            <a:lvl2pPr indent="-315468" lvl="1" marL="914400" algn="l">
              <a:spcBef>
                <a:spcPts val="360"/>
              </a:spcBef>
              <a:spcAft>
                <a:spcPts val="0"/>
              </a:spcAft>
              <a:buSzPts val="1368"/>
              <a:buChar char="⮚"/>
              <a:defRPr/>
            </a:lvl2pPr>
            <a:lvl3pPr indent="-315467" lvl="2" marL="1371600" algn="l">
              <a:spcBef>
                <a:spcPts val="360"/>
              </a:spcBef>
              <a:spcAft>
                <a:spcPts val="0"/>
              </a:spcAft>
              <a:buSzPts val="1368"/>
              <a:buChar char="❖"/>
              <a:defRPr/>
            </a:lvl3pPr>
            <a:lvl4pPr indent="-315467" lvl="3" marL="1828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4pPr>
            <a:lvl5pPr indent="-315467" lvl="4" marL="22860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5pPr>
            <a:lvl6pPr indent="-315467" lvl="5" marL="27432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6pPr>
            <a:lvl7pPr indent="-315467" lvl="6" marL="32004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7pPr>
            <a:lvl8pPr indent="-315467" lvl="7" marL="36576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8pPr>
            <a:lvl9pPr indent="-315467" lvl="8" marL="4114800" algn="l">
              <a:spcBef>
                <a:spcPts val="360"/>
              </a:spcBef>
              <a:spcAft>
                <a:spcPts val="0"/>
              </a:spcAft>
              <a:buSzPts val="1368"/>
              <a:buChar char="🞇"/>
              <a:defRPr/>
            </a:lvl9pPr>
          </a:lstStyle>
          <a:p/>
        </p:txBody>
      </p:sp>
      <p:sp>
        <p:nvSpPr>
          <p:cNvPr id="155" name="Google Shape;155;p65"/>
          <p:cNvSpPr txBox="1"/>
          <p:nvPr>
            <p:ph idx="10" type="dt"/>
          </p:nvPr>
        </p:nvSpPr>
        <p:spPr>
          <a:xfrm>
            <a:off x="8686800" y="22449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6" name="Google Shape;156;p65"/>
          <p:cNvSpPr txBox="1"/>
          <p:nvPr>
            <p:ph idx="11" type="ftr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7" name="Google Shape;157;p6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70C0"/>
            </a:gs>
            <a:gs pos="2000">
              <a:schemeClr val="lt1"/>
            </a:gs>
            <a:gs pos="99000">
              <a:srgbClr val="FFFFFF"/>
            </a:gs>
            <a:gs pos="100000">
              <a:srgbClr val="800000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/>
          <p:nvPr/>
        </p:nvSpPr>
        <p:spPr>
          <a:xfrm>
            <a:off x="457200" y="333487"/>
            <a:ext cx="8429658" cy="61856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Google Shape;11;p56"/>
          <p:cNvSpPr/>
          <p:nvPr/>
        </p:nvSpPr>
        <p:spPr>
          <a:xfrm>
            <a:off x="0" y="6487076"/>
            <a:ext cx="9144000" cy="4074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HY-359 Web Programming</a:t>
            </a:r>
            <a:endParaRPr b="0" i="0" sz="12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56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" name="Google Shape;13;p56"/>
          <p:cNvSpPr txBox="1"/>
          <p:nvPr>
            <p:ph idx="1" type="body"/>
          </p:nvPr>
        </p:nvSpPr>
        <p:spPr>
          <a:xfrm>
            <a:off x="304800" y="982224"/>
            <a:ext cx="8305800" cy="4850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4424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  <a:defRPr b="0" i="0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4772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Char char="⮚"/>
              <a:defRPr b="0" i="0" sz="2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5119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Char char="❖"/>
              <a:defRPr b="0" i="0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5467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68"/>
              <a:buFont typeface="Noto Sans Symbols"/>
              <a:buChar char="🞇"/>
              <a:defRPr b="0" i="0" sz="18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5816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16"/>
              <a:buFont typeface="Noto Sans Symbols"/>
              <a:buChar char="🞇"/>
              <a:defRPr b="0" i="0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6164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6164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6164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6164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64"/>
              <a:buFont typeface="Noto Sans Symbols"/>
              <a:buChar char="🞇"/>
              <a:defRPr b="0" i="0" sz="1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5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" name="Google Shape;15;p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341" y="6469272"/>
            <a:ext cx="685799" cy="31252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localhost:4567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localhost:4567/computersAPI/eshop/laptops/Toshiba" TargetMode="External"/><Relationship Id="rId4" Type="http://schemas.openxmlformats.org/officeDocument/2006/relationships/hyperlink" Target="http://localhost:4567/computersAPI/eshop/laptops/Dell" TargetMode="External"/><Relationship Id="rId5" Type="http://schemas.openxmlformats.org/officeDocument/2006/relationships/hyperlink" Target="http://localhost:4567/computersAPI/eshop/laptops/tsitsipas" TargetMode="External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localhost:4567/computersAPI/eshop/laptops/Dell" TargetMode="External"/><Relationship Id="rId4" Type="http://schemas.openxmlformats.org/officeDocument/2006/relationships/hyperlink" Target="http://localhost:8080/Computers_REST_API/computers/eshop/newLaptop" TargetMode="External"/><Relationship Id="rId5" Type="http://schemas.openxmlformats.org/officeDocument/2006/relationships/hyperlink" Target="http://localhost:8080/Computers_REST_API/computers/eshop/newLaptop" TargetMode="External"/><Relationship Id="rId6" Type="http://schemas.openxmlformats.org/officeDocument/2006/relationships/hyperlink" Target="http://localhost:8080/Computers_REST_API/computers/eshop/newLaptop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localhost:8080/Computers_REST_API/computers/eshop/newLaptop" TargetMode="External"/><Relationship Id="rId4" Type="http://schemas.openxmlformats.org/officeDocument/2006/relationships/hyperlink" Target="http://localhost:4567/computersAPI/eshop/laptops/Dell" TargetMode="External"/><Relationship Id="rId9" Type="http://schemas.openxmlformats.org/officeDocument/2006/relationships/image" Target="../media/image28.png"/><Relationship Id="rId5" Type="http://schemas.openxmlformats.org/officeDocument/2006/relationships/hyperlink" Target="http://localhost:8080/Computers_REST_API/computers/eshop/newLaptop" TargetMode="External"/><Relationship Id="rId6" Type="http://schemas.openxmlformats.org/officeDocument/2006/relationships/hyperlink" Target="http://localhost:8080/Computers_REST_API/computers/eshop/newLaptop" TargetMode="External"/><Relationship Id="rId7" Type="http://schemas.openxmlformats.org/officeDocument/2006/relationships/hyperlink" Target="http://localhost:8080/Computers_REST_API/computers/eshop/newLaptop" TargetMode="External"/><Relationship Id="rId8" Type="http://schemas.openxmlformats.org/officeDocument/2006/relationships/hyperlink" Target="http://localhost:8080/Computers_REST_API/computers/eshop/laptops/Del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localhost:8080/Computers_REST_API/computers/eshop/laptops/Dell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localhost:8080/Computers_REST_API/computers/eshop/laptops" TargetMode="External"/><Relationship Id="rId4" Type="http://schemas.openxmlformats.org/officeDocument/2006/relationships/hyperlink" Target="http://localhost:8080/Computers_REST_API/computers/eshop/laptopQuantity/ASUS_V1/230" TargetMode="External"/><Relationship Id="rId5" Type="http://schemas.openxmlformats.org/officeDocument/2006/relationships/hyperlink" Target="http://localhost:8080/Computers_REST_API/computers/eshop/laptops" TargetMode="External"/><Relationship Id="rId6" Type="http://schemas.openxmlformats.org/officeDocument/2006/relationships/image" Target="../media/image24.png"/><Relationship Id="rId7" Type="http://schemas.openxmlformats.org/officeDocument/2006/relationships/image" Target="../media/image14.png"/><Relationship Id="rId8" Type="http://schemas.openxmlformats.org/officeDocument/2006/relationships/image" Target="../media/image3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localhost:8080/Computers_REST_API/computers/eshop/laptops" TargetMode="External"/><Relationship Id="rId4" Type="http://schemas.openxmlformats.org/officeDocument/2006/relationships/hyperlink" Target="http://localhost:8080/Computers_REST_API/computers/eshop/laptop/ASUS_V1" TargetMode="External"/><Relationship Id="rId5" Type="http://schemas.openxmlformats.org/officeDocument/2006/relationships/hyperlink" Target="http://localhost:8080/Computers_REST_API/computers/eshop/laptops" TargetMode="External"/><Relationship Id="rId6" Type="http://schemas.openxmlformats.org/officeDocument/2006/relationships/hyperlink" Target="http://localhost:8080/Computers_REST_API/computers/eshop/laptop/ASUS_V1" TargetMode="External"/><Relationship Id="rId7" Type="http://schemas.openxmlformats.org/officeDocument/2006/relationships/image" Target="../media/image37.png"/><Relationship Id="rId8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localhost:8080/Computers_REST_API/computers/eshop/lapto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sparkjava.com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postman.com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Relationship Id="rId5" Type="http://schemas.openxmlformats.org/officeDocument/2006/relationships/image" Target="../media/image4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sparkjava.com/documentation.html#routes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Tful API - DEV Community" id="173" name="Google Shape;1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4224"/>
            <a:ext cx="3352800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"/>
          <p:cNvSpPr txBox="1"/>
          <p:nvPr>
            <p:ph idx="4294967295"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Hy359: Web Programming</a:t>
            </a:r>
            <a:endParaRPr/>
          </a:p>
        </p:txBody>
      </p:sp>
      <p:sp>
        <p:nvSpPr>
          <p:cNvPr id="175" name="Google Shape;175;p1"/>
          <p:cNvSpPr txBox="1"/>
          <p:nvPr/>
        </p:nvSpPr>
        <p:spPr>
          <a:xfrm>
            <a:off x="5715000" y="6096000"/>
            <a:ext cx="3526978" cy="593729"/>
          </a:xfrm>
          <a:prstGeom prst="rect">
            <a:avLst/>
          </a:prstGeom>
          <a:noFill/>
          <a:ln>
            <a:noFill/>
          </a:ln>
        </p:spPr>
        <p:txBody>
          <a:bodyPr anchorCtr="0" anchor="t" bIns="40800" lIns="81625" spcFirstLastPara="1" rIns="81625" wrap="square" tIns="408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33" u="none" cap="none" strike="noStrike">
                <a:solidFill>
                  <a:schemeClr val="dk1"/>
                </a:solidFill>
                <a:latin typeface="GFS Neohellenic"/>
                <a:ea typeface="GFS Neohellenic"/>
                <a:cs typeface="GFS Neohellenic"/>
                <a:sym typeface="GFS Neohellenic"/>
              </a:rPr>
              <a:t>Instructor: Michalis Mountantonakis Fall 2023/2024</a:t>
            </a:r>
            <a:endParaRPr/>
          </a:p>
        </p:txBody>
      </p:sp>
      <p:sp>
        <p:nvSpPr>
          <p:cNvPr id="176" name="Google Shape;176;p1"/>
          <p:cNvSpPr txBox="1"/>
          <p:nvPr/>
        </p:nvSpPr>
        <p:spPr>
          <a:xfrm>
            <a:off x="457618" y="1452358"/>
            <a:ext cx="8228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Representational State Transfer and </a:t>
            </a:r>
            <a:r>
              <a:rPr b="1" i="0" lang="en-US" sz="4400" u="none" cap="none" strike="noStrike">
                <a:solidFill>
                  <a:srgbClr val="FF0000"/>
                </a:solidFill>
                <a:highlight>
                  <a:schemeClr val="lt1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 b="1" i="0" sz="4400" u="none" cap="none" strike="noStrike">
              <a:solidFill>
                <a:srgbClr val="FF0000"/>
              </a:solidFill>
              <a:highlight>
                <a:schemeClr val="lt1"/>
              </a:highlight>
              <a:latin typeface="GFS Neohellenic"/>
              <a:ea typeface="GFS Neohellenic"/>
              <a:cs typeface="GFS Neohellenic"/>
              <a:sym typeface="GFS Neohellenic"/>
            </a:endParaRPr>
          </a:p>
        </p:txBody>
      </p:sp>
      <p:pic>
        <p:nvPicPr>
          <p:cNvPr id="177" name="Google Shape;17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6712" y="3448507"/>
            <a:ext cx="2095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1" name="Google Shape;261;p10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ένα νέο Java Maven application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551350"/>
            <a:ext cx="6819900" cy="46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ένα νέο Java Maven application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2" name="Google Shape;27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850788"/>
            <a:ext cx="5771305" cy="3966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9" name="Google Shape;279;p1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τα dependencies στο pom.xml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1657350"/>
            <a:ext cx="6257925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1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Βήματα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8" name="Google Shape;288;p1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p1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μία κλάση Laptop, για να έχουμε αναπαράσταση ενός laptop</a:t>
            </a:r>
            <a:endParaRPr/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Τα ίδια ονόματα θα δίνουμε και στο JSON request!!!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810748" y="2560201"/>
            <a:ext cx="6508978" cy="30469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Laptop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quantity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Laptop(String brand,String name, String core, String memory, int quantity){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this.brand=brand;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this.name=name;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this.core=core;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this.memory=memory;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this.quantity=quantity;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6" name="Google Shape;296;p1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</a:t>
            </a:r>
            <a:r>
              <a:rPr b="1" lang="en-US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JSON Response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entury Gothic"/>
              <a:buNone/>
            </a:pPr>
            <a:r>
              <a:t/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JSON response που θέλουμε </a:t>
            </a:r>
            <a:endParaRPr/>
          </a:p>
          <a:p>
            <a:pPr indent="0" lvl="0" marL="6858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στέλνουμε είναι της εξής μορφής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και μία κλάση για το Response που θα στέλνουμε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4609451" y="1217951"/>
            <a:ext cx="3918178" cy="6463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{message: &lt;TEXT-MESSAGE&gt;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data: &lt;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JSON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-OBJECT&gt; }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1112472" y="2601157"/>
            <a:ext cx="5486400" cy="30469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6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String message;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JsonElement data; </a:t>
            </a: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6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(StatusResponse status) {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6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StandardResponse(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String message) {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 </a:t>
            </a:r>
            <a:endParaRPr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6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StandardResponse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(JsonElement data) {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...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 </a:t>
            </a:r>
            <a:r>
              <a:rPr lang="en-US" sz="16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getters and setters</a:t>
            </a:r>
            <a:r>
              <a:rPr lang="en-US" sz="16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κλάσης με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7" name="Google Shape;307;p1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8" name="Google Shape;308;p1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Έπειτα φτιάχνουμε μία κλάση στην οποία θα βάλουμε όλα τα get/post/put/delete.</a:t>
            </a:r>
            <a:endParaRPr/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Θα βάλουμε ένα σταθερό path για όλες τις υπηρεσίες μας</a:t>
            </a:r>
            <a:endParaRPr/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Θα αρχικοποιήσουμε μερικά laptop για να υπάρχουν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Αντίστοιχα στο project θα συνδέεται με τη βάση</a:t>
            </a:r>
            <a:endParaRPr/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services μας θα ξεκινούν με το path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endParaRPr b="1" i="0" sz="12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να τρέξει απλά πατάμε run στη main και τρέχει στο </a:t>
            </a:r>
            <a:r>
              <a:rPr lang="en-US" sz="1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http://localhost:4567/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762000" y="3124200"/>
            <a:ext cx="6295448" cy="304698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LaptopsRESTAPI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static HashMap&lt;String, Laptop&gt; laptops = new HashMap&lt;&gt;();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static String apiPath="computersAPI/eshop/";  </a:t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(laptops.isEmpty())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p = new Laptop("Toshiba", "Toshiba_Satellite", "i5", "8GB", 15);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p1 = new Laptop("Toshiba", "Toshiba_satellite_PRO", "i7", "16GB", 15);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p2 = new Laptop("Dell", "Dell_A", "i7", "8GB", 150);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laptops.put(p.name, 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laptops.put(p1.name, p1);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laptops.put(p2.name, 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4478942" y="3704424"/>
            <a:ext cx="2807106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p15"/>
          <p:cNvSpPr/>
          <p:nvPr/>
        </p:nvSpPr>
        <p:spPr>
          <a:xfrm>
            <a:off x="4799735" y="340219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15"/>
          <p:cNvSpPr/>
          <p:nvPr/>
        </p:nvSpPr>
        <p:spPr>
          <a:xfrm>
            <a:off x="7354206" y="3448365"/>
            <a:ext cx="14794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σταθερό 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μας path</a:t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4398721" y="5314989"/>
            <a:ext cx="2807106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7286048" y="5034762"/>
            <a:ext cx="17817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Αρχικοποίηση Laptops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κλάσης με main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τον σκελετό των μεθόδων μέσα στη main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τα path parameters βάζουμε το χαρακτήρα : (colon)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Για τα query parameters, θα τα διαχειριστούμε μέσα στη συνάρτηση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3" name="Google Shape;323;p16"/>
          <p:cNvSpPr/>
          <p:nvPr/>
        </p:nvSpPr>
        <p:spPr>
          <a:xfrm>
            <a:off x="791152" y="2225373"/>
            <a:ext cx="6295448" cy="41549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(apiPath+"/laptops",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(apiPath+"/laptops/:brand",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(apiPath+"/laptopsWithSpecs/:memory",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(apiPath+"/newLaptop",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(apiPath+"/laptopQuantity/:name/:quantity",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(apiPath+"/laptop/:name", (request, response) -&gt; {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</p:txBody>
      </p:sp>
      <p:sp>
        <p:nvSpPr>
          <p:cNvPr id="324" name="Google Shape;324;p16"/>
          <p:cNvSpPr/>
          <p:nvPr/>
        </p:nvSpPr>
        <p:spPr>
          <a:xfrm>
            <a:off x="4828887" y="25033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Αρχίζουμε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 τη δημιουργία Services μέσα στην κλάση LaptopRESTAPI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!!!</a:t>
            </a:r>
            <a:endParaRPr/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να πάρουμε όλα τα laptops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το σωστό verb (Request Method)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κομμάτι του path που πρέπει να υπάρχει στο URI 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 status code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το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 type</a:t>
            </a:r>
            <a:endParaRPr/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διαθέσιμό μέσω του URL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r>
              <a:rPr b="1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185752" y="3937336"/>
            <a:ext cx="8629651" cy="16004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apiPath+"/</a:t>
            </a:r>
            <a:r>
              <a:rPr b="1" lang="en-US" sz="14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response.status(200);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response.type("application/json");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return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Gson().toJson(new StandardResponse(new Gson().toJsonTree(laptops)));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334" name="Google Shape;334;p17"/>
          <p:cNvSpPr/>
          <p:nvPr/>
        </p:nvSpPr>
        <p:spPr>
          <a:xfrm rot="-3501177">
            <a:off x="349490" y="3569666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5" name="Google Shape;335;p17"/>
          <p:cNvSpPr/>
          <p:nvPr/>
        </p:nvSpPr>
        <p:spPr>
          <a:xfrm>
            <a:off x="262202" y="3081422"/>
            <a:ext cx="109998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6" name="Google Shape;336;p17"/>
          <p:cNvSpPr/>
          <p:nvPr/>
        </p:nvSpPr>
        <p:spPr>
          <a:xfrm rot="-3719121">
            <a:off x="1421491" y="3549138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1505027" y="3118043"/>
            <a:ext cx="6399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/>
          </a:p>
        </p:txBody>
      </p:sp>
      <p:sp>
        <p:nvSpPr>
          <p:cNvPr id="338" name="Google Shape;338;p17"/>
          <p:cNvSpPr/>
          <p:nvPr/>
        </p:nvSpPr>
        <p:spPr>
          <a:xfrm>
            <a:off x="2743200" y="4195043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4465529" y="4623928"/>
            <a:ext cx="23679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δίνει ως αποτέλεσμα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0" name="Google Shape;340;p17"/>
          <p:cNvSpPr/>
          <p:nvPr/>
        </p:nvSpPr>
        <p:spPr>
          <a:xfrm>
            <a:off x="3850080" y="4647897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p17"/>
          <p:cNvSpPr/>
          <p:nvPr/>
        </p:nvSpPr>
        <p:spPr>
          <a:xfrm rot="4007870">
            <a:off x="4494023" y="5445816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p17"/>
          <p:cNvSpPr/>
          <p:nvPr/>
        </p:nvSpPr>
        <p:spPr>
          <a:xfrm>
            <a:off x="4121434" y="5828708"/>
            <a:ext cx="365356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Όπου περιέχει το status,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format και τα δεδομένα σε JSON 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3145413" y="4134032"/>
            <a:ext cx="14991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HTTP code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9" name="Google Shape;349;p1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b="1" lang="en-US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r>
              <a:rPr b="1" lang="en-US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n-US" sz="14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18"/>
          <p:cNvSpPr/>
          <p:nvPr/>
        </p:nvSpPr>
        <p:spPr>
          <a:xfrm>
            <a:off x="3276600" y="1676400"/>
            <a:ext cx="685800" cy="838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2" name="Google Shape;3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46079"/>
            <a:ext cx="9144000" cy="565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and Brands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24524" y="7032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πάρουμε όλα τα laptops, αλλά μίας συγκεκριμένης </a:t>
            </a:r>
            <a:r>
              <a:rPr lang="en-US" sz="14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εταιρίας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το σωστό verb (Request Method)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κομμάτι του path που πρέπει να υπάρχει στο URI και τη μεταβλητή brand με το χαρακτήρα colon (:)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path param μέσω της request.params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computersAPI/</a:t>
            </a: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eshop</a:t>
            </a:r>
            <a:r>
              <a:rPr b="1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laptops/:brand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1" name="Google Shape;361;p19"/>
          <p:cNvSpPr/>
          <p:nvPr/>
        </p:nvSpPr>
        <p:spPr>
          <a:xfrm>
            <a:off x="277829" y="3033218"/>
            <a:ext cx="8732678" cy="3416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</a:t>
            </a:r>
            <a:r>
              <a:rPr lang="en-US" sz="12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+"/laptops/:brand",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i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response.type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ArrayList&lt;Laptop&gt; laptopsWithBrand = new ArrayList&lt;Laptop&gt;();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for (Laptop l : laptops.values())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if (l.brand.equals(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request.params(":brand")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laptopsWithBrand.add(l);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(!laptopsWithBrand.isEmpty())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response.status(200);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return new Gson().toJson(new StandardResponse(new Gson().toJsonTree(laptopsWithBrand)));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Gson().toJson("Error: Laptop Brand not exists")));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 rot="-2970112">
            <a:off x="526540" y="2731389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3" name="Google Shape;363;p19"/>
          <p:cNvSpPr/>
          <p:nvPr/>
        </p:nvSpPr>
        <p:spPr>
          <a:xfrm>
            <a:off x="481754" y="2308186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4" name="Google Shape;364;p19"/>
          <p:cNvSpPr/>
          <p:nvPr/>
        </p:nvSpPr>
        <p:spPr>
          <a:xfrm rot="-3865989">
            <a:off x="1534065" y="2711915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5" name="Google Shape;365;p19"/>
          <p:cNvSpPr/>
          <p:nvPr/>
        </p:nvSpPr>
        <p:spPr>
          <a:xfrm>
            <a:off x="1567185" y="2290987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19"/>
          <p:cNvSpPr/>
          <p:nvPr/>
        </p:nvSpPr>
        <p:spPr>
          <a:xfrm>
            <a:off x="4582882" y="3202578"/>
            <a:ext cx="108031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7" name="Google Shape;367;p19"/>
          <p:cNvSpPr/>
          <p:nvPr/>
        </p:nvSpPr>
        <p:spPr>
          <a:xfrm>
            <a:off x="5813238" y="3162989"/>
            <a:ext cx="20922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δίνει ως αποτέλεσμα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p19"/>
          <p:cNvSpPr/>
          <p:nvPr/>
        </p:nvSpPr>
        <p:spPr>
          <a:xfrm>
            <a:off x="5689806" y="3702889"/>
            <a:ext cx="221567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Εύρεση laptops της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συγκεκριμένης εταιρίας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(απλός JAVA κώδικας)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9" name="Google Shape;369;p19"/>
          <p:cNvSpPr/>
          <p:nvPr/>
        </p:nvSpPr>
        <p:spPr>
          <a:xfrm>
            <a:off x="4447380" y="3986549"/>
            <a:ext cx="1042564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19"/>
          <p:cNvSpPr/>
          <p:nvPr/>
        </p:nvSpPr>
        <p:spPr>
          <a:xfrm>
            <a:off x="5634708" y="4546830"/>
            <a:ext cx="342270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βρέθηκαν laptops, επέστρεψε response με τα laptops σε json και status code 200</a:t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>
            <a:off x="5010633" y="4974743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p19"/>
          <p:cNvSpPr/>
          <p:nvPr/>
        </p:nvSpPr>
        <p:spPr>
          <a:xfrm rot="2438895">
            <a:off x="2844432" y="6136258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3" name="Google Shape;373;p19"/>
          <p:cNvSpPr/>
          <p:nvPr/>
        </p:nvSpPr>
        <p:spPr>
          <a:xfrm>
            <a:off x="3305435" y="6168024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δε βρέθηκαν laptops, επέστρεψε response με error message κ άλλο status code (404)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Διάρθρωση</a:t>
            </a:r>
            <a:endParaRPr b="0" i="0" sz="3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2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p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Tutorial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Client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6" name="Google Shape;18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362200"/>
            <a:ext cx="2095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and Brands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0" name="Google Shape;380;p2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http://localhost:4567/computersAPI/eshop/laptops/Toshiba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http://localhost:4567/computersAPI/eshop/laptops/Dell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http://localhost:4567/computersAPI/eshop/laptops/tsitsipas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3276600" y="1676400"/>
            <a:ext cx="6858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2" name="Google Shape;382;p20"/>
          <p:cNvSpPr/>
          <p:nvPr/>
        </p:nvSpPr>
        <p:spPr>
          <a:xfrm>
            <a:off x="3276600" y="3668886"/>
            <a:ext cx="6858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83" name="Google Shape;38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974" y="4320907"/>
            <a:ext cx="8759254" cy="446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898" y="2249192"/>
            <a:ext cx="9144000" cy="67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43000" y="5629006"/>
            <a:ext cx="6410325" cy="793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2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Προσθήκη νέου laptop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-27669" y="1219200"/>
            <a:ext cx="9001156" cy="15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προσθέτουμε νέα laptops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το σωστό verb (Request Method)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κομμάτι του path που πρέπει να υπάρχει στο URI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input με τη χρήση του request.body();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b="1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http://localhost:4567/computersAPI/ </a:t>
            </a:r>
            <a:r>
              <a:rPr b="1" i="0" lang="en-US" sz="1200" u="sng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computers/</a:t>
            </a:r>
            <a:r>
              <a:rPr b="1" i="0" lang="en-US" sz="1200" u="sng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eshop</a:t>
            </a:r>
            <a:r>
              <a:rPr b="1" i="0" lang="en-US" sz="12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/newLaptop</a:t>
            </a:r>
            <a:endParaRPr b="1" i="0" sz="12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Όμως θα πρέπει να του δίνετε και ένα body (σε JSON), όπως στο παράδειγμα της επόμενης σελίδας!!</a:t>
            </a:r>
            <a:endParaRPr/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267371" y="3624754"/>
            <a:ext cx="8733785" cy="286232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 + "/newLaptop",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response.type("application/json");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 lap = new Gson().fromJson(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request.body(), 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Laptop.class);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(laptops.containsKey(lap.name))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new Gson().toJson(new StandardResponse(new Gson()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.toJson("Error: Laptop Exists")));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laptops.put(lap.name, lap);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response.status(200);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.toJson("Success: Laptop Added")));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});</a:t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 rot="-1857594">
            <a:off x="478955" y="3319623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p21"/>
          <p:cNvSpPr/>
          <p:nvPr/>
        </p:nvSpPr>
        <p:spPr>
          <a:xfrm>
            <a:off x="883156" y="3139875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7" name="Google Shape;397;p21"/>
          <p:cNvSpPr/>
          <p:nvPr/>
        </p:nvSpPr>
        <p:spPr>
          <a:xfrm rot="-1995352">
            <a:off x="1846598" y="3378424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8" name="Google Shape;398;p21"/>
          <p:cNvSpPr/>
          <p:nvPr/>
        </p:nvSpPr>
        <p:spPr>
          <a:xfrm>
            <a:off x="2086253" y="3066913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3574939" y="3849200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0" name="Google Shape;400;p21"/>
          <p:cNvSpPr/>
          <p:nvPr/>
        </p:nvSpPr>
        <p:spPr>
          <a:xfrm>
            <a:off x="4610789" y="3642629"/>
            <a:ext cx="209223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δίνει ως αποτέλεσμα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1" name="Google Shape;401;p21"/>
          <p:cNvSpPr/>
          <p:nvPr/>
        </p:nvSpPr>
        <p:spPr>
          <a:xfrm>
            <a:off x="5787758" y="4778946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6375448" y="4517336"/>
            <a:ext cx="1752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αν το laptop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υπάρχει ήδη 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5342995" y="5635780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5884570" y="5515385"/>
            <a:ext cx="315503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 με status 200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το laptop προστέθηκε επιτυχώς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5787758" y="4008633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6239048" y="3931235"/>
            <a:ext cx="28200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Διάβασμα input και μετατροπή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Σε στιγμιότυπο Laptop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POST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Προσθήκη νέου laptop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t/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POST </a:t>
            </a:r>
            <a:r>
              <a:rPr lang="en-US" sz="14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http://localhost:4567/computersAPI/ </a:t>
            </a:r>
            <a:r>
              <a:rPr b="1" lang="en-US" sz="1400" u="sng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computers/</a:t>
            </a:r>
            <a:r>
              <a:rPr b="1" lang="en-US" sz="1400" u="sng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eshop</a:t>
            </a:r>
            <a:r>
              <a:rPr b="1" lang="en-US" sz="1400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/newLaptop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Body</a:t>
            </a:r>
            <a:endParaRPr/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  <a:hlinkClick r:id="rId8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b="1" lang="en-US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http://localhost:4567/computersAPI/eshop/laptops</a:t>
            </a:r>
            <a:endParaRPr/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4" name="Google Shape;414;p22"/>
          <p:cNvSpPr/>
          <p:nvPr/>
        </p:nvSpPr>
        <p:spPr>
          <a:xfrm rot="-5400000">
            <a:off x="3687421" y="2027579"/>
            <a:ext cx="685800" cy="89784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3505200" y="4558701"/>
            <a:ext cx="6858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22"/>
          <p:cNvSpPr/>
          <p:nvPr/>
        </p:nvSpPr>
        <p:spPr>
          <a:xfrm>
            <a:off x="1447800" y="1749896"/>
            <a:ext cx="4572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"brand"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"ASUS"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"memory"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"8GB"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"core"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"i7"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"name"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"ASUS_V1"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"quantity"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98658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endParaRPr sz="1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0" sz="1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17" name="Google Shape;417;p22"/>
          <p:cNvSpPr/>
          <p:nvPr/>
        </p:nvSpPr>
        <p:spPr>
          <a:xfrm>
            <a:off x="5029200" y="2014834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8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"success"</a:t>
            </a: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8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"Laptop Added"</a:t>
            </a:r>
            <a:endParaRPr sz="1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0" sz="18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418" name="Google Shape;418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6385" y="5318213"/>
            <a:ext cx="8760473" cy="670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4" name="Google Shape;424;p2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με συγκεκριμένη μνήμη, και προαιρετικά επεξεργαστή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-76200" y="1143000"/>
            <a:ext cx="90773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πάρουμε όλα τα laptops, αλλά με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συγκεκριμένη μνήμη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και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προαιρετικά επεξεργαστή</a:t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 το σωστό verb (Request Method)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κομμάτι του path που πρέπει να υπάρχει στο URI και τη μεταβλητή memory με το χαρακτήρα colon (:)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path param μέσω της request.params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το query param μέσω του request.queryParams</a:t>
            </a:r>
            <a:endParaRPr b="1" i="0" sz="1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http://localhost:4567/computersAPI/eshop/laptopsWithSpecs/:</a:t>
            </a:r>
            <a:r>
              <a:rPr b="1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b="1" i="0" lang="en-US" sz="1200" u="none" cap="none" strike="noStrik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?core=core</a:t>
            </a:r>
            <a:endParaRPr b="1" i="0" sz="1200" u="none" cap="none" strike="noStrik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7" name="Google Shape;427;p23"/>
          <p:cNvSpPr/>
          <p:nvPr/>
        </p:nvSpPr>
        <p:spPr>
          <a:xfrm>
            <a:off x="277829" y="3124200"/>
            <a:ext cx="8104171" cy="3416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+ "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/laptopsWithSpecs/:memory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response.type("application/json");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ArrayList&lt;Laptop&gt; laptopsWithMemory = new ArrayList&lt;Laptop&gt;();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memory = request.params(":memory");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core = request.queryParams("core");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for (Laptop l : laptops.values())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if (l.memory.equals(memory) &amp;&amp; (core == null || l.core.equals(core)))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laptopsWithMemory.add(l);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}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(!laptopsWithMemory.isEmpty())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String json = new Gson().toJson(laptopsWithMemory);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response.status(200);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Gson().toJsonTree(laptopsWithMemory)));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return new Gson().toJson(new StandardResponse(new Gson()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.toJson("Error: Laptop Not Found")));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}});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2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GET Laptops με συγκεκριμένη μνήμη, και προαιρετικά επεξεργαστή</a:t>
            </a:r>
            <a:endParaRPr/>
          </a:p>
        </p:txBody>
      </p:sp>
      <p:sp>
        <p:nvSpPr>
          <p:cNvPr id="434" name="Google Shape;434;p2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b="1" lang="en-US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http://localhost:4567/computersAPI/eshop/laptopsWithSpecs/8GB</a:t>
            </a:r>
            <a:endParaRPr/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b="1" lang="en-US" sz="14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http://localhost:4567/computersAPI/eshop/laptopsWithSpecs/8GB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?core=i7</a:t>
            </a:r>
            <a:endParaRPr/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5" name="Google Shape;435;p24"/>
          <p:cNvSpPr/>
          <p:nvPr/>
        </p:nvSpPr>
        <p:spPr>
          <a:xfrm>
            <a:off x="3276600" y="1676400"/>
            <a:ext cx="6858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24"/>
          <p:cNvSpPr/>
          <p:nvPr/>
        </p:nvSpPr>
        <p:spPr>
          <a:xfrm>
            <a:off x="3429000" y="3409158"/>
            <a:ext cx="685800" cy="5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7" name="Google Shape;43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2" y="2368979"/>
            <a:ext cx="8734958" cy="420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2" y="4958183"/>
            <a:ext cx="8305798" cy="47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4" name="Google Shape;444;p2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Ανανέωση ποσότητας laptop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p2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2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ανανεώσουμε την ποσότητα ενός συγκεκριμένου laptop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σωστό verb (PUT)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κομμάτι του path που πρέπει να υπάρχει στο URI και τις μεταβλητές name και quantity με το χαρακτήρα colon (:)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τa path params μέσω της request.params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</a:t>
            </a:r>
            <a:r>
              <a:rPr b="1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/laptopQuantity/:name/:quantity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7" name="Google Shape;447;p25"/>
          <p:cNvSpPr/>
          <p:nvPr/>
        </p:nvSpPr>
        <p:spPr>
          <a:xfrm>
            <a:off x="164298" y="3838534"/>
            <a:ext cx="8629651" cy="26776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(apiPath + "/laptopQuantity/:name/:quantity",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response.type("application/json");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(laptops.containsKey(request.params(":name")) == false)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Gson().toJson("Laptop  not found")));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else if (Integer.parseInt(request.params(":quantity")) &lt;=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response.status(406);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Gson().toJson("Quantity must be over 0")));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Laptop p = laptops.get(request.params(":name"));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p.quantity += Integer.parseInt(request.params(":quantity"));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Gson().toJson("Success: Quantity Updated")));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448" name="Google Shape;448;p25"/>
          <p:cNvSpPr/>
          <p:nvPr/>
        </p:nvSpPr>
        <p:spPr>
          <a:xfrm rot="-2654822">
            <a:off x="388914" y="3491945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9" name="Google Shape;449;p25"/>
          <p:cNvSpPr/>
          <p:nvPr/>
        </p:nvSpPr>
        <p:spPr>
          <a:xfrm>
            <a:off x="170642" y="3121223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0" name="Google Shape;450;p25"/>
          <p:cNvSpPr/>
          <p:nvPr/>
        </p:nvSpPr>
        <p:spPr>
          <a:xfrm rot="-2966633">
            <a:off x="2123013" y="3538272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p25"/>
          <p:cNvSpPr/>
          <p:nvPr/>
        </p:nvSpPr>
        <p:spPr>
          <a:xfrm>
            <a:off x="2164363" y="3138407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25"/>
          <p:cNvSpPr/>
          <p:nvPr/>
        </p:nvSpPr>
        <p:spPr>
          <a:xfrm>
            <a:off x="5572561" y="4084828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3" name="Google Shape;453;p25"/>
          <p:cNvSpPr/>
          <p:nvPr/>
        </p:nvSpPr>
        <p:spPr>
          <a:xfrm>
            <a:off x="6351944" y="3993318"/>
            <a:ext cx="214193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Τι  δίνει ως αποτέλεσμα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4" name="Google Shape;454;p25"/>
          <p:cNvSpPr/>
          <p:nvPr/>
        </p:nvSpPr>
        <p:spPr>
          <a:xfrm rot="1507409">
            <a:off x="3388554" y="6188894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55;p25"/>
          <p:cNvSpPr/>
          <p:nvPr/>
        </p:nvSpPr>
        <p:spPr>
          <a:xfrm>
            <a:off x="4036565" y="6034546"/>
            <a:ext cx="319670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το laptop ανανεώθηκε επιτυχώς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6" name="Google Shape;456;p25"/>
          <p:cNvSpPr/>
          <p:nvPr/>
        </p:nvSpPr>
        <p:spPr>
          <a:xfrm>
            <a:off x="5395263" y="4833118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7" name="Google Shape;457;p25"/>
          <p:cNvSpPr/>
          <p:nvPr/>
        </p:nvSpPr>
        <p:spPr>
          <a:xfrm>
            <a:off x="5963282" y="4793529"/>
            <a:ext cx="25795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Ποσότητα μεγαλύτερη του 0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3" name="Google Shape;463;p2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PUT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p2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Πριν το PUT Request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b="1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i="0" lang="en-US" sz="1200" u="sng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laptops</a:t>
            </a:r>
            <a:endParaRPr b="1" i="0" sz="12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 </a:t>
            </a:r>
            <a:r>
              <a:rPr b="1" lang="en-US" sz="14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lang="en-US" sz="1400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laptopQuantity/ASUS_V1/230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Μετά το PUT Request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b="1" i="0" lang="en-US" sz="16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http://localhost:4567/computersAPI/eshop/</a:t>
            </a:r>
            <a:r>
              <a:rPr b="1" i="0" lang="en-US" sz="1600" u="sng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laptops</a:t>
            </a:r>
            <a:endParaRPr b="1" i="0" sz="1600" u="none" cap="none" strike="noStrike">
              <a:solidFill>
                <a:schemeClr val="accent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452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0740" y="1905000"/>
            <a:ext cx="8449304" cy="62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43200" y="3480078"/>
            <a:ext cx="2381250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04800" y="5486400"/>
            <a:ext cx="7924800" cy="45728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26"/>
          <p:cNvSpPr/>
          <p:nvPr/>
        </p:nvSpPr>
        <p:spPr>
          <a:xfrm>
            <a:off x="3429000" y="5562600"/>
            <a:ext cx="838200" cy="2286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9" name="Google Shape;469;p26"/>
          <p:cNvSpPr/>
          <p:nvPr/>
        </p:nvSpPr>
        <p:spPr>
          <a:xfrm>
            <a:off x="3587192" y="2077691"/>
            <a:ext cx="838200" cy="2286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5" name="Google Shape;475;p2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DELETE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laptop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Θέλουμε να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διαγράψουμε ένα συγκεκριμένο  laptop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σωστό verb (Delete) 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κομμάτι του path που πρέπει να υπάρχει στο URI και την μεταβλητή name με το χαρακτήρα colon (:)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τa path params μέσω της request.params</a:t>
            </a:r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το HTTP status code και το Response type</a:t>
            </a:r>
            <a:endParaRPr/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Tο service αυτό θα είναι διαθέσιμό μέσω του URL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http://localhost:4567/computersAPI/eshop/laptop/:name</a:t>
            </a:r>
            <a:endParaRPr b="1" i="0" sz="12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υπάρχει το laptop θα το διαγράφει </a:t>
            </a:r>
            <a:endParaRPr b="1" i="0" sz="12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Aλλιώς θα πετά error</a:t>
            </a:r>
            <a:endParaRPr/>
          </a:p>
        </p:txBody>
      </p:sp>
      <p:sp>
        <p:nvSpPr>
          <p:cNvPr id="478" name="Google Shape;478;p27"/>
          <p:cNvSpPr/>
          <p:nvPr/>
        </p:nvSpPr>
        <p:spPr>
          <a:xfrm>
            <a:off x="277829" y="4038362"/>
            <a:ext cx="8629651" cy="19389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1"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apiPath + "/laptop/:name",</a:t>
            </a: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(request, response) -&gt;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response.type("application/json");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if (laptops.containsKey(request.params(":name")))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laptops.remove(request.params(":name"));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Gson().toJson("Laptop Deleted")));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 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response.status(404);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return new Gson().toJson(new StandardResponse(new Gson().toJson("Error: Laptop  not found")));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});</a:t>
            </a:r>
            <a:endParaRPr/>
          </a:p>
        </p:txBody>
      </p:sp>
      <p:sp>
        <p:nvSpPr>
          <p:cNvPr id="479" name="Google Shape;479;p27"/>
          <p:cNvSpPr/>
          <p:nvPr/>
        </p:nvSpPr>
        <p:spPr>
          <a:xfrm rot="-3016512">
            <a:off x="471403" y="3720717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p27"/>
          <p:cNvSpPr/>
          <p:nvPr/>
        </p:nvSpPr>
        <p:spPr>
          <a:xfrm>
            <a:off x="364354" y="3277069"/>
            <a:ext cx="98296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Μέθοδος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1" name="Google Shape;481;p27"/>
          <p:cNvSpPr/>
          <p:nvPr/>
        </p:nvSpPr>
        <p:spPr>
          <a:xfrm rot="-2643435">
            <a:off x="1759403" y="3681129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1850623" y="3275111"/>
            <a:ext cx="58381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3" name="Google Shape;483;p27"/>
          <p:cNvSpPr/>
          <p:nvPr/>
        </p:nvSpPr>
        <p:spPr>
          <a:xfrm>
            <a:off x="4953000" y="4562388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4" name="Google Shape;484;p27"/>
          <p:cNvSpPr/>
          <p:nvPr/>
        </p:nvSpPr>
        <p:spPr>
          <a:xfrm rot="1794917">
            <a:off x="4113343" y="5601444"/>
            <a:ext cx="479311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5" name="Google Shape;485;p27"/>
          <p:cNvSpPr/>
          <p:nvPr/>
        </p:nvSpPr>
        <p:spPr>
          <a:xfrm>
            <a:off x="4191000" y="5978160"/>
            <a:ext cx="17524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Error αν το laptop 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δεν υπάρχει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6" name="Google Shape;486;p27"/>
          <p:cNvSpPr/>
          <p:nvPr/>
        </p:nvSpPr>
        <p:spPr>
          <a:xfrm>
            <a:off x="5516718" y="4300778"/>
            <a:ext cx="314701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Αποστολή 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το laptop διαγράφηκε επιτυχώς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2" name="Google Shape;492;p2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Δημιουργία Services – Delete Διαγραφή Laptop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3" name="Google Shape;493;p2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Πριν το DELETE Request</a:t>
            </a:r>
            <a:endParaRPr/>
          </a:p>
          <a:p>
            <a:pPr indent="-274320" lvl="1" marL="640080" marR="0" rtl="0" algn="l">
              <a:spcBef>
                <a:spcPts val="240"/>
              </a:spcBef>
              <a:spcAft>
                <a:spcPts val="0"/>
              </a:spcAft>
              <a:buClr>
                <a:srgbClr val="0070C0"/>
              </a:buClr>
              <a:buSzPts val="912"/>
              <a:buFont typeface="Noto Sans Symbols"/>
              <a:buChar char="⮚"/>
            </a:pPr>
            <a:r>
              <a:rPr b="1" i="0" lang="en-US" sz="12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b="1" i="0" lang="en-US" sz="1200" u="sng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http://localhost:8080/Computers_REST_API/computers/eshop/laptops</a:t>
            </a:r>
            <a:endParaRPr b="1" i="0" sz="12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Char char="❑"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</a:t>
            </a:r>
            <a:r>
              <a:rPr b="1" lang="en-US" sz="14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http://localhost:4567/computersAPI/eshop/laptop/</a:t>
            </a:r>
            <a:r>
              <a:rPr b="1" lang="en-US" sz="1400" u="sng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ASUS_V1</a:t>
            </a:r>
            <a:endParaRPr b="1" sz="14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Μετά το DELETE Request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</a:t>
            </a:r>
            <a:r>
              <a:rPr b="1" i="0" lang="en-US" sz="1600" u="sng" cap="none" strike="noStrike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http://localhost:8080/Computers_REST_API/computers/eshop/laptops</a:t>
            </a:r>
            <a:endParaRPr b="1" i="0" sz="16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 ξανακάνουμε το ίδιο DELETE</a:t>
            </a:r>
            <a:endParaRPr/>
          </a:p>
          <a:p>
            <a:pPr indent="-274320" lvl="1" marL="640080" marR="0" rtl="0" algn="l">
              <a:spcBef>
                <a:spcPts val="280"/>
              </a:spcBef>
              <a:spcAft>
                <a:spcPts val="0"/>
              </a:spcAft>
              <a:buClr>
                <a:srgbClr val="0070C0"/>
              </a:buClr>
              <a:buSzPts val="1064"/>
              <a:buFont typeface="Noto Sans Symbols"/>
              <a:buChar char="⮚"/>
            </a:pPr>
            <a:r>
              <a:rPr b="0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</a:t>
            </a:r>
            <a:r>
              <a:rPr b="1" i="0" lang="en-US" sz="14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http://localhost:4567/computersAPI/eshop/laptop/</a:t>
            </a:r>
            <a:r>
              <a:rPr b="1" i="0" lang="en-US" sz="14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ASUS_V1</a:t>
            </a:r>
            <a:endParaRPr b="1" i="0" sz="14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452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4" name="Google Shape;494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04800" y="1963350"/>
            <a:ext cx="7924800" cy="457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" y="4288982"/>
            <a:ext cx="7924800" cy="573592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8"/>
          <p:cNvSpPr/>
          <p:nvPr/>
        </p:nvSpPr>
        <p:spPr>
          <a:xfrm>
            <a:off x="1981200" y="5638800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4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"error"</a:t>
            </a: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4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"Laptop Does not Exists"</a:t>
            </a:r>
            <a:endParaRPr sz="14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 b="0" sz="14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497" name="Google Shape;497;p28"/>
          <p:cNvSpPr/>
          <p:nvPr/>
        </p:nvSpPr>
        <p:spPr>
          <a:xfrm>
            <a:off x="3962400" y="2703116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    </a:t>
            </a:r>
            <a:r>
              <a:rPr lang="en-US" sz="1400">
                <a:solidFill>
                  <a:srgbClr val="A31515"/>
                </a:solidFill>
                <a:latin typeface="IBM Plex Mono"/>
                <a:ea typeface="IBM Plex Mono"/>
                <a:cs typeface="IBM Plex Mono"/>
                <a:sym typeface="IBM Plex Mono"/>
              </a:rPr>
              <a:t>“success"</a:t>
            </a: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: </a:t>
            </a:r>
            <a:r>
              <a:rPr lang="en-US" sz="1400">
                <a:solidFill>
                  <a:srgbClr val="0451A5"/>
                </a:solidFill>
                <a:latin typeface="IBM Plex Mono"/>
                <a:ea typeface="IBM Plex Mono"/>
                <a:cs typeface="IBM Plex Mono"/>
                <a:sym typeface="IBM Plex Mono"/>
              </a:rPr>
              <a:t>"Laptop Deleted"</a:t>
            </a:r>
            <a:endParaRPr sz="1400">
              <a:solidFill>
                <a:srgbClr val="000000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IBM Plex Mono"/>
                <a:ea typeface="IBM Plex Mono"/>
                <a:cs typeface="IBM Plex Mono"/>
                <a:sym typeface="IBM Plex Mon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3" name="Google Shape;503;p2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– Σύνοψη μεθόδων</a:t>
            </a:r>
            <a:endParaRPr/>
          </a:p>
        </p:txBody>
      </p:sp>
      <p:sp>
        <p:nvSpPr>
          <p:cNvPr id="504" name="Google Shape;504;p2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5" name="Google Shape;505;p29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b="1" lang="en-U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laptops</a:t>
            </a:r>
            <a:endParaRPr/>
          </a:p>
          <a:p>
            <a:pPr indent="-228600" lvl="2" marL="914400" marR="0" rtl="0" algn="l">
              <a:spcBef>
                <a:spcPts val="280"/>
              </a:spcBef>
              <a:spcAft>
                <a:spcPts val="0"/>
              </a:spcAft>
              <a:buClr>
                <a:srgbClr val="00B0F0"/>
              </a:buClr>
              <a:buSzPts val="1064"/>
              <a:buFont typeface="Noto Sans Symbols"/>
              <a:buChar char="❖"/>
            </a:pPr>
            <a:r>
              <a:rPr b="1" i="0" lang="en-US" sz="14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i="0" lang="en-US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laptops μίας εταιρίας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laptops/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endParaRPr b="1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Όλα τα laptops με συγκεκριμένη μνήμη και προαιρετικά επεξεργαστή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memory?core=</a:t>
            </a:r>
            <a:r>
              <a:rPr b="1" lang="en-US"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</a:t>
            </a:r>
            <a:endParaRPr b="1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36576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Εισαγωγή νέου laptop</a:t>
            </a:r>
            <a:endParaRPr/>
          </a:p>
          <a:p>
            <a:pPr indent="-228600" lvl="2" marL="914400" marR="0" rtl="0" algn="l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newLaptop</a:t>
            </a:r>
            <a:endParaRPr b="1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3" marL="1124712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912"/>
              <a:buFont typeface="Noto Sans Symbols"/>
              <a:buChar char="🞇"/>
            </a:pPr>
            <a:r>
              <a:rPr b="1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Πρέπει να σταλεί και το body</a:t>
            </a:r>
            <a:endParaRPr/>
          </a:p>
          <a:p>
            <a:pPr indent="-175514" lvl="2" marL="914400" marR="0" rtl="0" algn="l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1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Ανανέωση ποσότητας laptop</a:t>
            </a:r>
            <a:endParaRPr b="1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28600" lvl="2" marL="914400" marR="0" rtl="0" algn="l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i="0" lang="en-US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laptopQuantity/:name/:quantity</a:t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sng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Διαγραφή laptop</a:t>
            </a:r>
            <a:endParaRPr/>
          </a:p>
          <a:p>
            <a:pPr indent="-228600" lvl="2" marL="914400" marR="0" rtl="0" algn="l">
              <a:spcBef>
                <a:spcPts val="220"/>
              </a:spcBef>
              <a:spcAft>
                <a:spcPts val="0"/>
              </a:spcAft>
              <a:buClr>
                <a:srgbClr val="00B0F0"/>
              </a:buClr>
              <a:buSzPts val="836"/>
              <a:buFont typeface="Noto Sans Symbols"/>
              <a:buChar char="❖"/>
            </a:pPr>
            <a:r>
              <a:rPr b="1" i="0" lang="en-US" sz="1100" u="none" cap="none" strike="noStrike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</a:t>
            </a:r>
            <a:r>
              <a:rPr b="1" i="0" lang="en-US" sz="11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</a:t>
            </a:r>
            <a:r>
              <a:rPr b="1" i="0" lang="en-US" sz="11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/:name</a:t>
            </a:r>
            <a:endParaRPr/>
          </a:p>
          <a:p>
            <a:pPr indent="-187452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452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452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87452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b="0" i="0" lang="en-US" sz="28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 b="0" i="0" sz="3600" u="none" cap="none" strike="noStrike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micro framework for creating web applications in Kotlin and Java8 with minimal effort 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Built for productivity 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Expressive and lightweight DSL 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b="0" i="0" lang="en-US" sz="20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http://sparkjava.com/</a:t>
            </a:r>
            <a:r>
              <a:rPr b="0" i="0" lang="en-US" sz="20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5" name="Google Shape;19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130037"/>
            <a:ext cx="20955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535" y="4351017"/>
            <a:ext cx="9144000" cy="2149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0"/>
          <p:cNvSpPr txBox="1"/>
          <p:nvPr/>
        </p:nvSpPr>
        <p:spPr>
          <a:xfrm>
            <a:off x="48006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3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8" name="Google Shape;518;p3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i="0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r>
              <a:rPr b="0" i="0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is an API platform for building and using APIs.</a:t>
            </a:r>
            <a:endParaRPr/>
          </a:p>
          <a:p>
            <a:pPr indent="-27432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Char char="❑"/>
            </a:pPr>
            <a:r>
              <a:rPr b="1" i="0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</a:t>
            </a:r>
            <a:r>
              <a:rPr b="0" i="0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simplifies each step of the API lifecycle and streamlines collaboration so you can create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https://www.postman.com/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9" name="Google Shape;519;p31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20" name="Google Shape;52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0" y="1920040"/>
            <a:ext cx="2733675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829" y="4029426"/>
            <a:ext cx="8549063" cy="1899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3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- GET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8" name="Google Shape;528;p3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0" name="Google Shape;53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561174"/>
            <a:ext cx="8086756" cy="3801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81" y="942935"/>
            <a:ext cx="8799194" cy="74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– GET with Path and Query Params 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8" name="Google Shape;538;p3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9" name="Google Shape;539;p33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40" name="Google Shape;5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03" y="1376555"/>
            <a:ext cx="8477641" cy="47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8948" y="2183801"/>
            <a:ext cx="592455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3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– POST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8" name="Google Shape;548;p3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p34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50" name="Google Shape;55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90" y="753015"/>
            <a:ext cx="795337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1177" y="4097610"/>
            <a:ext cx="56388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3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Postman – PUT &amp; Delete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8" name="Google Shape;558;p3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35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0" name="Google Shape;56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48" y="1135106"/>
            <a:ext cx="9144000" cy="1480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670067"/>
            <a:ext cx="9144000" cy="1144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36"/>
          <p:cNvSpPr txBox="1"/>
          <p:nvPr/>
        </p:nvSpPr>
        <p:spPr>
          <a:xfrm>
            <a:off x="48006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3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4" name="Google Shape;574;p3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5" name="Google Shape;575;p37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Δημιουργούμε κάποιες φόρμες/κουμπιά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τα συνδέουμε με κάποια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συνάρτηση σε AJAX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Ας δούμε 1-1 τα requests!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7" name="Google Shape;5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1554525"/>
            <a:ext cx="3258222" cy="4684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3" name="Google Shape;583;p38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Get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4" name="Google Shape;584;p38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6" name="Google Shape;586;p38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7" name="Google Shape;587;p38"/>
          <p:cNvSpPr txBox="1"/>
          <p:nvPr/>
        </p:nvSpPr>
        <p:spPr>
          <a:xfrm>
            <a:off x="1219200" y="753015"/>
            <a:ext cx="5864440" cy="8309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GET Request 1&lt;/h3&gt;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getLaptops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()" class="button"&gt;Get Laptops&lt;/button&gt; &lt;br&gt;</a:t>
            </a:r>
            <a:endParaRPr/>
          </a:p>
        </p:txBody>
      </p:sp>
      <p:sp>
        <p:nvSpPr>
          <p:cNvPr id="588" name="Google Shape;588;p38"/>
          <p:cNvSpPr txBox="1"/>
          <p:nvPr/>
        </p:nvSpPr>
        <p:spPr>
          <a:xfrm>
            <a:off x="414970" y="1678406"/>
            <a:ext cx="8471888" cy="46166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getLaptops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const xhr = new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XMLHttpRequest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xhr.onload = function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if (xhr.readyState === 4 &amp;&amp;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xhr.status === 200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const obj = JSON.parse(xhr.responseText);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var i=1;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var count= Object.keys(obj.data).length;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document.getElementById("msg").innerHTML="&lt;h3&gt;"+count+" Laptops&lt;/h3&gt;";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for(id in obj.data){	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document.getElementById("msg").innerHTML+=createTableFromJSON(obj.data[id],i);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i++;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}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xhr.status !== 200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}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xhr.open("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"http://localhost:4567/computersAPI/eshop/laptops"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xhr.setRequestHeader("Accept",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xhr.setRequestHeader("Content-Type",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xhr.send();  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3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Get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5" name="Google Shape;595;p3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6" name="Google Shape;596;p39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7" name="Google Shape;597;p39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8" name="Google Shape;59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4821" y="183113"/>
            <a:ext cx="1924050" cy="64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129" y="2667000"/>
            <a:ext cx="1628775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9"/>
          <p:cNvSpPr/>
          <p:nvPr/>
        </p:nvSpPr>
        <p:spPr>
          <a:xfrm>
            <a:off x="3352800" y="3048000"/>
            <a:ext cx="1924050" cy="3810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b="1" i="0" lang="en-US" sz="32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Maven Dependencies</a:t>
            </a:r>
            <a:endParaRPr/>
          </a:p>
        </p:txBody>
      </p:sp>
      <p:sp>
        <p:nvSpPr>
          <p:cNvPr id="203" name="Google Shape;203;p4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19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Include following Maven dependency in your pom.xml</a:t>
            </a:r>
            <a:endParaRPr/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</a:t>
            </a:r>
            <a:endParaRPr/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19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Char char="❑"/>
            </a:pPr>
            <a:r>
              <a:rPr b="1" i="0" lang="en-US" sz="24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Gson Library </a:t>
            </a:r>
            <a:endParaRPr/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58496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1447800" y="1981200"/>
            <a:ext cx="43434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&gt;com.sparkjava&lt;/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&gt;spark-core&lt;/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&gt;2.5.4&lt;/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&lt;/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1447800" y="4648656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&gt;com.google.code.gson&lt;/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groupId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&gt;gson&lt;/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artifactId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&gt;2.8.0&lt;/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version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 &lt;/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dependency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6" name="Google Shape;606;p4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Υπόλοιπα Get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7" name="Google Shape;607;p4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8" name="Google Shape;608;p40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9" name="Google Shape;609;p40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0" name="Google Shape;610;p40"/>
          <p:cNvSpPr txBox="1"/>
          <p:nvPr/>
        </p:nvSpPr>
        <p:spPr>
          <a:xfrm>
            <a:off x="396225" y="9895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Και τα άλλα GΕΤ γίνονται με παρόμοιο τρόπο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 of Brand</a:t>
            </a:r>
            <a:endParaRPr/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 with specs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1" name="Google Shape;611;p40"/>
          <p:cNvSpPr txBox="1"/>
          <p:nvPr/>
        </p:nvSpPr>
        <p:spPr>
          <a:xfrm>
            <a:off x="4063769" y="1409235"/>
            <a:ext cx="4518331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&lt;label for='brand2'&gt;Laptop Brand:&lt;/label&gt;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id="brand2" type="text"&gt;&lt;br&gt;&lt;button type="button" onclick="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getLaptopsOfBrand()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class="button" &gt;Get Laptops of Brand&lt;/button&gt;</a:t>
            </a:r>
            <a:endParaRPr/>
          </a:p>
        </p:txBody>
      </p:sp>
      <p:sp>
        <p:nvSpPr>
          <p:cNvPr id="612" name="Google Shape;612;p40"/>
          <p:cNvSpPr txBox="1"/>
          <p:nvPr/>
        </p:nvSpPr>
        <p:spPr>
          <a:xfrm>
            <a:off x="291146" y="2475515"/>
            <a:ext cx="8456629" cy="738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brand=document.getElementById("brand2").value;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xhr.open("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"http://localhost:4567/computersAPI/eshop/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laptops/"+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xhr.send();</a:t>
            </a:r>
            <a:endParaRPr/>
          </a:p>
        </p:txBody>
      </p:sp>
      <p:sp>
        <p:nvSpPr>
          <p:cNvPr id="613" name="Google Shape;613;p40"/>
          <p:cNvSpPr txBox="1"/>
          <p:nvPr/>
        </p:nvSpPr>
        <p:spPr>
          <a:xfrm>
            <a:off x="213494" y="4796899"/>
            <a:ext cx="8534282" cy="160043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memory=document.getElementById("memory2").value;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URL="http://localhost:4567/computersAPI/eshop/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laptopsWithSpecs/"+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 core=document.getElementById("core2").value;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if(core!==""){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URL+="?core="+core;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}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xhr.open("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",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xhr.send();</a:t>
            </a:r>
            <a:endParaRPr/>
          </a:p>
        </p:txBody>
      </p:sp>
      <p:sp>
        <p:nvSpPr>
          <p:cNvPr id="614" name="Google Shape;614;p40"/>
          <p:cNvSpPr txBox="1"/>
          <p:nvPr/>
        </p:nvSpPr>
        <p:spPr>
          <a:xfrm>
            <a:off x="2322195" y="3684747"/>
            <a:ext cx="6425580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id="memory2" type="text"&gt; 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id='core2' type="text" name='core2'&gt;&lt;br&gt;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onclick="getLaptopsOfMemory_Core()" class="button"&gt;Get Laptops of Memory and optionally core&lt;/button&gt;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0" name="Google Shape;620;p4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609600" y="902821"/>
            <a:ext cx="7646971" cy="378565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POST Request&lt;/h3&gt;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&lt;form id="myForm" name="myForm" onsubmit='addLaptop();return false;'&gt;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for='name'&gt;Laptop Name:&lt;/label&gt;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id='name' type='text' name=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'name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for='brand'&gt;Laptop Brand:&lt;/label&gt;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id='brand' type="text" name=</a:t>
            </a:r>
            <a:r>
              <a:rPr b="1" lang="en-US" sz="16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'brand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for='core'&gt;Laptop Cores:&lt;/label&gt;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id='core' type="text" name=</a:t>
            </a:r>
            <a:r>
              <a:rPr b="1" lang="en-US" sz="16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'core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for='memory'&gt;Laptop Memory:&lt;/label&gt;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id='memory' type="text" name=</a:t>
            </a:r>
            <a:r>
              <a:rPr b="1" lang="en-US" sz="160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'memory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&lt;label for='quantity'&gt;Laptop Quantity:&lt;/label&gt;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id='quantity' type="text" name=</a:t>
            </a:r>
            <a:r>
              <a:rPr b="1" lang="en-US" sz="16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'quantity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required&gt;&lt;br&gt;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&lt;input type='submit' class="button" value="Add laptop"&gt;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&lt;/form&gt;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229097" y="4767521"/>
            <a:ext cx="4620826" cy="175432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Laptop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brand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core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String </a:t>
            </a:r>
            <a:r>
              <a:rPr b="1" lang="en-US" sz="1800">
                <a:solidFill>
                  <a:srgbClr val="00009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memory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int </a:t>
            </a:r>
            <a:r>
              <a:rPr b="1" lang="en-US" sz="180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quantity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</p:txBody>
      </p:sp>
      <p:sp>
        <p:nvSpPr>
          <p:cNvPr id="626" name="Google Shape;626;p41"/>
          <p:cNvSpPr txBox="1"/>
          <p:nvPr/>
        </p:nvSpPr>
        <p:spPr>
          <a:xfrm>
            <a:off x="806169" y="5222964"/>
            <a:ext cx="17846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Ίδια ονόματα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σε HTML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2" name="Google Shape;632;p4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3" name="Google Shape;633;p4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4" name="Google Shape;634;p42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5" name="Google Shape;635;p42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36" name="Google Shape;636;p42"/>
          <p:cNvSpPr txBox="1"/>
          <p:nvPr/>
        </p:nvSpPr>
        <p:spPr>
          <a:xfrm>
            <a:off x="382419" y="1371600"/>
            <a:ext cx="8471888" cy="46166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addLaptop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let myForm = document.getElementById('myForm');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let formData = new FormData(myForm);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const data = {};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formData.forEach((value, key) =&gt; (data[key] = value));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jsonData=JSON.stringify(data);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xhr = new XMLHttpRequest();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xhr.onload = function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(xhr.readyState === 4 &amp;&amp; xhr.status === 200)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document.getElementById('msg').innerHTML=JSON.stringify(xhr.responseText);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(xhr.status !== 200)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 JSON.stringify(xhr.responseText);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xhr.open(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'POST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' 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http://localhost:4567/computersAPI/eshop/newLaptop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xhr.setRequestHeader("Content-type",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xhr.send(jsonData); 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2" name="Google Shape;642;p4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3" name="Google Shape;643;p4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4" name="Google Shape;644;p43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5" name="Google Shape;645;p43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6" name="Google Shape;64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93" y="1219200"/>
            <a:ext cx="8168569" cy="163978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3"/>
          <p:cNvSpPr txBox="1"/>
          <p:nvPr/>
        </p:nvSpPr>
        <p:spPr>
          <a:xfrm>
            <a:off x="2590060" y="3349820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 GET Laptops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p43"/>
          <p:cNvSpPr txBox="1"/>
          <p:nvPr/>
        </p:nvSpPr>
        <p:spPr>
          <a:xfrm>
            <a:off x="2590800" y="741728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POST Laptops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9" name="Google Shape;64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897944"/>
            <a:ext cx="25622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5" name="Google Shape;655;p4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Update Laptops (PUT)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7" name="Google Shape;657;p44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8" name="Google Shape;658;p44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9" name="Google Shape;659;p44"/>
          <p:cNvSpPr txBox="1"/>
          <p:nvPr/>
        </p:nvSpPr>
        <p:spPr>
          <a:xfrm>
            <a:off x="786244" y="2365630"/>
            <a:ext cx="7619975" cy="41857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xhr = new XMLHttpRequest();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xhr.onload = function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(xhr.readyState === 4 &amp;&amp; xhr.status === 200)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document.getElementById('msg').innerHTML=JSON.stringify(xhr.responseText);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(xhr.status !== 200)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JSON.stringify(xhr.responseText);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var name=document.getElementById("name2").value;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quantity=document.getElementById("quantity2").value;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xhr.open(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'PUT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http://localhost:4567/computersAPI/eshop/laptopQuantity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/'+name+"/"+quantity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xhr.setRequestHeader("Content-type",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xhr.send(); }</a:t>
            </a:r>
            <a:endParaRPr/>
          </a:p>
        </p:txBody>
      </p:sp>
      <p:sp>
        <p:nvSpPr>
          <p:cNvPr id="660" name="Google Shape;660;p44"/>
          <p:cNvSpPr txBox="1"/>
          <p:nvPr/>
        </p:nvSpPr>
        <p:spPr>
          <a:xfrm>
            <a:off x="914400" y="877336"/>
            <a:ext cx="6874398" cy="138499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PUT Request&lt;/h3&gt;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id='name2' type="text" name='name2'&gt;&lt;br&gt;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id='quantity2' type="number" name='quantity2’&gt;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()" class="button"&gt;Update Laptop Quantity&lt;/button&gt;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			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4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PUT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7" name="Google Shape;667;p45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8" name="Google Shape;668;p45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9" name="Google Shape;669;p45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0" name="Google Shape;670;p45"/>
          <p:cNvSpPr txBox="1"/>
          <p:nvPr/>
        </p:nvSpPr>
        <p:spPr>
          <a:xfrm>
            <a:off x="5105401" y="882134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UPDATE  Laptop (PUT)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1" name="Google Shape;671;p45"/>
          <p:cNvSpPr txBox="1"/>
          <p:nvPr/>
        </p:nvSpPr>
        <p:spPr>
          <a:xfrm>
            <a:off x="914400" y="751646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UPDATE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2" name="Google Shape;6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353" y="1265288"/>
            <a:ext cx="1981200" cy="194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3" name="Google Shape;673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9304" y="1588532"/>
            <a:ext cx="3124200" cy="145328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5"/>
          <p:cNvSpPr txBox="1"/>
          <p:nvPr/>
        </p:nvSpPr>
        <p:spPr>
          <a:xfrm>
            <a:off x="2667000" y="3409517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UPDATE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75" name="Google Shape;675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25644" y="4076536"/>
            <a:ext cx="1911390" cy="1802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1" name="Google Shape;681;p4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Delete Laptops (DELETE)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2" name="Google Shape;682;p46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3" name="Google Shape;683;p46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4" name="Google Shape;684;p46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5" name="Google Shape;685;p46"/>
          <p:cNvSpPr txBox="1"/>
          <p:nvPr/>
        </p:nvSpPr>
        <p:spPr>
          <a:xfrm>
            <a:off x="243826" y="2365630"/>
            <a:ext cx="8747774" cy="37548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function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deleteLaptop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xhr = new XMLHttpRequest();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xhr.onload = function 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if (xhr.readyState === 4 &amp;&amp; xhr.status === 200)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document.getElementById('msg').innerHTML=JSON.stringify(xhr.responseText);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else if (xhr.status !== 200)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document.getElementById('msg')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.innerHTML = 'Request failed. Returned status of ' + xhr.status + "&lt;br&gt;"+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JSON.stringify(xhr.responseText);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var name=document.getElementById("name3").value;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xhr.open(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'DELETE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', 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http://localhost:4567/computersAPI/eshop/laptop/'+name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xhr.setRequestHeader("Content-type",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xhr.send();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/>
          </a:p>
        </p:txBody>
      </p:sp>
      <p:sp>
        <p:nvSpPr>
          <p:cNvPr id="686" name="Google Shape;686;p46"/>
          <p:cNvSpPr txBox="1"/>
          <p:nvPr/>
        </p:nvSpPr>
        <p:spPr>
          <a:xfrm>
            <a:off x="914400" y="877336"/>
            <a:ext cx="6874398" cy="95410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&lt;h3&gt; DELETE Request&lt;/h3&gt;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&lt;input id='name3' type="text" name='name3'&gt;&lt;br&gt;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&lt;button type="button" onclick="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deleteLaptop()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 class="button"&gt;Delete Laptop&lt;/button&gt;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p4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 – DELETE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3" name="Google Shape;693;p47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4" name="Google Shape;694;p47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5" name="Google Shape;695;p47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6" name="Google Shape;696;p47"/>
          <p:cNvSpPr txBox="1"/>
          <p:nvPr/>
        </p:nvSpPr>
        <p:spPr>
          <a:xfrm>
            <a:off x="3352800" y="821347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DELETE  Laptop (PUT)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7" name="Google Shape;697;p47"/>
          <p:cNvSpPr txBox="1"/>
          <p:nvPr/>
        </p:nvSpPr>
        <p:spPr>
          <a:xfrm>
            <a:off x="438863" y="765357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Before DELETE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98" name="Google Shape;698;p47"/>
          <p:cNvSpPr txBox="1"/>
          <p:nvPr/>
        </p:nvSpPr>
        <p:spPr>
          <a:xfrm>
            <a:off x="6394724" y="792826"/>
            <a:ext cx="46208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After DELETE Laptop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99" name="Google Shape;6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40623"/>
            <a:ext cx="2373757" cy="4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49288" y="1905001"/>
            <a:ext cx="2373757" cy="1009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8513" y="1581951"/>
            <a:ext cx="2102062" cy="4747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48"/>
          <p:cNvSpPr txBox="1"/>
          <p:nvPr/>
        </p:nvSpPr>
        <p:spPr>
          <a:xfrm>
            <a:off x="48006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3366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Client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3" name="Google Shape;713;p4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 Client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4" name="Google Shape;714;p4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5" name="Google Shape;715;p49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6" name="Google Shape;716;p49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Μπορούμε να έχουμε και ένα JAVA client!</a:t>
            </a:r>
            <a:endParaRPr/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Όχι απαραίτητα web app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μία απλή κλάση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Κάνουμε import τα jars που χρειάζονται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Αρχικά ορίζουμε τι requests θέλουμε.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Βάζουμε και σε ένα static string to σταθερό κομμάτι του URL.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7" name="Google Shape;717;p49"/>
          <p:cNvSpPr txBox="1"/>
          <p:nvPr/>
        </p:nvSpPr>
        <p:spPr>
          <a:xfrm>
            <a:off x="990600" y="2971800"/>
            <a:ext cx="6788396" cy="267765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Rest_Client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HttpClient client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HttpGet allLaptops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HttpGet allLaptopsBrand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HttpGet allLaptopsMemory_Core;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HttpPut laptopsUpdate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HttpDelete laptopsDelete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HttpPost addlaptopsService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static final String URL ="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http://localhost:4567/computersAPI/eshop";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private String serviceName;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Aς Ξεκινήσουμε</a:t>
            </a:r>
            <a:endParaRPr b="1"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71422" y="87733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7452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services in Spark Java are built upon routes and their handlers.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Routes are essential elements in Spark. As per the </a:t>
            </a:r>
            <a:r>
              <a:rPr b="0" i="0" lang="en-US" sz="1600" u="sng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documentation</a:t>
            </a: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each route is made up of three simple pieces – a </a:t>
            </a:r>
            <a:r>
              <a:rPr b="0" i="1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</a:t>
            </a: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 </a:t>
            </a:r>
            <a:r>
              <a:rPr b="0" i="1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path</a:t>
            </a: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a </a:t>
            </a:r>
            <a:r>
              <a:rPr b="0" i="1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callback</a:t>
            </a: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b="1"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verb 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method corresponding to an HTTP method.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 methods include: </a:t>
            </a:r>
            <a:r>
              <a:rPr b="0" i="1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get, post, put, delete, head, trace, connect, </a:t>
            </a: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b="0" i="1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options</a:t>
            </a:r>
            <a:endParaRPr b="0" i="0" sz="1600" u="none" cap="none" strike="noStrike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b="1"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path 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(also called a route pattern) determines which URI(s) the route should listen to and provide a response for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</a:t>
            </a:r>
            <a:r>
              <a:rPr b="1"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callback </a:t>
            </a:r>
            <a:r>
              <a:rPr lang="en-US" sz="18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 a handler function that is invoked for a given verb and path in order to generate and return a response to the corresponding HTTP request. </a:t>
            </a:r>
            <a:endParaRPr sz="18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216"/>
              <a:buFont typeface="Noto Sans Symbols"/>
              <a:buChar char="⮚"/>
            </a:pPr>
            <a:r>
              <a:rPr b="0" i="0" lang="en-US" sz="1600" u="none" cap="none" strike="noStrik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callback takes a request object and response object as arguments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>
            <a:off x="1447800" y="1981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447800" y="4648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2057400" y="4797002"/>
            <a:ext cx="4572000" cy="923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get(</a:t>
            </a:r>
            <a:r>
              <a:rPr lang="en-US" sz="1800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"/your-route-path/"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(request, response) -&gt; { </a:t>
            </a:r>
            <a:r>
              <a:rPr lang="en-US" sz="1800">
                <a:solidFill>
                  <a:srgbClr val="88888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your callback code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});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0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3" name="Google Shape;723;p50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p50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5" name="Google Shape;725;p50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6" name="Google Shape;726;p50"/>
          <p:cNvSpPr txBox="1"/>
          <p:nvPr/>
        </p:nvSpPr>
        <p:spPr>
          <a:xfrm>
            <a:off x="498082" y="2413156"/>
            <a:ext cx="8309791" cy="40318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getLaptops()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serviceName = "laptops";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allLaptops = new HttpGet(URL + "/" + serviceName);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allLaptops.addHeader(ACCEPT, "application/json");;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HttpResponse response = client.execute(allLaptops);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BufferedReader rd = new BufferedReader(new InputStreamReader(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response.getEntity().getContent()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rd.readLine()) != null)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Logger.getLogger(Rest_Client.class.getName()).log(Level.SEVERE, null, 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/>
          </a:p>
        </p:txBody>
      </p:sp>
      <p:sp>
        <p:nvSpPr>
          <p:cNvPr id="727" name="Google Shape;727;p50"/>
          <p:cNvSpPr txBox="1"/>
          <p:nvPr/>
        </p:nvSpPr>
        <p:spPr>
          <a:xfrm>
            <a:off x="243825" y="837109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το GET Request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Στέλνουμε το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request 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και απλά τυπώνουμε την απάντηση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Το ίδιο και για τα άλλα 2 GET Requests</a:t>
            </a:r>
            <a:endParaRPr/>
          </a:p>
          <a:p>
            <a:pPr indent="0" lvl="0" marL="6858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" name="Google Shape;73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01964" y="1012981"/>
            <a:ext cx="3017992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51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51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5" name="Google Shape;735;p51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7" name="Google Shape;737;p51"/>
          <p:cNvSpPr txBox="1"/>
          <p:nvPr/>
        </p:nvSpPr>
        <p:spPr>
          <a:xfrm>
            <a:off x="731460" y="2184001"/>
            <a:ext cx="7538235" cy="41857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addLaptops(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json)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serviceName = "newLaptop";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 = new HttpPost(URL + "/" + serviceName);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addlaptopsService.addHeader(ACCEPT,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addlaptopsService.addHeader(CONTENT_TYPE,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StringEntity toSend = new StringEntity(json);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addlaptopsService.setEntity(toSend);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HttpResponse response = client.execute(addlaptopsService);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 responseCode = response.getStatusLine().getStatusCode();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BufferedReader rd = new BufferedReader(new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InputStreamReader(response.getEntity().getContent()));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rd.readLine()) != null)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Logger.getLogger(Rest_Client.class.getName()).log(Level.SEVERE, null, 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8" name="Google Shape;738;p51"/>
          <p:cNvSpPr txBox="1"/>
          <p:nvPr/>
        </p:nvSpPr>
        <p:spPr>
          <a:xfrm>
            <a:off x="243825" y="837109"/>
            <a:ext cx="6004575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το POST Request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Στέλνουμε το request με το json που έχει τα στοιχεία του laptop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και απλά τυπώνουμε την απάντηση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2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4" name="Google Shape;744;p52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PUT Laptops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5" name="Google Shape;745;p52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6" name="Google Shape;746;p52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7" name="Google Shape;747;p52"/>
          <p:cNvSpPr txBox="1"/>
          <p:nvPr/>
        </p:nvSpPr>
        <p:spPr>
          <a:xfrm>
            <a:off x="731460" y="2184001"/>
            <a:ext cx="7538235" cy="418576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void updateLaptops(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String name, int quantity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serviceName = "laptopQuantity";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laptopsUpdate = new HttpPut(URL + "/" + serviceName + "/" + name + "/" + quantity);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laptopsUpdate.addHeader(ACCEPT, "application/json");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HttpResponse response = client.execute(laptopsUpdate);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int responseCode = response.getStatusLine().getStatusCode();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BufferedReader rd = new BufferedReader(new InputStreamReader(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response.getEntity().getContent()</a:t>
            </a: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String line = "";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while ((line = rd.readLine()) != null)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System.out.println(line);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 catch (Exception ex)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Logger.getLogger(Rest_Client.class.getName()).log(Level.SEVERE, null, ex);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8" name="Google Shape;748;p52"/>
          <p:cNvSpPr txBox="1"/>
          <p:nvPr/>
        </p:nvSpPr>
        <p:spPr>
          <a:xfrm>
            <a:off x="243825" y="837109"/>
            <a:ext cx="6004575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το PUT Request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Στέλνουμε το request με τα στοιχεία που θέλουμε να ανανεώσουμε</a:t>
            </a:r>
            <a:endParaRPr/>
          </a:p>
          <a:p>
            <a:pPr indent="-274320" lvl="0" marL="34290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Διαβάζουμε και απλά τυπώνουμε την απάντηση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53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53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5" name="Google Shape;755;p53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6" name="Google Shape;756;p53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7" name="Google Shape;757;p53"/>
          <p:cNvSpPr txBox="1"/>
          <p:nvPr/>
        </p:nvSpPr>
        <p:spPr>
          <a:xfrm>
            <a:off x="243825" y="837109"/>
            <a:ext cx="7985775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μία main και </a:t>
            </a:r>
            <a:endParaRPr/>
          </a:p>
          <a:p>
            <a:pPr indent="0" lvl="0" marL="68580" marR="0" rtl="0" algn="l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τεστάρουμε όλα τα σενάρια</a:t>
            </a:r>
            <a:endParaRPr/>
          </a:p>
        </p:txBody>
      </p:sp>
      <p:sp>
        <p:nvSpPr>
          <p:cNvPr id="758" name="Google Shape;758;p53"/>
          <p:cNvSpPr txBox="1"/>
          <p:nvPr/>
        </p:nvSpPr>
        <p:spPr>
          <a:xfrm>
            <a:off x="3868785" y="527112"/>
            <a:ext cx="5166375" cy="59093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static void main(String[] args) throws IOException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Rest_Client rs = new Rest_Client();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System.out.println("All laptops");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rs.getLaptops();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System.out.println("All laptops with brand Toshiba");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rs.getLaptopsWithBrand("Toshiba");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System.out.println("All laptops with memory 8GB");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rs.getLaptopsWithMemoryCore("8GB","");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String json = "{\n"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\"brand\":\"ASUS\","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\"memory\":\"8GB\","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\"core\": \"i5\","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\"name\": \"ASUS_V4\","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    \"quantity\": 10"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+ "}";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System.out.println("Add Laptop");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rs.addLaptops(json);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System.out.println("Print Again Laptops");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rs.getLaptops();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System.out.println("Update Laptop");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rs.updateLaptops("ASUS_V4", 15);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</a:t>
            </a: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System.out.println("Print Again Laptops");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rs.getLaptops();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System.out.println("Delete Laptop");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rs.deleteLaptops("ASUS_V4");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System.out.println("Print Again Laptops");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rs.getLaptops();}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4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4" name="Google Shape;764;p54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entury Gothic"/>
              <a:buNone/>
            </a:pPr>
            <a:r>
              <a:rPr lang="en-US" sz="24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Testing</a:t>
            </a:r>
            <a:endParaRPr sz="24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5" name="Google Shape;765;p54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6" name="Google Shape;766;p54"/>
          <p:cNvSpPr txBox="1"/>
          <p:nvPr/>
        </p:nvSpPr>
        <p:spPr>
          <a:xfrm>
            <a:off x="152400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6755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858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6755" lvl="0" marL="342900" marR="0" rtl="0" algn="l">
              <a:spcBef>
                <a:spcPts val="280"/>
              </a:spcBef>
              <a:spcAft>
                <a:spcPts val="0"/>
              </a:spcAft>
              <a:buClr>
                <a:srgbClr val="002060"/>
              </a:buClr>
              <a:buSzPts val="1064"/>
              <a:buFont typeface="Noto Sans Symbols"/>
              <a:buNone/>
            </a:pPr>
            <a:r>
              <a:t/>
            </a:r>
            <a:endParaRPr b="1" sz="1400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7104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67" name="Google Shape;767;p54"/>
          <p:cNvSpPr txBox="1"/>
          <p:nvPr/>
        </p:nvSpPr>
        <p:spPr>
          <a:xfrm>
            <a:off x="243825" y="837109"/>
            <a:ext cx="7985775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368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Φτιάχνουμε μία main και τεστάρουμε όλα τα σενάρια</a:t>
            </a:r>
            <a:endParaRPr/>
          </a:p>
        </p:txBody>
      </p:sp>
      <p:pic>
        <p:nvPicPr>
          <p:cNvPr id="768" name="Google Shape;76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29" y="1676400"/>
            <a:ext cx="8199112" cy="3103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5"/>
          <p:cNvSpPr txBox="1"/>
          <p:nvPr>
            <p:ph type="title"/>
          </p:nvPr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/>
              <a:t>Τέλος Διάλεξης- Ερωτήσεις</a:t>
            </a:r>
            <a:endParaRPr/>
          </a:p>
        </p:txBody>
      </p:sp>
      <p:sp>
        <p:nvSpPr>
          <p:cNvPr id="775" name="Google Shape;775;p55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400"/>
              <a:t>‹#›</a:t>
            </a:fld>
            <a:endParaRPr b="0" sz="1400"/>
          </a:p>
        </p:txBody>
      </p:sp>
      <p:pic>
        <p:nvPicPr>
          <p:cNvPr descr="ΕΡΓΑΣΙΑΚΑ: 10 ερωτήσεις και 10 απαντήσεις που σάς ενδιαφέρουν - Γλυφάδα  Metropolitans" id="776" name="Google Shape;7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524000"/>
            <a:ext cx="71437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6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 API</a:t>
            </a:r>
            <a:endParaRPr/>
          </a:p>
        </p:txBody>
      </p:sp>
      <p:sp>
        <p:nvSpPr>
          <p:cNvPr id="224" name="Google Shape;224;p6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81765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6"/>
          <p:cNvSpPr/>
          <p:nvPr/>
        </p:nvSpPr>
        <p:spPr>
          <a:xfrm>
            <a:off x="1447800" y="1981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1447800" y="4648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533400" y="955337"/>
            <a:ext cx="7753244" cy="369331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import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spark.Spark.*;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800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-US" sz="1800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HelloWorldService</a:t>
            </a: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i="0" lang="en-US" sz="1800" u="none" cap="none" strike="noStrike">
                <a:solidFill>
                  <a:srgbClr val="267438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(String[] args) 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get(</a:t>
            </a:r>
            <a:r>
              <a:rPr b="0" i="0" lang="en-US" sz="1800" u="none" cap="none" strike="noStrik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"/hello"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(req, res)-&gt;</a:t>
            </a:r>
            <a:r>
              <a:rPr b="0" i="0" lang="en-US" sz="1800" u="none" cap="none" strike="noStrik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world"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get(</a:t>
            </a:r>
            <a:r>
              <a:rPr b="0" i="0" lang="en-US" sz="1800" u="none" cap="none" strike="noStrik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"/hello/:name"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(req,res)-&gt;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{ </a:t>
            </a:r>
            <a:r>
              <a:rPr b="1" i="0" lang="en-US" sz="1800" u="none" cap="none" strike="noStrike">
                <a:solidFill>
                  <a:srgbClr val="63B17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-US" sz="1800" u="none" cap="none" strike="noStrik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"Hello, 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 req.params(</a:t>
            </a:r>
            <a:r>
              <a:rPr b="0" i="0" lang="en-US" sz="1800" u="none" cap="none" strike="noStrike">
                <a:solidFill>
                  <a:srgbClr val="4E93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":name"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});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6"/>
          <p:cNvSpPr/>
          <p:nvPr/>
        </p:nvSpPr>
        <p:spPr>
          <a:xfrm>
            <a:off x="457200" y="4648656"/>
            <a:ext cx="8686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The first route contains a static path representing only a single URI (</a:t>
            </a:r>
            <a:r>
              <a:rPr i="1" lang="en-U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“/hello”</a:t>
            </a:r>
            <a:r>
              <a:rPr lang="en-US" sz="18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second route’s path (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“/hello/:name”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contains a placeholder for the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“name”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parameter, as denoted by prefacing the parameter with a colon (“:”). This route will be invoked in response to GET requests to URIs such as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“/hello/Joe”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and </a:t>
            </a:r>
            <a:r>
              <a:rPr i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“/hello/Mary”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7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 API - Testing</a:t>
            </a:r>
            <a:endParaRPr/>
          </a:p>
        </p:txBody>
      </p:sp>
      <p:sp>
        <p:nvSpPr>
          <p:cNvPr id="236" name="Google Shape;236;p7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7"/>
          <p:cNvSpPr txBox="1"/>
          <p:nvPr/>
        </p:nvSpPr>
        <p:spPr>
          <a:xfrm>
            <a:off x="81765" y="13716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7104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216"/>
              <a:buFont typeface="Noto Sans Symbols"/>
              <a:buNone/>
            </a:pPr>
            <a:r>
              <a:t/>
            </a:r>
            <a:endParaRPr sz="160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7"/>
          <p:cNvSpPr/>
          <p:nvPr/>
        </p:nvSpPr>
        <p:spPr>
          <a:xfrm>
            <a:off x="1447800" y="1981200"/>
            <a:ext cx="4343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7"/>
          <p:cNvSpPr/>
          <p:nvPr/>
        </p:nvSpPr>
        <p:spPr>
          <a:xfrm>
            <a:off x="1447800" y="4648656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0" name="Google Shape;2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0782"/>
            <a:ext cx="9144000" cy="4276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8"/>
          <p:cNvSpPr txBox="1"/>
          <p:nvPr/>
        </p:nvSpPr>
        <p:spPr>
          <a:xfrm>
            <a:off x="5638800" y="3657600"/>
            <a:ext cx="43434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Tutorial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/>
          <p:nvPr>
            <p:ph idx="12" type="sldNum"/>
          </p:nvPr>
        </p:nvSpPr>
        <p:spPr>
          <a:xfrm>
            <a:off x="8650044" y="6487076"/>
            <a:ext cx="4939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9"/>
          <p:cNvSpPr txBox="1"/>
          <p:nvPr/>
        </p:nvSpPr>
        <p:spPr>
          <a:xfrm>
            <a:off x="277829" y="228600"/>
            <a:ext cx="8609029" cy="64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entury Gothic"/>
              <a:buNone/>
            </a:pPr>
            <a:r>
              <a:rPr lang="en-US" sz="28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Spark - Παράδειγμα</a:t>
            </a:r>
            <a:endParaRPr sz="36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142844" y="1071546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496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24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p9"/>
          <p:cNvSpPr txBox="1"/>
          <p:nvPr/>
        </p:nvSpPr>
        <p:spPr>
          <a:xfrm>
            <a:off x="0" y="1219200"/>
            <a:ext cx="9001156" cy="51837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Εμείς θα φτιάξουμε ένα web service, το οποίο </a:t>
            </a:r>
            <a:r>
              <a:rPr b="1"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θα έχει ένα eshop με υπολογιστές και συγκεκριμένα laptops</a:t>
            </a:r>
            <a:endParaRPr/>
          </a:p>
          <a:p>
            <a:pPr indent="-274320" lvl="0" marL="342900" marR="0" rtl="0" algn="l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152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Λειτουργίες</a:t>
            </a:r>
            <a:endParaRPr/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(GET)</a:t>
            </a:r>
            <a:endParaRPr/>
          </a:p>
          <a:p>
            <a:pPr indent="-22860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Επιστροφή όλων των laptops</a:t>
            </a:r>
            <a:endParaRPr/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/laptops/:brand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(GET)</a:t>
            </a:r>
            <a:endParaRPr/>
          </a:p>
          <a:p>
            <a:pPr indent="-22860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Επιστροφή όλων των laptops συγκεκριμένης μάρκας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/laptops/:memory?core=:core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(GET)</a:t>
            </a:r>
            <a:endParaRPr/>
          </a:p>
          <a:p>
            <a:pPr indent="-22860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Επιστροφή laptops με συγκεκριμένη μνήμη και προαιρετικά επεξεργαστή</a:t>
            </a:r>
            <a:endParaRPr/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/newLaptop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(POST)</a:t>
            </a:r>
            <a:endParaRPr/>
          </a:p>
          <a:p>
            <a:pPr indent="-22860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Καταχώρηση νέου laptop</a:t>
            </a:r>
            <a:endParaRPr/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/laptopQuantity/:name/:quantity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(PUT)</a:t>
            </a:r>
            <a:endParaRPr/>
          </a:p>
          <a:p>
            <a:pPr indent="-22860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Ανανέωση ποσότητας laptops</a:t>
            </a:r>
            <a:endParaRPr/>
          </a:p>
          <a:p>
            <a:pPr indent="-274320" lvl="1" marL="64008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368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/laptop/:name: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(DELETE)</a:t>
            </a:r>
            <a:endParaRPr/>
          </a:p>
          <a:p>
            <a:pPr indent="-228600" lvl="2" marL="914400" marR="0" rtl="0" algn="l">
              <a:spcBef>
                <a:spcPts val="320"/>
              </a:spcBef>
              <a:spcAft>
                <a:spcPts val="0"/>
              </a:spcAft>
              <a:buClr>
                <a:srgbClr val="00B0F0"/>
              </a:buClr>
              <a:buSzPts val="1216"/>
              <a:buFont typeface="Noto Sans Symbols"/>
              <a:buChar char="❖"/>
            </a:pPr>
            <a:r>
              <a:rPr b="0" i="0" lang="en-US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Διαγραφή συγκεκριμένου laptop</a:t>
            </a:r>
            <a:endParaRPr/>
          </a:p>
          <a:p>
            <a:pPr indent="-132080" lvl="2" marL="914400" marR="0" rtl="0" algn="l"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152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68148" lvl="1" marL="640080" marR="0" rtl="0" algn="l">
              <a:spcBef>
                <a:spcPts val="440"/>
              </a:spcBef>
              <a:spcAft>
                <a:spcPts val="0"/>
              </a:spcAft>
              <a:buClr>
                <a:srgbClr val="0070C0"/>
              </a:buClr>
              <a:buSzPts val="1672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ustin">
  <a:themeElements>
    <a:clrScheme name="Austin">
      <a:dk1>
        <a:srgbClr val="000000"/>
      </a:dk1>
      <a:lt1>
        <a:srgbClr val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Yiannis Tzitzikas</dc:creator>
</cp:coreProperties>
</file>