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92" r:id="rId2"/>
    <p:sldId id="313" r:id="rId3"/>
    <p:sldId id="305" r:id="rId4"/>
    <p:sldId id="307" r:id="rId5"/>
    <p:sldId id="308" r:id="rId6"/>
    <p:sldId id="309" r:id="rId7"/>
    <p:sldId id="310" r:id="rId8"/>
    <p:sldId id="311" r:id="rId9"/>
    <p:sldId id="314" r:id="rId10"/>
    <p:sldId id="312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03" r:id="rId20"/>
    <p:sldId id="29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640"/>
    <p:restoredTop sz="96405"/>
  </p:normalViewPr>
  <p:slideViewPr>
    <p:cSldViewPr snapToGrid="0" snapToObjects="1">
      <p:cViewPr varScale="1">
        <p:scale>
          <a:sx n="64" d="100"/>
          <a:sy n="64" d="100"/>
        </p:scale>
        <p:origin x="168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6116C-7091-3747-9920-A77CAB562194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68802-6406-854D-94A2-BC08FFE2A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92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161EA-B0BE-A54D-A506-251E12BEF4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70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DE078-6FB2-FB43-A11D-7AE155BD3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B9EAAA-341E-3D47-A4CC-622DC71BB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A0AF17-3A87-D245-8F18-29D90BE2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454EE7-1687-2D42-A313-BD285837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267141-82B5-474E-836D-363ACD3C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85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9B800-ECE1-8F44-B871-32733CC8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453BC5-80A4-8F49-BE9E-700D9385B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2ED843-A393-DA4C-B2D8-7E099958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E22C2C-CD18-3C46-933A-84B5D3D1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0DE23E-1BCF-304C-BF93-7109EDA8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80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79CE74-B7E0-114D-8A42-39A262E58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E84D3D-073F-484E-BC7E-3DBBABF2E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512F6D-41B5-8148-AE3B-A3A5DF52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4B6CE2-96B8-284F-8BF9-F237F235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ED88C8-74D4-044E-BD9F-67C38E3F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665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12/26/21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99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5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2800" y="0"/>
            <a:ext cx="6299200" cy="6858000"/>
          </a:xfrm>
          <a:prstGeom prst="rect">
            <a:avLst/>
          </a:prstGeom>
        </p:spPr>
        <p:txBody>
          <a:bodyPr vert="horz"/>
          <a:lstStyle/>
          <a:p>
            <a:pPr>
              <a:defRPr/>
            </a:pP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70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C4C3C-5B10-B048-8E07-1AF33EA2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F44620-48A7-1E40-95BF-1C1FFB930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EA34C6-A900-7A4D-82C3-E13CCC62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7F5675-17C6-934F-9E95-3FA53148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4C3520-7A75-1843-A0EC-4C91FD1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8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A3D82-249C-7441-8652-BBCF83A1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17C727-733D-1E46-B667-14A620A0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CC1B59-6563-0E48-91C4-EFA174BB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0CFAF-6390-AC4C-8D7D-FD34EDDF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347C1-A828-7342-9E43-B7A8396E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00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93BC9-830D-9340-8FE6-32FD565D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FFF69F-911D-0F45-8BD6-8FB0F1624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4BEAA6-1276-6D42-84C5-64F356BAF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FBCAD4-5BCE-4E44-86E7-DC787C77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BB5DED-6000-2D40-A8E9-4540371F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DDA38D-C7B4-A94B-B5EB-7CE3EE69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34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B0172-F54F-2E42-B0F5-C7AA1B3F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160FBD-ADAA-DF42-A6E0-6647FD33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C66237-D558-514A-A5B7-CD0EB4E52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05AD6B-C1F0-0645-B89E-A1D105459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17673A-E348-C04A-BDE9-6FBCA6413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453621-3DFD-5648-8B92-84D0F40D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C9F76B-01A1-FE44-AD70-A3995430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B085A4-7CA1-5E4F-94AA-2572E8A3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77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792FC-F6B9-3546-942E-6FF903D7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91D9677-B34F-BE4B-A093-6438EE22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0F508E-F601-4344-82EC-72B285CB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7218F1-C692-CE42-8B00-C37E9FF5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24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FE12DA-3718-0B49-AA01-91C753D5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4FAF68-FC55-FF4C-961C-7544FC1E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2A9754-38EF-0041-8300-95774D8C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59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CE161-2AA6-8B4F-B410-780D7821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A70D64-CC98-8345-84C8-A57A8AF83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50C4F7-7408-EA46-8EE0-F9E3ECA5D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010371-5A25-7148-9117-1CC6DB23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41C02D-016B-AF48-B585-4DFB4E35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A54438-4BC1-7F43-814E-95911877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34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01515-3890-EB49-8566-95AE878F1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4107BB8-DF30-C247-B849-905902E7D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166646-19CC-224C-8165-EE7B5F64F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F62002-25EB-2E41-B1B9-20A3EAAB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91FCCF-C0A8-4E43-801B-1D728043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006D3F-8FCD-2C4A-B8F6-2019F4FB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60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3C222-ABBB-F048-8E98-EAF76094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E1145C-064C-AC4A-A349-E360891F2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286C3C-10A6-2B4A-AF79-517C52FE8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BD2F8-9F13-D142-A5F9-752DFF61078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D6F75B-674C-1E40-A053-8002AAD99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B1A682-D52C-4044-BA73-C6C48B68A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07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tutorials/index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Relationship Id="rId4" Type="http://schemas.openxmlformats.org/officeDocument/2006/relationships/hyperlink" Target="https://learning.oreilly.com/library/view/matplotlib-3-0-cookbook/9781789135718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667000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>
              <a:defRPr/>
            </a:pPr>
            <a:r>
              <a:rPr lang="en-US" sz="54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</a:t>
            </a:r>
            <a:endParaRPr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US" sz="1600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Reboot 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F2082CC-8BC8-0F40-92A5-869974B1AAC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Изображение кластеров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52B27EA-BD4F-8546-9BBF-42F2C843C42A}"/>
              </a:ext>
            </a:extLst>
          </p:cNvPr>
          <p:cNvSpPr/>
          <p:nvPr/>
        </p:nvSpPr>
        <p:spPr bwMode="auto">
          <a:xfrm>
            <a:off x="291737" y="1472366"/>
            <a:ext cx="65026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r>
              <a:rPr lang="en" dirty="0"/>
              <a:t>from </a:t>
            </a:r>
            <a:r>
              <a:rPr lang="en" dirty="0" err="1"/>
              <a:t>sklearn.datasets</a:t>
            </a:r>
            <a:r>
              <a:rPr lang="en" dirty="0"/>
              <a:t> import </a:t>
            </a:r>
            <a:r>
              <a:rPr lang="en" dirty="0" err="1"/>
              <a:t>make_blobs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создадим облака точек с 3 разными центрами</a:t>
            </a:r>
            <a:br>
              <a:rPr lang="en" dirty="0"/>
            </a:br>
            <a:r>
              <a:rPr lang="en" dirty="0" err="1"/>
              <a:t>blob_coords</a:t>
            </a:r>
            <a:r>
              <a:rPr lang="en" dirty="0"/>
              <a:t>,</a:t>
            </a:r>
            <a:r>
              <a:rPr lang="ru-RU" dirty="0"/>
              <a:t> </a:t>
            </a:r>
            <a:r>
              <a:rPr lang="en" dirty="0"/>
              <a:t>features = </a:t>
            </a:r>
            <a:r>
              <a:rPr lang="en" dirty="0" err="1"/>
              <a:t>make_blobs</a:t>
            </a:r>
            <a:r>
              <a:rPr lang="en" dirty="0"/>
              <a:t>(centers=3, </a:t>
            </a:r>
            <a:r>
              <a:rPr lang="en" dirty="0" err="1"/>
              <a:t>random_state</a:t>
            </a:r>
            <a:r>
              <a:rPr lang="en" dirty="0"/>
              <a:t>=23)</a:t>
            </a:r>
            <a:br>
              <a:rPr lang="en" dirty="0"/>
            </a:br>
            <a:br>
              <a:rPr lang="en" dirty="0"/>
            </a:br>
            <a:r>
              <a:rPr lang="en-US" dirty="0"/>
              <a:t># </a:t>
            </a:r>
            <a:r>
              <a:rPr lang="ru-RU" dirty="0"/>
              <a:t>изобразим точки с разными </a:t>
            </a:r>
            <a:r>
              <a:rPr lang="en" dirty="0"/>
              <a:t>features </a:t>
            </a:r>
            <a:r>
              <a:rPr lang="ru-RU" dirty="0"/>
              <a:t>разными цветами</a:t>
            </a:r>
            <a:br>
              <a:rPr lang="en" dirty="0"/>
            </a:br>
            <a:r>
              <a:rPr lang="en" dirty="0" err="1"/>
              <a:t>plt.scatter</a:t>
            </a:r>
            <a:r>
              <a:rPr lang="en" dirty="0"/>
              <a:t>(</a:t>
            </a:r>
            <a:r>
              <a:rPr lang="en" dirty="0" err="1"/>
              <a:t>blob_coords</a:t>
            </a:r>
            <a:r>
              <a:rPr lang="en" dirty="0"/>
              <a:t>[:, 0], </a:t>
            </a:r>
            <a:r>
              <a:rPr lang="en" dirty="0" err="1"/>
              <a:t>blob_coords</a:t>
            </a:r>
            <a:r>
              <a:rPr lang="en" dirty="0"/>
              <a:t>[:, 1], marker='x', c=features) </a:t>
            </a: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0D2D7C-DD43-934E-B205-0A967B2E9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3977" y="1377093"/>
            <a:ext cx="4126647" cy="26960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420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B1D407E2-5090-BB40-9909-E9D0B300FD05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Ограничения осей координат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507FFE9-C06B-3E43-B3AD-22B11BC654D3}"/>
              </a:ext>
            </a:extLst>
          </p:cNvPr>
          <p:cNvSpPr/>
          <p:nvPr/>
        </p:nvSpPr>
        <p:spPr bwMode="auto">
          <a:xfrm>
            <a:off x="291737" y="1472366"/>
            <a:ext cx="65026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</a:t>
            </a:r>
            <a:r>
              <a:rPr lang="en" dirty="0" err="1"/>
              <a:t>mport</a:t>
            </a:r>
            <a:r>
              <a:rPr lang="en" dirty="0"/>
              <a:t>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d = [11,12,13,14,15,16,17]</a:t>
            </a:r>
            <a:br>
              <a:rPr lang="en" dirty="0"/>
            </a:br>
            <a:r>
              <a:rPr lang="en" dirty="0"/>
              <a:t>t0 = [15.3,12.6,12.7,13.2,12.3,11.4,12.8]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br>
              <a:rPr lang="en" dirty="0"/>
            </a:br>
            <a:r>
              <a:rPr lang="en" dirty="0"/>
              <a:t>#</a:t>
            </a:r>
            <a:r>
              <a:rPr lang="ru-RU" dirty="0"/>
              <a:t> Устанавливаем лимит для каждой из осей</a:t>
            </a:r>
            <a:br>
              <a:rPr lang="en" dirty="0"/>
            </a:br>
            <a:r>
              <a:rPr lang="en" dirty="0" err="1"/>
              <a:t>plt.xlim</a:t>
            </a:r>
            <a:r>
              <a:rPr lang="en" dirty="0"/>
              <a:t>(11,15)</a:t>
            </a:r>
            <a:br>
              <a:rPr lang="en" dirty="0"/>
            </a:br>
            <a:r>
              <a:rPr lang="en" dirty="0" err="1"/>
              <a:t>plt.ylim</a:t>
            </a:r>
            <a:r>
              <a:rPr lang="en" dirty="0"/>
              <a:t>(0,30)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301D27-E4C0-DE41-85C2-179CF72CC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788111" y="1341770"/>
            <a:ext cx="5118380" cy="35227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6223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12214C8B-8481-534E-AAC8-2BE20A2C8EE6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Названия осей координат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AA1AD57-0195-5748-B4E4-DD280718F29C}"/>
              </a:ext>
            </a:extLst>
          </p:cNvPr>
          <p:cNvSpPr/>
          <p:nvPr/>
        </p:nvSpPr>
        <p:spPr bwMode="auto">
          <a:xfrm>
            <a:off x="291737" y="1472366"/>
            <a:ext cx="65026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d = [11,12,13,14,15,16,17]</a:t>
            </a:r>
            <a:br>
              <a:rPr lang="en" dirty="0"/>
            </a:br>
            <a:r>
              <a:rPr lang="en" dirty="0"/>
              <a:t>t0 = [15.3,12.6,12.7,13.2,12.3,11.4,12.8]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endParaRPr lang="ru-RU" dirty="0"/>
          </a:p>
          <a:p>
            <a:r>
              <a:rPr lang="en-US" dirty="0"/>
              <a:t># </a:t>
            </a:r>
            <a:r>
              <a:rPr lang="ru-RU" dirty="0"/>
              <a:t>Добавим названия осей координат</a:t>
            </a:r>
            <a:br>
              <a:rPr lang="en" dirty="0"/>
            </a:br>
            <a:r>
              <a:rPr lang="en" dirty="0" err="1"/>
              <a:t>plt.xlabel</a:t>
            </a:r>
            <a:r>
              <a:rPr lang="en" dirty="0"/>
              <a:t>('Date’, size=12,fontweight='</a:t>
            </a:r>
            <a:r>
              <a:rPr lang="en" dirty="0" err="1"/>
              <a:t>semibold</a:t>
            </a:r>
            <a:r>
              <a:rPr lang="en" dirty="0"/>
              <a:t>') </a:t>
            </a:r>
            <a:r>
              <a:rPr lang="en" dirty="0" err="1"/>
              <a:t>plt.ylabel</a:t>
            </a:r>
            <a:r>
              <a:rPr lang="en" dirty="0"/>
              <a:t>('Temperature (°C)',size=12,fontweight='</a:t>
            </a:r>
            <a:r>
              <a:rPr lang="en" dirty="0" err="1"/>
              <a:t>semibold</a:t>
            </a:r>
            <a:r>
              <a:rPr lang="en" dirty="0"/>
              <a:t>’)</a:t>
            </a:r>
            <a:endParaRPr lang="ru-RU" dirty="0"/>
          </a:p>
          <a:p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C6F792-B528-624B-8542-24F7535B9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73950" y="1423582"/>
            <a:ext cx="4944463" cy="31738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3201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38A5D9D-E161-284D-8D55-221778D3C64D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Сетка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C08D95D-B59F-6041-BE35-96ECDF15621F}"/>
              </a:ext>
            </a:extLst>
          </p:cNvPr>
          <p:cNvSpPr/>
          <p:nvPr/>
        </p:nvSpPr>
        <p:spPr bwMode="auto">
          <a:xfrm>
            <a:off x="291737" y="1472366"/>
            <a:ext cx="65026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d = [11,12,13,14,15,16,17]</a:t>
            </a:r>
            <a:br>
              <a:rPr lang="en" dirty="0"/>
            </a:br>
            <a:r>
              <a:rPr lang="en" dirty="0"/>
              <a:t>t0 = [15.3,12.6,12.7,13.2,12.3,11.4,12.8]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endParaRPr lang="ru-RU" dirty="0"/>
          </a:p>
          <a:p>
            <a:r>
              <a:rPr lang="en-US" dirty="0"/>
              <a:t># </a:t>
            </a:r>
            <a:r>
              <a:rPr lang="ru-RU" dirty="0"/>
              <a:t>Добавим сетку к диаграмме</a:t>
            </a:r>
            <a:br>
              <a:rPr lang="en" dirty="0"/>
            </a:br>
            <a:r>
              <a:rPr lang="en" dirty="0" err="1"/>
              <a:t>plt.grid</a:t>
            </a:r>
            <a:r>
              <a:rPr lang="en" dirty="0"/>
              <a:t>(True,</a:t>
            </a:r>
            <a:r>
              <a:rPr lang="ru-RU" dirty="0"/>
              <a:t> </a:t>
            </a:r>
            <a:r>
              <a:rPr lang="en" dirty="0"/>
              <a:t>linewidth=0.5,color='#</a:t>
            </a:r>
            <a:r>
              <a:rPr lang="en" dirty="0" err="1"/>
              <a:t>aaaaaa</a:t>
            </a:r>
            <a:r>
              <a:rPr lang="en" dirty="0"/>
              <a:t>',</a:t>
            </a:r>
            <a:r>
              <a:rPr lang="en" dirty="0" err="1"/>
              <a:t>linestyle</a:t>
            </a:r>
            <a:r>
              <a:rPr lang="en" dirty="0"/>
              <a:t>='-’)</a:t>
            </a:r>
            <a:endParaRPr lang="ru-RU" dirty="0"/>
          </a:p>
          <a:p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E4CD4E-EA64-764A-80D9-5FC44B268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239562" y="1617083"/>
            <a:ext cx="5138352" cy="32616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5955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E43D36-D3FF-204C-92B2-AB4BCFB32854}"/>
              </a:ext>
            </a:extLst>
          </p:cNvPr>
          <p:cNvSpPr/>
          <p:nvPr/>
        </p:nvSpPr>
        <p:spPr bwMode="auto">
          <a:xfrm>
            <a:off x="291737" y="1472366"/>
            <a:ext cx="65026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d = [11,12,13,14,15,16,17]</a:t>
            </a:r>
            <a:br>
              <a:rPr lang="en" dirty="0"/>
            </a:br>
            <a:r>
              <a:rPr lang="en" dirty="0"/>
              <a:t>t0 = [15.3,12.6,12.7,13.2,12.3,11.4,12.8]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endParaRPr lang="ru-RU" dirty="0"/>
          </a:p>
          <a:p>
            <a:r>
              <a:rPr lang="en-US" dirty="0"/>
              <a:t># </a:t>
            </a:r>
            <a:r>
              <a:rPr lang="ru-RU" dirty="0"/>
              <a:t>Добавим заголовок к диаграмме</a:t>
            </a:r>
            <a:br>
              <a:rPr lang="en" dirty="0"/>
            </a:br>
            <a:r>
              <a:rPr lang="en" dirty="0" err="1"/>
              <a:t>plt.title</a:t>
            </a:r>
            <a:r>
              <a:rPr lang="en" dirty="0"/>
              <a:t>("Daily temperature of 3 cities in the second week of December", size=14, </a:t>
            </a:r>
            <a:r>
              <a:rPr lang="en" dirty="0" err="1"/>
              <a:t>fontweight</a:t>
            </a:r>
            <a:r>
              <a:rPr lang="en" dirty="0"/>
              <a:t>='bold')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D3248E-60EA-1149-A444-B9694F6F7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910066" y="1455411"/>
            <a:ext cx="5990197" cy="32954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825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EE03EA51-4813-8840-9A0F-1F569C627BC2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Легенда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1B504D-5886-C747-B9F9-2D22743C1A27}"/>
              </a:ext>
            </a:extLst>
          </p:cNvPr>
          <p:cNvSpPr/>
          <p:nvPr/>
        </p:nvSpPr>
        <p:spPr bwMode="auto">
          <a:xfrm>
            <a:off x="291737" y="1472366"/>
            <a:ext cx="65026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d = [11,12,13,14,15,16,17]</a:t>
            </a:r>
            <a:br>
              <a:rPr lang="en" dirty="0"/>
            </a:br>
            <a:r>
              <a:rPr lang="en" dirty="0"/>
              <a:t>t0 = [15.3,12.6,12.7,13.2,12.3,11.4,12.8]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endParaRPr lang="ru-RU" dirty="0"/>
          </a:p>
          <a:p>
            <a:r>
              <a:rPr lang="en-US" dirty="0"/>
              <a:t># </a:t>
            </a:r>
            <a:r>
              <a:rPr lang="ru-RU" dirty="0"/>
              <a:t>Добавим легенду</a:t>
            </a:r>
            <a:br>
              <a:rPr lang="en" dirty="0"/>
            </a:br>
            <a:r>
              <a:rPr lang="en" dirty="0" err="1"/>
              <a:t>plt.legend</a:t>
            </a:r>
            <a:r>
              <a:rPr lang="en" dirty="0"/>
              <a:t>(</a:t>
            </a:r>
            <a:r>
              <a:rPr lang="en-US" dirty="0"/>
              <a:t>log=‘lower right’</a:t>
            </a:r>
            <a:r>
              <a:rPr lang="en" dirty="0"/>
              <a:t>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928A38-DB70-4247-AC4E-D156A81E4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239562" y="1295929"/>
            <a:ext cx="5842502" cy="34291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86360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82E2902B-C394-4F43-9AA1-1DC78ABE4DFD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Сохранение в файл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25408B8-3E76-9D41-A3CA-B5C4ED00872A}"/>
              </a:ext>
            </a:extLst>
          </p:cNvPr>
          <p:cNvSpPr/>
          <p:nvPr/>
        </p:nvSpPr>
        <p:spPr bwMode="auto">
          <a:xfrm>
            <a:off x="291737" y="1472366"/>
            <a:ext cx="873651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d = [11,12,13,14,15,16,17]</a:t>
            </a:r>
            <a:br>
              <a:rPr lang="en" dirty="0"/>
            </a:br>
            <a:r>
              <a:rPr lang="en" dirty="0"/>
              <a:t>t0 = [15.3,12.6,12.7,13.2,12.3,11.4,12.8]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endParaRPr lang="ru-RU" dirty="0"/>
          </a:p>
          <a:p>
            <a:r>
              <a:rPr lang="en-US" dirty="0"/>
              <a:t># </a:t>
            </a:r>
            <a:r>
              <a:rPr lang="ru-RU" dirty="0"/>
              <a:t>Добавим легенду</a:t>
            </a:r>
            <a:br>
              <a:rPr lang="en" dirty="0"/>
            </a:br>
            <a:r>
              <a:rPr lang="en" dirty="0" err="1"/>
              <a:t>plt.savefig</a:t>
            </a:r>
            <a:r>
              <a:rPr lang="en" dirty="0"/>
              <a:t>(</a:t>
            </a:r>
            <a:r>
              <a:rPr lang="en" dirty="0" err="1"/>
              <a:t>outputpath</a:t>
            </a:r>
            <a:r>
              <a:rPr lang="en" dirty="0"/>
              <a:t>)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en-US" dirty="0"/>
              <a:t># </a:t>
            </a:r>
            <a:r>
              <a:rPr lang="ru-RU" dirty="0"/>
              <a:t>можно использовать вместо </a:t>
            </a:r>
            <a:r>
              <a:rPr lang="en" dirty="0" err="1"/>
              <a:t>plt.show</a:t>
            </a:r>
            <a:r>
              <a:rPr lang="en" dirty="0"/>
              <a:t>()</a:t>
            </a:r>
            <a:r>
              <a:rPr lang="ru-RU" dirty="0"/>
              <a:t>, тогда диаграмма не будет изображаться</a:t>
            </a:r>
            <a:r>
              <a:rPr lang="en-US" dirty="0"/>
              <a:t>, </a:t>
            </a:r>
            <a:r>
              <a:rPr lang="ru-RU" dirty="0"/>
              <a:t>а сразу будет сохранена в файл</a:t>
            </a:r>
            <a:br>
              <a:rPr lang="en" dirty="0"/>
            </a:br>
            <a:r>
              <a:rPr lang="en-US" dirty="0"/>
              <a:t>#</a:t>
            </a:r>
            <a:r>
              <a:rPr lang="ru-RU" dirty="0"/>
              <a:t> либо вместе с </a:t>
            </a:r>
            <a:r>
              <a:rPr lang="en" dirty="0" err="1"/>
              <a:t>plt.show</a:t>
            </a:r>
            <a:r>
              <a:rPr lang="en" dirty="0"/>
              <a:t>()</a:t>
            </a:r>
            <a:r>
              <a:rPr lang="ru-RU" dirty="0"/>
              <a:t> – тогда она будет и сохранена и показана</a:t>
            </a:r>
          </a:p>
          <a:p>
            <a:endParaRPr lang="ru-RU" dirty="0"/>
          </a:p>
          <a:p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ABDEA4-6766-EA4B-9DEA-EEA14512B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239562" y="1295929"/>
            <a:ext cx="5842502" cy="34291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68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74250AB3-BBC2-0C4F-A3DB-255768CE64F7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Jupyter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9F31AD9-DB94-1D41-A14D-7BB8AFB00A50}"/>
              </a:ext>
            </a:extLst>
          </p:cNvPr>
          <p:cNvSpPr/>
          <p:nvPr/>
        </p:nvSpPr>
        <p:spPr bwMode="auto">
          <a:xfrm>
            <a:off x="200619" y="1412776"/>
            <a:ext cx="87365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# </a:t>
            </a:r>
            <a:r>
              <a:rPr lang="ru-RU" dirty="0"/>
              <a:t>добавление навигации в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" dirty="0"/>
          </a:p>
          <a:p>
            <a:r>
              <a:rPr lang="en" dirty="0"/>
              <a:t>%matplotlib notebook</a:t>
            </a:r>
          </a:p>
          <a:p>
            <a:endParaRPr lang="ru-RU" dirty="0"/>
          </a:p>
          <a:p>
            <a:r>
              <a:rPr lang="en" dirty="0"/>
              <a:t>#</a:t>
            </a:r>
            <a:r>
              <a:rPr lang="ru-RU" dirty="0" err="1"/>
              <a:t>избражение</a:t>
            </a:r>
            <a:r>
              <a:rPr lang="ru-RU" dirty="0"/>
              <a:t> диаграмм в текущем окне браузера</a:t>
            </a:r>
            <a:endParaRPr lang="en" dirty="0"/>
          </a:p>
          <a:p>
            <a:r>
              <a:rPr lang="en" dirty="0"/>
              <a:t> %matplotlib inline</a:t>
            </a:r>
            <a:r>
              <a:rPr lang="ru-RU" dirty="0"/>
              <a:t> </a:t>
            </a:r>
            <a:r>
              <a:rPr lang="en-US" dirty="0"/>
              <a:t># </a:t>
            </a:r>
            <a:r>
              <a:rPr lang="ru-RU" dirty="0"/>
              <a:t>можно так не делать в последних версиях </a:t>
            </a:r>
            <a:r>
              <a:rPr lang="en-US" dirty="0"/>
              <a:t>JN</a:t>
            </a:r>
            <a:endParaRPr lang="en" dirty="0"/>
          </a:p>
          <a:p>
            <a:br>
              <a:rPr lang="en" dirty="0"/>
            </a:br>
            <a:r>
              <a:rPr lang="en" dirty="0"/>
              <a:t>import </a:t>
            </a:r>
            <a:r>
              <a:rPr lang="en" dirty="0" err="1"/>
              <a:t>numpy</a:t>
            </a:r>
            <a:r>
              <a:rPr lang="en" dirty="0"/>
              <a:t> as np</a:t>
            </a:r>
            <a:br>
              <a:rPr lang="en" dirty="0"/>
            </a:br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y = </a:t>
            </a:r>
            <a:r>
              <a:rPr lang="en" dirty="0" err="1"/>
              <a:t>np.linspace</a:t>
            </a:r>
            <a:r>
              <a:rPr lang="en" dirty="0"/>
              <a:t>(1,2000)</a:t>
            </a:r>
            <a:br>
              <a:rPr lang="en" dirty="0"/>
            </a:br>
            <a:r>
              <a:rPr lang="en" dirty="0"/>
              <a:t>x = 1.0/</a:t>
            </a:r>
            <a:r>
              <a:rPr lang="en" dirty="0" err="1"/>
              <a:t>np.sin</a:t>
            </a:r>
            <a:r>
              <a:rPr lang="en" dirty="0"/>
              <a:t>(y)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</a:t>
            </a:r>
            <a:r>
              <a:rPr lang="en" dirty="0" err="1"/>
              <a:t>x,y,'green</a:t>
            </a:r>
            <a:r>
              <a:rPr lang="en" dirty="0"/>
              <a:t>')</a:t>
            </a:r>
            <a:br>
              <a:rPr lang="en" dirty="0"/>
            </a:br>
            <a:r>
              <a:rPr lang="en" dirty="0" err="1"/>
              <a:t>plt.xlim</a:t>
            </a:r>
            <a:r>
              <a:rPr lang="en" dirty="0"/>
              <a:t>(-20,20)</a:t>
            </a:r>
            <a:br>
              <a:rPr lang="en" dirty="0"/>
            </a:br>
            <a:r>
              <a:rPr lang="en" dirty="0" err="1"/>
              <a:t>plt.ylim</a:t>
            </a:r>
            <a:r>
              <a:rPr lang="en" dirty="0"/>
              <a:t>(1000,2400)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C4C899-6C50-664F-92EB-5E9417326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82992" y="1291530"/>
            <a:ext cx="4690522" cy="35397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0069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8348CFD-8A0C-C64E-B10A-F5E6F1278814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Subplots 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9905CF7-5C54-B742-81F8-92275BA863E7}"/>
              </a:ext>
            </a:extLst>
          </p:cNvPr>
          <p:cNvSpPr/>
          <p:nvPr/>
        </p:nvSpPr>
        <p:spPr bwMode="auto">
          <a:xfrm>
            <a:off x="200619" y="1412776"/>
            <a:ext cx="87365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numpy</a:t>
            </a:r>
            <a:r>
              <a:rPr lang="en" dirty="0"/>
              <a:t> as np</a:t>
            </a:r>
            <a:br>
              <a:rPr lang="en" dirty="0"/>
            </a:br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x = </a:t>
            </a:r>
            <a:r>
              <a:rPr lang="en" dirty="0" err="1"/>
              <a:t>np.arange</a:t>
            </a:r>
            <a:r>
              <a:rPr lang="en" dirty="0"/>
              <a:t>(0.0, 1.0, 0.01)</a:t>
            </a:r>
            <a:br>
              <a:rPr lang="en" dirty="0"/>
            </a:br>
            <a:r>
              <a:rPr lang="en" dirty="0"/>
              <a:t>y1 = </a:t>
            </a:r>
            <a:r>
              <a:rPr lang="en" dirty="0" err="1"/>
              <a:t>np.sin</a:t>
            </a:r>
            <a:r>
              <a:rPr lang="en" dirty="0"/>
              <a:t>(8*</a:t>
            </a:r>
            <a:r>
              <a:rPr lang="en" dirty="0" err="1"/>
              <a:t>np.pi</a:t>
            </a:r>
            <a:r>
              <a:rPr lang="en" dirty="0"/>
              <a:t>*x)</a:t>
            </a:r>
            <a:br>
              <a:rPr lang="en" dirty="0"/>
            </a:br>
            <a:r>
              <a:rPr lang="en" dirty="0"/>
              <a:t>y2 = </a:t>
            </a:r>
            <a:r>
              <a:rPr lang="en" dirty="0" err="1"/>
              <a:t>np.cos</a:t>
            </a:r>
            <a:r>
              <a:rPr lang="en" dirty="0"/>
              <a:t>(8*</a:t>
            </a:r>
            <a:r>
              <a:rPr lang="en" dirty="0" err="1"/>
              <a:t>np.pi</a:t>
            </a:r>
            <a:r>
              <a:rPr lang="en" dirty="0"/>
              <a:t>*x)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Создаем массив из диаграмм с 2 строчками и одной колонкой</a:t>
            </a:r>
            <a:br>
              <a:rPr lang="en" dirty="0"/>
            </a:br>
            <a:r>
              <a:rPr lang="en" dirty="0"/>
              <a:t>fig, </a:t>
            </a:r>
            <a:r>
              <a:rPr lang="en" dirty="0" err="1"/>
              <a:t>axarr</a:t>
            </a:r>
            <a:r>
              <a:rPr lang="en" dirty="0"/>
              <a:t> = </a:t>
            </a:r>
            <a:r>
              <a:rPr lang="en" dirty="0" err="1"/>
              <a:t>plt.subplots</a:t>
            </a:r>
            <a:r>
              <a:rPr lang="en" dirty="0"/>
              <a:t>(2,figsize=(8,6))</a:t>
            </a:r>
            <a:br>
              <a:rPr lang="en" dirty="0"/>
            </a:br>
            <a:br>
              <a:rPr lang="en" dirty="0"/>
            </a:br>
            <a:r>
              <a:rPr lang="en" dirty="0" err="1"/>
              <a:t>axarr</a:t>
            </a:r>
            <a:r>
              <a:rPr lang="en" dirty="0"/>
              <a:t>[0].plot(x,y1)</a:t>
            </a:r>
            <a:br>
              <a:rPr lang="en" dirty="0"/>
            </a:br>
            <a:r>
              <a:rPr lang="en" dirty="0" err="1"/>
              <a:t>axarr</a:t>
            </a:r>
            <a:r>
              <a:rPr lang="en" dirty="0"/>
              <a:t>[1].plot(x,y2,'red')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2BAB07-3049-184E-BA10-226B177EC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869430" y="1412776"/>
            <a:ext cx="4396836" cy="32915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25640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749354" y="548680"/>
            <a:ext cx="6298974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solidFill>
                  <a:srgbClr val="333F48"/>
                </a:solidFill>
                <a:latin typeface="+mj-lt"/>
                <a:cs typeface="SB Sans Display Light"/>
              </a:rPr>
              <a:t>Рекомендуемые материалы</a:t>
            </a:r>
            <a:endParaRPr lang="en-US" sz="4000" dirty="0">
              <a:solidFill>
                <a:srgbClr val="333F48"/>
              </a:solidFill>
              <a:latin typeface="+mj-lt"/>
              <a:cs typeface="SB Sans Display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56ADE-F1EF-C049-B903-12D8AA672965}"/>
              </a:ext>
            </a:extLst>
          </p:cNvPr>
          <p:cNvSpPr txBox="1"/>
          <p:nvPr/>
        </p:nvSpPr>
        <p:spPr>
          <a:xfrm>
            <a:off x="1559147" y="2060848"/>
            <a:ext cx="9073706" cy="240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" sz="2400" dirty="0">
                <a:hlinkClick r:id="rId3"/>
              </a:rPr>
              <a:t>https://matplotlib.org/stable/tutorials/index</a:t>
            </a:r>
            <a:endParaRPr lang="en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" dirty="0"/>
              <a:t>Matplotlib 3.0 Cookbook</a:t>
            </a:r>
            <a:r>
              <a:rPr lang="ru-RU" sz="2400" dirty="0"/>
              <a:t>,</a:t>
            </a:r>
            <a:r>
              <a:rPr lang="en" dirty="0"/>
              <a:t> </a:t>
            </a:r>
            <a:r>
              <a:rPr lang="en" dirty="0">
                <a:hlinkClick r:id="rId4"/>
              </a:rPr>
              <a:t>https://learning.oreilly.com/library/view/matplotlib-3-0-cookbook/9781789135718/</a:t>
            </a:r>
            <a:endParaRPr lang="e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ru-RU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224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0B17F82B-FEDA-4841-8D40-3FFFD31466D6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ECFD7C0-5796-EB4B-9E54-82698105A52E}"/>
              </a:ext>
            </a:extLst>
          </p:cNvPr>
          <p:cNvSpPr/>
          <p:nvPr/>
        </p:nvSpPr>
        <p:spPr bwMode="auto">
          <a:xfrm>
            <a:off x="1047750" y="1951672"/>
            <a:ext cx="97287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Matplotlib –</a:t>
            </a:r>
            <a:r>
              <a:rPr lang="ru-RU" dirty="0"/>
              <a:t> кросс-платформенная </a:t>
            </a:r>
            <a:r>
              <a:rPr lang="en-US" dirty="0"/>
              <a:t>open-source Python </a:t>
            </a:r>
            <a:r>
              <a:rPr lang="ru-RU" dirty="0"/>
              <a:t>библиотека для</a:t>
            </a:r>
            <a:r>
              <a:rPr lang="en-US" dirty="0"/>
              <a:t> </a:t>
            </a:r>
            <a:r>
              <a:rPr lang="ru-RU" dirty="0"/>
              <a:t>построения диаграмм. </a:t>
            </a:r>
          </a:p>
          <a:p>
            <a:endParaRPr lang="ru-RU" dirty="0"/>
          </a:p>
          <a:p>
            <a:r>
              <a:rPr lang="ru-RU" dirty="0"/>
              <a:t>Может быть использована в разных интерфейсах: </a:t>
            </a:r>
            <a:r>
              <a:rPr lang="en-US" dirty="0"/>
              <a:t>Python</a:t>
            </a:r>
            <a:r>
              <a:rPr lang="ru-RU" dirty="0"/>
              <a:t> скриптах, </a:t>
            </a:r>
            <a:r>
              <a:rPr lang="en-US" dirty="0" err="1"/>
              <a:t>IPython</a:t>
            </a:r>
            <a:r>
              <a:rPr lang="en-US" dirty="0"/>
              <a:t> </a:t>
            </a:r>
            <a:r>
              <a:rPr lang="ru-RU" dirty="0"/>
              <a:t>консолях, </a:t>
            </a:r>
            <a:r>
              <a:rPr lang="en-US" dirty="0" err="1"/>
              <a:t>Jupyter</a:t>
            </a:r>
            <a:r>
              <a:rPr lang="ru-RU" dirty="0"/>
              <a:t>-тетрадках, веб-приложениях</a:t>
            </a:r>
            <a:r>
              <a:rPr lang="en-US" dirty="0"/>
              <a:t> </a:t>
            </a:r>
            <a:r>
              <a:rPr lang="ru-RU" dirty="0"/>
              <a:t>и графических интерфейсах.</a:t>
            </a:r>
            <a:endParaRPr lang="en-US" dirty="0"/>
          </a:p>
          <a:p>
            <a:endParaRPr lang="ru-RU" dirty="0"/>
          </a:p>
          <a:p>
            <a:r>
              <a:rPr lang="ru-RU" dirty="0"/>
              <a:t>Подробнее о библиотеке здесь   </a:t>
            </a:r>
            <a:r>
              <a:rPr lang="en-US" dirty="0"/>
              <a:t>https://</a:t>
            </a:r>
            <a:r>
              <a:rPr lang="en-US" dirty="0" err="1"/>
              <a:t>matplotlib.org</a:t>
            </a:r>
            <a:endParaRPr lang="en-US" dirty="0"/>
          </a:p>
          <a:p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6154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4655840" y="3145887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solidFill>
                  <a:srgbClr val="333F48"/>
                </a:solidFill>
                <a:latin typeface="+mj-lt"/>
                <a:cs typeface="SB Sans Display Light"/>
              </a:rPr>
              <a:t>Ваши вопросы</a:t>
            </a:r>
            <a:endParaRPr lang="en-US" sz="4000" dirty="0">
              <a:solidFill>
                <a:srgbClr val="333F48"/>
              </a:solidFill>
              <a:latin typeface="+mj-lt"/>
              <a:cs typeface="SB Sans Display Ligh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09AE66F-DABB-DC40-A6A8-A1BC40CF3D4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FB42A9F-192D-FF46-B439-C726A1DBC735}"/>
              </a:ext>
            </a:extLst>
          </p:cNvPr>
          <p:cNvSpPr/>
          <p:nvPr/>
        </p:nvSpPr>
        <p:spPr bwMode="auto">
          <a:xfrm>
            <a:off x="1047750" y="1951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 большинстве случаев для вызова </a:t>
            </a:r>
            <a:r>
              <a:rPr lang="en" dirty="0"/>
              <a:t>Matplotlib</a:t>
            </a:r>
            <a:r>
              <a:rPr lang="ru-RU" dirty="0"/>
              <a:t> достаточно следующей команды </a:t>
            </a:r>
          </a:p>
          <a:p>
            <a:endParaRPr lang="en" dirty="0"/>
          </a:p>
          <a:p>
            <a:r>
              <a:rPr lang="en" dirty="0"/>
              <a:t>import </a:t>
            </a:r>
            <a:r>
              <a:rPr lang="en" dirty="0" err="1"/>
              <a:t>maplotlib.pyplot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endParaRPr lang="en-US" dirty="0"/>
          </a:p>
          <a:p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423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6080CE86-A75E-8B4E-9C7C-515890937AA4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8B491FE-1D4E-0E41-821F-CA59EFDF7229}"/>
              </a:ext>
            </a:extLst>
          </p:cNvPr>
          <p:cNvSpPr/>
          <p:nvPr/>
        </p:nvSpPr>
        <p:spPr bwMode="auto">
          <a:xfrm>
            <a:off x="1047749" y="1951672"/>
            <a:ext cx="108525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Ma</a:t>
            </a:r>
            <a:r>
              <a:rPr lang="en-US" dirty="0" err="1"/>
              <a:t>tp</a:t>
            </a:r>
            <a:r>
              <a:rPr lang="en" dirty="0" err="1"/>
              <a:t>lotlib</a:t>
            </a:r>
            <a:r>
              <a:rPr lang="ru-RU" dirty="0"/>
              <a:t> интегрирована в</a:t>
            </a:r>
            <a:r>
              <a:rPr lang="en-US" dirty="0"/>
              <a:t> pandas </a:t>
            </a:r>
          </a:p>
          <a:p>
            <a:r>
              <a:rPr lang="ru-RU" dirty="0"/>
              <a:t>Для построения графика достаточно использовать метод </a:t>
            </a:r>
            <a:r>
              <a:rPr lang="en-US" dirty="0"/>
              <a:t>.plot()</a:t>
            </a:r>
            <a:r>
              <a:rPr lang="ru-RU" dirty="0"/>
              <a:t>  у объекта </a:t>
            </a:r>
            <a:r>
              <a:rPr lang="en-US" dirty="0"/>
              <a:t>Series </a:t>
            </a:r>
            <a:r>
              <a:rPr lang="ru-RU" dirty="0"/>
              <a:t>или </a:t>
            </a:r>
            <a:r>
              <a:rPr lang="en-US" dirty="0" err="1"/>
              <a:t>DataFrame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Ma</a:t>
            </a:r>
            <a:r>
              <a:rPr lang="en-US" dirty="0" err="1"/>
              <a:t>tp</a:t>
            </a:r>
            <a:r>
              <a:rPr lang="en" dirty="0" err="1"/>
              <a:t>lotlib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позволяет сохранять диаграммы в растровом формате (</a:t>
            </a:r>
            <a:r>
              <a:rPr lang="en-US" dirty="0"/>
              <a:t>jpg, </a:t>
            </a:r>
            <a:r>
              <a:rPr lang="en-US" dirty="0" err="1"/>
              <a:t>png</a:t>
            </a:r>
            <a:r>
              <a:rPr lang="en-US" dirty="0"/>
              <a:t>, gif) </a:t>
            </a:r>
            <a:r>
              <a:rPr lang="ru-RU" dirty="0"/>
              <a:t>и векторном(</a:t>
            </a:r>
            <a:r>
              <a:rPr lang="en-US" dirty="0" err="1"/>
              <a:t>svg</a:t>
            </a:r>
            <a:r>
              <a:rPr lang="en-US" dirty="0"/>
              <a:t>)</a:t>
            </a:r>
            <a:endParaRPr lang="en" dirty="0"/>
          </a:p>
          <a:p>
            <a:endParaRPr lang="e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377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77F6CFC3-C028-BB4E-9FA4-19D8C6D8A8A7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BAF9AA1-AE24-FC4C-AC82-D2CA7409096E}"/>
              </a:ext>
            </a:extLst>
          </p:cNvPr>
          <p:cNvSpPr/>
          <p:nvPr/>
        </p:nvSpPr>
        <p:spPr bwMode="auto">
          <a:xfrm>
            <a:off x="1047750" y="195167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Ma</a:t>
            </a:r>
            <a:r>
              <a:rPr lang="en-US" dirty="0" err="1"/>
              <a:t>tp</a:t>
            </a:r>
            <a:r>
              <a:rPr lang="en" dirty="0" err="1"/>
              <a:t>lotlib</a:t>
            </a:r>
            <a:r>
              <a:rPr lang="en" dirty="0"/>
              <a:t> </a:t>
            </a:r>
            <a:r>
              <a:rPr lang="ru-RU" dirty="0"/>
              <a:t>является основной для других </a:t>
            </a:r>
            <a:r>
              <a:rPr lang="ru-RU" dirty="0" err="1"/>
              <a:t>фреймворков</a:t>
            </a:r>
            <a:r>
              <a:rPr lang="ru-RU" dirty="0"/>
              <a:t> таких как </a:t>
            </a:r>
            <a:r>
              <a:rPr lang="en-US" dirty="0"/>
              <a:t>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Seaborn</a:t>
            </a:r>
            <a:r>
              <a:rPr lang="ru-RU" dirty="0"/>
              <a:t> – позволяет строить продвинутые диаграммы с использованием простого интерфейса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HoloViews</a:t>
            </a:r>
            <a:r>
              <a:rPr lang="en-US" dirty="0"/>
              <a:t> – </a:t>
            </a:r>
            <a:r>
              <a:rPr lang="ru-RU" dirty="0"/>
              <a:t>позволяет строить интерактивные диаграммы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BaseMap</a:t>
            </a:r>
            <a:r>
              <a:rPr lang="en-US" b="1" dirty="0"/>
              <a:t>, </a:t>
            </a:r>
            <a:r>
              <a:rPr lang="en-US" b="1" dirty="0" err="1"/>
              <a:t>GeoPandas</a:t>
            </a:r>
            <a:r>
              <a:rPr lang="en-US" b="1" dirty="0"/>
              <a:t>, Canopy </a:t>
            </a:r>
            <a:r>
              <a:rPr lang="en-US" dirty="0"/>
              <a:t>– </a:t>
            </a:r>
            <a:r>
              <a:rPr lang="ru-RU" dirty="0"/>
              <a:t>позволяет строить диаграммы с использованием географических карт</a:t>
            </a:r>
            <a:endParaRPr lang="e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503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4CDB4191-B697-2A4D-BEB5-3E2B5C2DE33B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Line plot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0EBD56F-4B71-D841-AB6A-21D69D4E380A}"/>
              </a:ext>
            </a:extLst>
          </p:cNvPr>
          <p:cNvSpPr/>
          <p:nvPr/>
        </p:nvSpPr>
        <p:spPr bwMode="auto">
          <a:xfrm>
            <a:off x="578861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# </a:t>
            </a:r>
            <a:r>
              <a:rPr lang="ru-RU" dirty="0"/>
              <a:t>Импорт библиотеки</a:t>
            </a:r>
            <a:endParaRPr lang="en" dirty="0"/>
          </a:p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t = [22.2,22.3,22.5,21.8,22.5,23.4,22.8]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Строим линейную диаграмму дневной температуры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(t)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Показываем </a:t>
            </a:r>
            <a:r>
              <a:rPr lang="ru-RU" dirty="0" err="1"/>
              <a:t>диаграма</a:t>
            </a: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7F1A5D-9A49-FC42-836B-A0C3DD4068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156"/>
          <a:stretch/>
        </p:blipFill>
        <p:spPr bwMode="auto">
          <a:xfrm>
            <a:off x="6096000" y="1683304"/>
            <a:ext cx="5630779" cy="36977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744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8A0DDD6D-264D-2F44-8063-D96B0F4E12AC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A09649A-D11D-7D49-8DE7-03C99F18F38E}"/>
              </a:ext>
            </a:extLst>
          </p:cNvPr>
          <p:cNvSpPr/>
          <p:nvPr/>
        </p:nvSpPr>
        <p:spPr bwMode="auto">
          <a:xfrm>
            <a:off x="578861" y="199783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Вместо </a:t>
            </a:r>
            <a:r>
              <a:rPr lang="en-US" dirty="0" err="1"/>
              <a:t>plt.show</a:t>
            </a:r>
            <a:r>
              <a:rPr lang="en-US" dirty="0"/>
              <a:t>() </a:t>
            </a:r>
            <a:r>
              <a:rPr lang="ru-RU" dirty="0"/>
              <a:t>можно использовать</a:t>
            </a:r>
            <a:r>
              <a:rPr lang="en-US" dirty="0"/>
              <a:t> </a:t>
            </a:r>
            <a:r>
              <a:rPr lang="ru-RU" dirty="0"/>
              <a:t>после </a:t>
            </a:r>
            <a:r>
              <a:rPr lang="en-US" dirty="0"/>
              <a:t>.plot()</a:t>
            </a:r>
            <a:r>
              <a:rPr lang="ru-RU" dirty="0"/>
              <a:t> </a:t>
            </a:r>
            <a:r>
              <a:rPr lang="en-US" dirty="0"/>
              <a:t>;</a:t>
            </a:r>
            <a:br>
              <a:rPr lang="en" dirty="0"/>
            </a:br>
            <a:endParaRPr lang="en" dirty="0"/>
          </a:p>
          <a:p>
            <a:r>
              <a:rPr lang="ru-RU" dirty="0"/>
              <a:t>Например так: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(t)</a:t>
            </a:r>
            <a:r>
              <a:rPr lang="en-US" dirty="0"/>
              <a:t>;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885EA9-E29E-154D-B0CA-ECC1EE136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156"/>
          <a:stretch/>
        </p:blipFill>
        <p:spPr bwMode="auto">
          <a:xfrm>
            <a:off x="6472173" y="1480033"/>
            <a:ext cx="5630779" cy="36977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805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68BA31D4-D165-C543-9040-9828AF68AED0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Scatter plot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E1EEA05-E63F-A141-ADFE-D5E67C14133C}"/>
              </a:ext>
            </a:extLst>
          </p:cNvPr>
          <p:cNvSpPr/>
          <p:nvPr/>
        </p:nvSpPr>
        <p:spPr bwMode="auto">
          <a:xfrm>
            <a:off x="291737" y="1472366"/>
            <a:ext cx="59317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numpy</a:t>
            </a:r>
            <a:r>
              <a:rPr lang="en" dirty="0"/>
              <a:t> as np</a:t>
            </a:r>
            <a:br>
              <a:rPr lang="en" dirty="0"/>
            </a:br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Создаем 2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ru-RU" dirty="0"/>
              <a:t>массива по 100 случайных элементов от 0 до 1</a:t>
            </a:r>
            <a:br>
              <a:rPr lang="en" dirty="0"/>
            </a:br>
            <a:r>
              <a:rPr lang="en" dirty="0"/>
              <a:t>r = </a:t>
            </a:r>
            <a:r>
              <a:rPr lang="en" dirty="0" err="1"/>
              <a:t>np.random.rand</a:t>
            </a:r>
            <a:r>
              <a:rPr lang="en" dirty="0"/>
              <a:t>(2,100)</a:t>
            </a:r>
            <a:br>
              <a:rPr lang="en" dirty="0"/>
            </a:br>
            <a:br>
              <a:rPr lang="en" dirty="0"/>
            </a:br>
            <a:r>
              <a:rPr lang="en-US" dirty="0"/>
              <a:t># </a:t>
            </a:r>
            <a:r>
              <a:rPr lang="ru-RU" dirty="0"/>
              <a:t>Отмечаем точки по координатам </a:t>
            </a:r>
            <a:r>
              <a:rPr lang="en-US" dirty="0"/>
              <a:t>X Y </a:t>
            </a:r>
            <a:r>
              <a:rPr lang="ru-RU" dirty="0"/>
              <a:t>на диаграмме рассеяния</a:t>
            </a:r>
            <a:br>
              <a:rPr lang="en" dirty="0"/>
            </a:br>
            <a:r>
              <a:rPr lang="en" dirty="0" err="1"/>
              <a:t>plt.scatter</a:t>
            </a:r>
            <a:r>
              <a:rPr lang="en" dirty="0"/>
              <a:t>(r[0],r[1])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Показываем график</a:t>
            </a: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851CB3-30E5-AC4C-A91A-E48CEC3A8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15187" y="1412776"/>
            <a:ext cx="5676813" cy="3439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952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A1D9F40-0A16-1A45-A041-89E2563338D0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Наложение нескольких графиков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D5C75B1-9277-694D-838B-E7EE03132601}"/>
              </a:ext>
            </a:extLst>
          </p:cNvPr>
          <p:cNvSpPr/>
          <p:nvPr/>
        </p:nvSpPr>
        <p:spPr bwMode="auto">
          <a:xfrm>
            <a:off x="291736" y="1472366"/>
            <a:ext cx="66119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Подготовим данные </a:t>
            </a:r>
          </a:p>
          <a:p>
            <a:r>
              <a:rPr lang="ru-RU" dirty="0"/>
              <a:t>Для  </a:t>
            </a:r>
            <a:r>
              <a:rPr lang="en-US" dirty="0"/>
              <a:t>X</a:t>
            </a:r>
            <a:br>
              <a:rPr lang="en" dirty="0"/>
            </a:br>
            <a:r>
              <a:rPr lang="en" dirty="0"/>
              <a:t>d = [11,12,13,14,15,16,17]</a:t>
            </a:r>
          </a:p>
          <a:p>
            <a:r>
              <a:rPr lang="ru-RU" dirty="0"/>
              <a:t>Для </a:t>
            </a:r>
            <a:r>
              <a:rPr lang="en-US" dirty="0"/>
              <a:t>Y</a:t>
            </a:r>
            <a:br>
              <a:rPr lang="en" dirty="0"/>
            </a:br>
            <a:r>
              <a:rPr lang="en" dirty="0"/>
              <a:t>t0 = [15.3,15.4,12.6,12.7,13.2,12.3,11.4]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Построим график для каждого массива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A0FDAA-A4A8-BF45-8B24-86680CF2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74627" y="1389914"/>
            <a:ext cx="5398606" cy="31020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185239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1302</Words>
  <Application>Microsoft Macintosh PowerPoint</Application>
  <PresentationFormat>Широкоэкранный</PresentationFormat>
  <Paragraphs>75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SB Sans Display Light</vt:lpstr>
      <vt:lpstr>SB Sans Display Semibold</vt:lpstr>
      <vt:lpstr>SB Sans Text Light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3</cp:revision>
  <dcterms:created xsi:type="dcterms:W3CDTF">2021-12-12T14:40:36Z</dcterms:created>
  <dcterms:modified xsi:type="dcterms:W3CDTF">2021-12-26T20:26:12Z</dcterms:modified>
</cp:coreProperties>
</file>