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p:notesSz cx="6858000" cy="9144000"/>
  <p:embeddedFontLst>
    <p:embeddedFont>
      <p:font typeface="DM Sans"/>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f266468e8d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266468e8d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f2bc20c609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bc20c609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f266468e8d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66468e8d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cb4d64c7de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b4d64c7de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f2bc20c609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bc20c609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cb4d64c7de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b4d64c7de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f2bc20c609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bc20c609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f2bc20c609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2bc20c609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f2bc20c609_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2bc20c609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f2bc20c609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2bc20c609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gf24172381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4172381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f1a1597b1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f903b244e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903b244e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f24172381d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24172381d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f24172381d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24172381d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f903b244ee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03b244ee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f266468e8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cb4d64c7d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4d64c7d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f266468e8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66468e8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panose="020B0604020202020204"/>
              <a:buNone/>
            </a:pPr>
            <a:endParaRPr sz="31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 name="Google Shape;11;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A0049"/>
              </a:buClr>
              <a:buSzPts val="5200"/>
              <a:buNone/>
              <a:defRPr sz="5200">
                <a:solidFill>
                  <a:srgbClr val="0A0049"/>
                </a:solidFill>
              </a:defRPr>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p:txBody>
      </p:sp>
      <p:sp>
        <p:nvSpPr>
          <p:cNvPr id="12" name="Google Shape;12;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9" name="Google Shape;4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Aptly">
  <p:cSld name="TITLE_AND_BODY">
    <p:spTree>
      <p:nvGrpSpPr>
        <p:cNvPr id="17"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21A8B0"/>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panose="020B0604020202020204"/>
              <a:buNone/>
            </a:pPr>
            <a:endParaRPr sz="31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9" name="Google Shape;19;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A0049"/>
              </a:buClr>
              <a:buSzPts val="3200"/>
              <a:buFont typeface="DM Sans"/>
              <a:buNone/>
              <a:defRPr sz="3200">
                <a:solidFill>
                  <a:srgbClr val="0A0049"/>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p:txBody>
      </p:sp>
      <p:sp>
        <p:nvSpPr>
          <p:cNvPr id="20" name="Google Shape;20;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1" name="Google Shape;21;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5" name="Google Shape;25;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A004A"/>
              </a:buClr>
              <a:buSzPts val="2800"/>
              <a:buFont typeface="DM Sans"/>
              <a:buNone/>
              <a:defRPr sz="2800">
                <a:solidFill>
                  <a:srgbClr val="0A004A"/>
                </a:solidFill>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0A004A"/>
              </a:buClr>
              <a:buSzPts val="1800"/>
              <a:buFont typeface="DM Sans"/>
              <a:buChar char="●"/>
              <a:defRPr sz="1800">
                <a:solidFill>
                  <a:srgbClr val="0A004A"/>
                </a:solidFill>
                <a:latin typeface="DM Sans"/>
                <a:ea typeface="DM Sans"/>
                <a:cs typeface="DM Sans"/>
                <a:sym typeface="DM Sans"/>
              </a:defRPr>
            </a:lvl1pPr>
            <a:lvl2pPr marL="914400" lvl="1"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2pPr>
            <a:lvl3pPr marL="1371600" lvl="2"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3pPr>
            <a:lvl4pPr marL="1828800" lvl="3"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4pPr>
            <a:lvl5pPr marL="2286000" lvl="4"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5pPr>
            <a:lvl6pPr marL="2743200" lvl="5"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6pPr>
            <a:lvl7pPr marL="3200400" lvl="6"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7pPr>
            <a:lvl8pPr marL="3657600" lvl="7"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8pPr>
            <a:lvl9pPr marL="4114800" lvl="8" indent="-317500">
              <a:lnSpc>
                <a:spcPct val="115000"/>
              </a:lnSpc>
              <a:spcBef>
                <a:spcPts val="0"/>
              </a:spcBef>
              <a:spcAft>
                <a:spcPts val="0"/>
              </a:spcAft>
              <a:buClr>
                <a:srgbClr val="0A004A"/>
              </a:buClr>
              <a:buSzPts val="1400"/>
              <a:buFont typeface="DM Sans"/>
              <a:buChar char="■"/>
              <a:defRPr>
                <a:solidFill>
                  <a:srgbClr val="0A004A"/>
                </a:solidFill>
                <a:latin typeface="DM Sans"/>
                <a:ea typeface="DM Sans"/>
                <a:cs typeface="DM Sans"/>
                <a:sym typeface="DM Sans"/>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Course 3 Capstone</a:t>
            </a:r>
            <a:endParaRPr lang="en-GB"/>
          </a:p>
        </p:txBody>
      </p:sp>
      <p:sp>
        <p:nvSpPr>
          <p:cNvPr id="63" name="Google Shape;63;p14"/>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Data Collection</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Variable Types</a:t>
            </a:r>
            <a:endParaRPr sz="2800"/>
          </a:p>
        </p:txBody>
      </p:sp>
      <p:sp>
        <p:nvSpPr>
          <p:cNvPr id="135" name="Google Shape;135;p23"/>
          <p:cNvSpPr txBox="1"/>
          <p:nvPr/>
        </p:nvSpPr>
        <p:spPr>
          <a:xfrm>
            <a:off x="471720" y="1570633"/>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0A004A"/>
                </a:solidFill>
                <a:latin typeface="DM Sans"/>
                <a:ea typeface="DM Sans"/>
                <a:cs typeface="DM Sans"/>
                <a:sym typeface="DM Sans"/>
              </a:rPr>
              <a:t>Quantitative</a:t>
            </a:r>
            <a:r>
              <a:rPr lang="en-GB" sz="1800">
                <a:solidFill>
                  <a:srgbClr val="0A004A"/>
                </a:solidFill>
                <a:latin typeface="DM Sans"/>
                <a:ea typeface="DM Sans"/>
                <a:cs typeface="DM Sans"/>
                <a:sym typeface="DM Sans"/>
              </a:rPr>
              <a:t>: </a:t>
            </a:r>
            <a:endParaRPr sz="1800">
              <a:solidFill>
                <a:srgbClr val="0A004A"/>
              </a:solidFill>
              <a:latin typeface="DM Sans"/>
              <a:ea typeface="DM Sans"/>
              <a:cs typeface="DM Sans"/>
              <a:sym typeface="DM Sans"/>
            </a:endParaRPr>
          </a:p>
        </p:txBody>
      </p:sp>
      <p:sp>
        <p:nvSpPr>
          <p:cNvPr id="137" name="Google Shape;137;p23"/>
          <p:cNvSpPr txBox="1"/>
          <p:nvPr/>
        </p:nvSpPr>
        <p:spPr>
          <a:xfrm>
            <a:off x="471575" y="2374012"/>
            <a:ext cx="7344600"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0A004A"/>
                </a:solidFill>
                <a:latin typeface="DM Sans"/>
                <a:ea typeface="DM Sans"/>
                <a:cs typeface="DM Sans"/>
                <a:sym typeface="DM Sans"/>
              </a:rPr>
              <a:t>Continuous:</a:t>
            </a:r>
            <a:r>
              <a:rPr lang="en-US" altLang="en-GB" sz="1800">
                <a:solidFill>
                  <a:srgbClr val="0A004A"/>
                </a:solidFill>
                <a:latin typeface="DM Sans"/>
                <a:ea typeface="DM Sans"/>
                <a:cs typeface="DM Sans"/>
                <a:sym typeface="DM Sans"/>
              </a:rPr>
              <a:t> </a:t>
            </a:r>
            <a:r>
              <a:rPr lang="en-GB">
                <a:solidFill>
                  <a:srgbClr val="0A004A"/>
                </a:solidFill>
                <a:latin typeface="DM Sans"/>
                <a:ea typeface="DM Sans"/>
                <a:cs typeface="DM Sans"/>
                <a:sym typeface="DM Sans"/>
              </a:rPr>
              <a:t>AdWords Click-Through Rate</a:t>
            </a:r>
            <a:r>
              <a:rPr lang="en-US" altLang="en-GB">
                <a:solidFill>
                  <a:srgbClr val="0A004A"/>
                </a:solidFill>
                <a:latin typeface="DM Sans"/>
                <a:ea typeface="DM Sans"/>
                <a:cs typeface="DM Sans"/>
                <a:sym typeface="DM Sans"/>
              </a:rPr>
              <a:t>, AdWords Conversion Rate,  AdWords Cost per Click</a:t>
            </a:r>
            <a:r>
              <a:rPr lang="en-GB" sz="1800">
                <a:solidFill>
                  <a:srgbClr val="0A004A"/>
                </a:solidFill>
                <a:latin typeface="DM Sans"/>
                <a:ea typeface="DM Sans"/>
                <a:cs typeface="DM Sans"/>
                <a:sym typeface="DM Sans"/>
              </a:rPr>
              <a:t> </a:t>
            </a:r>
            <a:endParaRPr sz="1800">
              <a:solidFill>
                <a:srgbClr val="0A004A"/>
              </a:solidFill>
              <a:latin typeface="DM Sans"/>
              <a:ea typeface="DM Sans"/>
              <a:cs typeface="DM Sans"/>
              <a:sym typeface="DM Sans"/>
            </a:endParaRPr>
          </a:p>
        </p:txBody>
      </p:sp>
      <p:sp>
        <p:nvSpPr>
          <p:cNvPr id="138" name="Google Shape;138;p23"/>
          <p:cNvSpPr txBox="1"/>
          <p:nvPr/>
        </p:nvSpPr>
        <p:spPr>
          <a:xfrm>
            <a:off x="471575" y="3391339"/>
            <a:ext cx="7344600" cy="6737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0A004A"/>
                </a:solidFill>
                <a:latin typeface="DM Sans"/>
                <a:ea typeface="DM Sans"/>
                <a:cs typeface="DM Sans"/>
                <a:sym typeface="DM Sans"/>
              </a:rPr>
              <a:t>Discrete: </a:t>
            </a:r>
            <a:r>
              <a:rPr lang="en-US" altLang="en-GB">
                <a:solidFill>
                  <a:srgbClr val="0A004A"/>
                </a:solidFill>
                <a:latin typeface="DM Sans"/>
                <a:ea typeface="DM Sans"/>
                <a:cs typeface="DM Sans"/>
                <a:sym typeface="DM Sans"/>
              </a:rPr>
              <a:t>AdWords Ad Views, AdWords Ad Clicks, AdWords Ad Conversions,Cost Per Ad Words Ad, </a:t>
            </a:r>
            <a:endParaRPr lang="en-US" altLang="en-GB">
              <a:solidFill>
                <a:srgbClr val="0A004A"/>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4"/>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End of Section 2</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Question and Hypothesis</a:t>
            </a:r>
            <a:endParaRPr sz="2800"/>
          </a:p>
        </p:txBody>
      </p:sp>
      <p:sp>
        <p:nvSpPr>
          <p:cNvPr id="151" name="Google Shape;151;p25"/>
          <p:cNvSpPr txBox="1"/>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The question you hope to answer and your hypothesized answer are necessary to complete an analysis. Answer the following questions</a:t>
            </a:r>
            <a:endParaRPr sz="1600"/>
          </a:p>
        </p:txBody>
      </p:sp>
      <p:sp>
        <p:nvSpPr>
          <p:cNvPr id="152" name="Google Shape;152;p25"/>
          <p:cNvSpPr txBox="1"/>
          <p:nvPr/>
        </p:nvSpPr>
        <p:spPr>
          <a:xfrm>
            <a:off x="375300" y="1932775"/>
            <a:ext cx="8393400" cy="277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1800">
                <a:solidFill>
                  <a:srgbClr val="0A004A"/>
                </a:solidFill>
                <a:latin typeface="DM Sans"/>
                <a:ea typeface="DM Sans"/>
                <a:cs typeface="DM Sans"/>
                <a:sym typeface="DM Sans"/>
              </a:rPr>
              <a:t>What is your hypothesis based off the evaluation question? </a:t>
            </a:r>
            <a:endParaRPr lang="en-GB" sz="1800">
              <a:solidFill>
                <a:srgbClr val="0A004A"/>
              </a:solidFill>
              <a:latin typeface="DM Sans"/>
              <a:ea typeface="DM Sans"/>
              <a:cs typeface="DM Sans"/>
              <a:sym typeface="DM Sans"/>
            </a:endParaRPr>
          </a:p>
          <a:p>
            <a:pPr marL="0" lvl="0" indent="0" algn="l" rtl="0">
              <a:spcBef>
                <a:spcPts val="0"/>
              </a:spcBef>
              <a:spcAft>
                <a:spcPts val="0"/>
              </a:spcAft>
              <a:buNone/>
            </a:pPr>
            <a:endParaRPr sz="1800">
              <a:solidFill>
                <a:srgbClr val="0A004A"/>
              </a:solidFill>
              <a:latin typeface="DM Sans"/>
              <a:ea typeface="DM Sans"/>
              <a:cs typeface="DM Sans"/>
              <a:sym typeface="DM Sans"/>
            </a:endParaRPr>
          </a:p>
          <a:p>
            <a:pPr marL="0" lvl="0" indent="0" algn="l" rtl="0">
              <a:spcBef>
                <a:spcPts val="0"/>
              </a:spcBef>
              <a:spcAft>
                <a:spcPts val="0"/>
              </a:spcAft>
              <a:buNone/>
            </a:pPr>
            <a:r>
              <a:rPr lang="en-US" sz="1800">
                <a:solidFill>
                  <a:srgbClr val="0A004A"/>
                </a:solidFill>
                <a:latin typeface="DM Sans"/>
                <a:ea typeface="DM Sans"/>
                <a:cs typeface="DM Sans"/>
                <a:sym typeface="DM Sans"/>
              </a:rPr>
              <a:t>If the business utilizes Facebook Ads instead of AdWords, it will get more conversions.</a:t>
            </a:r>
            <a:endParaRPr lang="en-US" sz="1800">
              <a:solidFill>
                <a:srgbClr val="0A004A"/>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Question and Hypothesis</a:t>
            </a:r>
            <a:endParaRPr sz="2800"/>
          </a:p>
        </p:txBody>
      </p:sp>
      <p:sp>
        <p:nvSpPr>
          <p:cNvPr id="158" name="Google Shape;158;p26"/>
          <p:cNvSpPr txBox="1"/>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highlight>
                  <a:srgbClr val="FFDE00"/>
                </a:highlight>
              </a:rPr>
              <a:t>The question you hope to answer and your hypothesized answer are necessary to complete  an analysis. Answer the following questions</a:t>
            </a:r>
            <a:endParaRPr sz="1600">
              <a:highlight>
                <a:srgbClr val="FFDE00"/>
              </a:highlight>
            </a:endParaRPr>
          </a:p>
        </p:txBody>
      </p:sp>
      <p:sp>
        <p:nvSpPr>
          <p:cNvPr id="159" name="Google Shape;159;p26"/>
          <p:cNvSpPr txBox="1"/>
          <p:nvPr/>
        </p:nvSpPr>
        <p:spPr>
          <a:xfrm>
            <a:off x="407581" y="1932775"/>
            <a:ext cx="7483200" cy="9201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0A004A"/>
                </a:solidFill>
                <a:latin typeface="DM Sans"/>
                <a:ea typeface="DM Sans"/>
                <a:cs typeface="DM Sans"/>
                <a:sym typeface="DM Sans"/>
              </a:rPr>
              <a:t>What is your independent variable?</a:t>
            </a:r>
            <a:r>
              <a:rPr lang="en-US" altLang="en-GB" sz="2400">
                <a:solidFill>
                  <a:srgbClr val="0A004A"/>
                </a:solidFill>
                <a:latin typeface="DM Sans"/>
                <a:ea typeface="DM Sans"/>
                <a:cs typeface="DM Sans"/>
                <a:sym typeface="DM Sans"/>
              </a:rPr>
              <a:t> Facebook Ad Conversions</a:t>
            </a:r>
            <a:r>
              <a:rPr lang="en-GB" sz="2400">
                <a:solidFill>
                  <a:srgbClr val="0A004A"/>
                </a:solidFill>
                <a:latin typeface="DM Sans"/>
                <a:ea typeface="DM Sans"/>
                <a:cs typeface="DM Sans"/>
                <a:sym typeface="DM Sans"/>
              </a:rPr>
              <a:t> </a:t>
            </a:r>
            <a:endParaRPr sz="2400">
              <a:solidFill>
                <a:srgbClr val="0A004A"/>
              </a:solidFill>
              <a:latin typeface="DM Sans"/>
              <a:ea typeface="DM Sans"/>
              <a:cs typeface="DM Sans"/>
              <a:sym typeface="DM Sans"/>
            </a:endParaRPr>
          </a:p>
        </p:txBody>
      </p:sp>
      <p:sp>
        <p:nvSpPr>
          <p:cNvPr id="160" name="Google Shape;160;p26"/>
          <p:cNvSpPr txBox="1"/>
          <p:nvPr/>
        </p:nvSpPr>
        <p:spPr>
          <a:xfrm>
            <a:off x="407581" y="3051175"/>
            <a:ext cx="7483200" cy="9201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0A004A"/>
                </a:solidFill>
                <a:latin typeface="DM Sans"/>
                <a:ea typeface="DM Sans"/>
                <a:cs typeface="DM Sans"/>
                <a:sym typeface="DM Sans"/>
              </a:rPr>
              <a:t>What is your dependent variable?</a:t>
            </a:r>
            <a:r>
              <a:rPr lang="en-US" altLang="en-GB" sz="2400">
                <a:solidFill>
                  <a:srgbClr val="0A004A"/>
                </a:solidFill>
                <a:latin typeface="DM Sans"/>
                <a:ea typeface="DM Sans"/>
                <a:cs typeface="DM Sans"/>
                <a:sym typeface="DM Sans"/>
              </a:rPr>
              <a:t> AdWords Ad Conversions</a:t>
            </a:r>
            <a:r>
              <a:rPr lang="en-GB" sz="2400">
                <a:solidFill>
                  <a:srgbClr val="0A004A"/>
                </a:solidFill>
                <a:latin typeface="DM Sans"/>
                <a:ea typeface="DM Sans"/>
                <a:cs typeface="DM Sans"/>
                <a:sym typeface="DM Sans"/>
              </a:rPr>
              <a:t> </a:t>
            </a:r>
            <a:endParaRPr sz="2400">
              <a:solidFill>
                <a:srgbClr val="0A004A"/>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Running a Test</a:t>
            </a:r>
            <a:endParaRPr sz="2800"/>
          </a:p>
        </p:txBody>
      </p:sp>
      <p:sp>
        <p:nvSpPr>
          <p:cNvPr id="166" name="Google Shape;166;p27"/>
          <p:cNvSpPr txBox="1"/>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highlight>
                  <a:srgbClr val="FFDE00"/>
                </a:highlight>
              </a:rPr>
              <a:t>With your question and hypothesis ready, run the test on the two sets of data. Fill in the information below.</a:t>
            </a:r>
            <a:endParaRPr sz="1600">
              <a:highlight>
                <a:srgbClr val="FFDE00"/>
              </a:highlight>
            </a:endParaRPr>
          </a:p>
        </p:txBody>
      </p:sp>
      <p:sp>
        <p:nvSpPr>
          <p:cNvPr id="167" name="Google Shape;167;p27"/>
          <p:cNvSpPr txBox="1"/>
          <p:nvPr/>
        </p:nvSpPr>
        <p:spPr>
          <a:xfrm>
            <a:off x="341978" y="1932775"/>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0A004A"/>
                </a:solidFill>
                <a:latin typeface="DM Sans"/>
                <a:ea typeface="DM Sans"/>
                <a:cs typeface="DM Sans"/>
                <a:sym typeface="DM Sans"/>
              </a:rPr>
              <a:t>Mean number of Facebook conversions: </a:t>
            </a:r>
            <a:r>
              <a:rPr lang="en-US" altLang="en-GB" sz="2400">
                <a:solidFill>
                  <a:srgbClr val="0A004A"/>
                </a:solidFill>
                <a:latin typeface="DM Sans"/>
                <a:ea typeface="DM Sans"/>
                <a:cs typeface="DM Sans"/>
                <a:sym typeface="DM Sans"/>
              </a:rPr>
              <a:t>11.74</a:t>
            </a:r>
            <a:endParaRPr lang="en-US" altLang="en-GB" sz="2400">
              <a:solidFill>
                <a:srgbClr val="0A004A"/>
              </a:solidFill>
              <a:latin typeface="DM Sans"/>
              <a:ea typeface="DM Sans"/>
              <a:cs typeface="DM Sans"/>
              <a:sym typeface="DM Sans"/>
            </a:endParaRPr>
          </a:p>
        </p:txBody>
      </p:sp>
      <p:sp>
        <p:nvSpPr>
          <p:cNvPr id="168" name="Google Shape;168;p27"/>
          <p:cNvSpPr txBox="1"/>
          <p:nvPr/>
        </p:nvSpPr>
        <p:spPr>
          <a:xfrm>
            <a:off x="341978" y="3125850"/>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0A004A"/>
                </a:solidFill>
                <a:latin typeface="DM Sans"/>
                <a:ea typeface="DM Sans"/>
                <a:cs typeface="DM Sans"/>
                <a:sym typeface="DM Sans"/>
              </a:rPr>
              <a:t>p-Value: </a:t>
            </a:r>
            <a:r>
              <a:rPr lang="en-US" altLang="en-GB" sz="2400">
                <a:solidFill>
                  <a:srgbClr val="0A004A"/>
                </a:solidFill>
                <a:latin typeface="DM Sans"/>
                <a:ea typeface="DM Sans"/>
                <a:cs typeface="DM Sans"/>
                <a:sym typeface="DM Sans"/>
              </a:rPr>
              <a:t>0</a:t>
            </a:r>
            <a:endParaRPr lang="en-US" altLang="en-GB" sz="2400">
              <a:solidFill>
                <a:srgbClr val="0A004A"/>
              </a:solidFill>
              <a:latin typeface="DM Sans"/>
              <a:ea typeface="DM Sans"/>
              <a:cs typeface="DM Sans"/>
              <a:sym typeface="DM Sans"/>
            </a:endParaRPr>
          </a:p>
        </p:txBody>
      </p:sp>
      <p:sp>
        <p:nvSpPr>
          <p:cNvPr id="169" name="Google Shape;169;p27"/>
          <p:cNvSpPr txBox="1"/>
          <p:nvPr/>
        </p:nvSpPr>
        <p:spPr>
          <a:xfrm>
            <a:off x="341978" y="2571750"/>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0A004A"/>
                </a:solidFill>
                <a:latin typeface="DM Sans"/>
                <a:ea typeface="DM Sans"/>
                <a:cs typeface="DM Sans"/>
                <a:sym typeface="DM Sans"/>
              </a:rPr>
              <a:t>Mean number of Adware conversions: </a:t>
            </a:r>
            <a:r>
              <a:rPr lang="en-US" altLang="en-GB" sz="2400">
                <a:solidFill>
                  <a:srgbClr val="0A004A"/>
                </a:solidFill>
                <a:latin typeface="DM Sans"/>
                <a:ea typeface="DM Sans"/>
                <a:cs typeface="DM Sans"/>
                <a:sym typeface="DM Sans"/>
              </a:rPr>
              <a:t>5.96</a:t>
            </a:r>
            <a:endParaRPr lang="en-US" altLang="en-GB" sz="2400">
              <a:solidFill>
                <a:srgbClr val="0A004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Hypothesis </a:t>
            </a:r>
            <a:endParaRPr sz="2800"/>
          </a:p>
        </p:txBody>
      </p:sp>
      <p:sp>
        <p:nvSpPr>
          <p:cNvPr id="175" name="Google Shape;175;p28"/>
          <p:cNvSpPr txBox="1"/>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After running the test, was your hypothesis proven correct?</a:t>
            </a:r>
            <a:endParaRPr sz="1600"/>
          </a:p>
        </p:txBody>
      </p:sp>
      <p:sp>
        <p:nvSpPr>
          <p:cNvPr id="176" name="Google Shape;176;p28"/>
          <p:cNvSpPr txBox="1"/>
          <p:nvPr/>
        </p:nvSpPr>
        <p:spPr>
          <a:xfrm>
            <a:off x="311700" y="1932775"/>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0A004A"/>
                </a:solidFill>
                <a:latin typeface="DM Sans"/>
                <a:ea typeface="DM Sans"/>
                <a:cs typeface="DM Sans"/>
                <a:sym typeface="DM Sans"/>
              </a:rPr>
              <a:t>Do your findings support a null or an alternative hypothesis</a:t>
            </a:r>
            <a:r>
              <a:rPr lang="en-GB" sz="1800">
                <a:solidFill>
                  <a:srgbClr val="0A004A"/>
                </a:solidFill>
                <a:latin typeface="DM Sans"/>
                <a:ea typeface="DM Sans"/>
                <a:cs typeface="DM Sans"/>
                <a:sym typeface="DM Sans"/>
              </a:rPr>
              <a:t>? xx</a:t>
            </a:r>
            <a:endParaRPr sz="1800">
              <a:solidFill>
                <a:srgbClr val="0A004A"/>
              </a:solidFill>
              <a:latin typeface="DM Sans"/>
              <a:ea typeface="DM Sans"/>
              <a:cs typeface="DM Sans"/>
              <a:sym typeface="DM Sans"/>
            </a:endParaRPr>
          </a:p>
        </p:txBody>
      </p:sp>
      <p:sp>
        <p:nvSpPr>
          <p:cNvPr id="177" name="Google Shape;177;p28"/>
          <p:cNvSpPr txBox="1"/>
          <p:nvPr/>
        </p:nvSpPr>
        <p:spPr>
          <a:xfrm>
            <a:off x="311700" y="2394475"/>
            <a:ext cx="8484000" cy="24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sz="1800">
                <a:solidFill>
                  <a:srgbClr val="0A004A"/>
                </a:solidFill>
                <a:latin typeface="DM Sans"/>
                <a:ea typeface="DM Sans"/>
                <a:cs typeface="DM Sans"/>
                <a:sym typeface="DM Sans"/>
              </a:rPr>
              <a:t>What’s your conclusion about your main hypothesis? Is there a difference, and is it what your hypothesis predicted?</a:t>
            </a:r>
            <a:endParaRPr lang="en-GB" sz="1800">
              <a:solidFill>
                <a:srgbClr val="0A004A"/>
              </a:solidFill>
              <a:latin typeface="DM Sans"/>
              <a:ea typeface="DM Sans"/>
              <a:cs typeface="DM Sans"/>
              <a:sym typeface="DM Sans"/>
            </a:endParaRPr>
          </a:p>
          <a:p>
            <a:pPr marL="0" lvl="0" indent="0" algn="just" rtl="0">
              <a:spcBef>
                <a:spcPts val="0"/>
              </a:spcBef>
              <a:spcAft>
                <a:spcPts val="0"/>
              </a:spcAft>
              <a:buNone/>
            </a:pPr>
            <a:endParaRPr sz="1800">
              <a:solidFill>
                <a:srgbClr val="0A004A"/>
              </a:solidFill>
              <a:latin typeface="DM Sans"/>
              <a:ea typeface="DM Sans"/>
              <a:cs typeface="DM Sans"/>
              <a:sym typeface="DM Sans"/>
            </a:endParaRPr>
          </a:p>
          <a:p>
            <a:pPr marL="0" lvl="0" indent="0" algn="just" rtl="0">
              <a:spcBef>
                <a:spcPts val="0"/>
              </a:spcBef>
              <a:spcAft>
                <a:spcPts val="0"/>
              </a:spcAft>
              <a:buNone/>
            </a:pPr>
            <a:r>
              <a:rPr lang="en-US" sz="1800">
                <a:solidFill>
                  <a:srgbClr val="0A004A"/>
                </a:solidFill>
                <a:latin typeface="DM Sans"/>
                <a:ea typeface="DM Sans"/>
                <a:cs typeface="DM Sans"/>
                <a:sym typeface="DM Sans"/>
              </a:rPr>
              <a:t>Because my P-Value is under 0.05 there is a Significant difference, my Hypothesis predicted that there will be a difference if we advertise on Facebook instead of Google Ads.</a:t>
            </a:r>
            <a:endParaRPr lang="en-US" sz="1800">
              <a:solidFill>
                <a:srgbClr val="0A004A"/>
              </a:solidFill>
              <a:latin typeface="DM Sans"/>
              <a:ea typeface="DM Sans"/>
              <a:cs typeface="DM Sans"/>
              <a:sym typeface="DM Sans"/>
            </a:endParaRPr>
          </a:p>
          <a:p>
            <a:pPr marL="0" lvl="0" indent="0" algn="l" rtl="0">
              <a:spcBef>
                <a:spcPts val="0"/>
              </a:spcBef>
              <a:spcAft>
                <a:spcPts val="0"/>
              </a:spcAft>
              <a:buNone/>
            </a:pPr>
            <a:endParaRPr lang="en-US" sz="1800">
              <a:solidFill>
                <a:srgbClr val="0A004A"/>
              </a:solidFill>
              <a:latin typeface="DM Sans"/>
              <a:ea typeface="DM Sans"/>
              <a:cs typeface="DM Sans"/>
              <a:sym typeface="DM Sans"/>
            </a:endParaRPr>
          </a:p>
          <a:p>
            <a:pPr marL="0" lvl="0" indent="0" algn="l" rtl="0">
              <a:spcBef>
                <a:spcPts val="0"/>
              </a:spcBef>
              <a:spcAft>
                <a:spcPts val="0"/>
              </a:spcAft>
              <a:buNone/>
            </a:pPr>
            <a:r>
              <a:rPr lang="en-US" sz="1800">
                <a:solidFill>
                  <a:srgbClr val="0A004A"/>
                </a:solidFill>
                <a:latin typeface="DM Sans"/>
                <a:ea typeface="DM Sans"/>
                <a:cs typeface="DM Sans"/>
                <a:sym typeface="DM Sans"/>
              </a:rPr>
              <a:t>H0 accepteed</a:t>
            </a:r>
            <a:endParaRPr lang="en-US" sz="1800">
              <a:solidFill>
                <a:srgbClr val="0A004A"/>
              </a:solidFill>
              <a:latin typeface="DM Sans"/>
              <a:ea typeface="DM Sans"/>
              <a:cs typeface="DM Sans"/>
              <a:sym typeface="DM Sans"/>
            </a:endParaRPr>
          </a:p>
          <a:p>
            <a:pPr marL="0" lvl="0" indent="0" algn="l" rtl="0">
              <a:spcBef>
                <a:spcPts val="0"/>
              </a:spcBef>
              <a:spcAft>
                <a:spcPts val="0"/>
              </a:spcAft>
              <a:buNone/>
            </a:pPr>
            <a:r>
              <a:rPr lang="en-US" sz="1800">
                <a:solidFill>
                  <a:srgbClr val="0A004A"/>
                </a:solidFill>
                <a:latin typeface="DM Sans"/>
                <a:ea typeface="DM Sans"/>
                <a:cs typeface="DM Sans"/>
                <a:sym typeface="DM Sans"/>
              </a:rPr>
              <a:t>H1 rejected</a:t>
            </a:r>
            <a:endParaRPr lang="en-US" sz="1800">
              <a:solidFill>
                <a:srgbClr val="0A004A"/>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End of Section 3</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Determining a Model</a:t>
            </a:r>
            <a:endParaRPr sz="2800"/>
          </a:p>
        </p:txBody>
      </p:sp>
      <p:sp>
        <p:nvSpPr>
          <p:cNvPr id="188" name="Google Shape;188;p30"/>
          <p:cNvSpPr txBox="1"/>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Based off what you know so far, you’ll need to determine if your data meets the assumptions for a chosen model. Including:</a:t>
            </a:r>
            <a:endParaRPr sz="1600"/>
          </a:p>
        </p:txBody>
      </p:sp>
      <p:sp>
        <p:nvSpPr>
          <p:cNvPr id="189" name="Google Shape;189;p30"/>
          <p:cNvSpPr txBox="1"/>
          <p:nvPr/>
        </p:nvSpPr>
        <p:spPr>
          <a:xfrm>
            <a:off x="311700" y="1866775"/>
            <a:ext cx="8110800" cy="288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1800">
                <a:solidFill>
                  <a:srgbClr val="0A004A"/>
                </a:solidFill>
                <a:latin typeface="DM Sans"/>
                <a:ea typeface="DM Sans"/>
                <a:cs typeface="DM Sans"/>
                <a:sym typeface="DM Sans"/>
              </a:rPr>
              <a:t>Which model makes the most sense to use and why</a:t>
            </a:r>
            <a:r>
              <a:rPr lang="en-GB" sz="1800">
                <a:solidFill>
                  <a:srgbClr val="0A004A"/>
                </a:solidFill>
                <a:latin typeface="DM Sans"/>
                <a:ea typeface="DM Sans"/>
                <a:cs typeface="DM Sans"/>
                <a:sym typeface="DM Sans"/>
              </a:rPr>
              <a:t>?</a:t>
            </a:r>
            <a:endParaRPr lang="en-GB" sz="1800">
              <a:solidFill>
                <a:srgbClr val="0A004A"/>
              </a:solidFill>
              <a:latin typeface="DM Sans"/>
              <a:ea typeface="DM Sans"/>
              <a:cs typeface="DM Sans"/>
              <a:sym typeface="DM Sans"/>
            </a:endParaRPr>
          </a:p>
          <a:p>
            <a:pPr marL="0" lvl="0" indent="0" algn="l" rtl="0">
              <a:spcBef>
                <a:spcPts val="0"/>
              </a:spcBef>
              <a:spcAft>
                <a:spcPts val="0"/>
              </a:spcAft>
              <a:buNone/>
            </a:pPr>
            <a:endParaRPr lang="en-GB" sz="1800">
              <a:solidFill>
                <a:srgbClr val="0A004A"/>
              </a:solidFill>
              <a:latin typeface="DM Sans"/>
              <a:ea typeface="DM Sans"/>
              <a:cs typeface="DM Sans"/>
              <a:sym typeface="DM Sans"/>
            </a:endParaRPr>
          </a:p>
          <a:p>
            <a:pPr marL="0" lvl="0" indent="0" algn="just" rtl="0">
              <a:spcBef>
                <a:spcPts val="0"/>
              </a:spcBef>
              <a:spcAft>
                <a:spcPts val="0"/>
              </a:spcAft>
              <a:buNone/>
            </a:pPr>
            <a:r>
              <a:rPr lang="en-US" altLang="en-GB" sz="1800">
                <a:solidFill>
                  <a:srgbClr val="0A004A"/>
                </a:solidFill>
                <a:latin typeface="DM Sans"/>
                <a:ea typeface="DM Sans"/>
                <a:cs typeface="DM Sans"/>
                <a:sym typeface="DM Sans"/>
              </a:rPr>
              <a:t>I believe a good model will be the Simple Linear Regression Model because I have both quantitative values for my Dependent and Independent variables. Also I want to use a prediction for my Dependent variable based on my Independend variable.</a:t>
            </a:r>
            <a:endParaRPr sz="1800">
              <a:solidFill>
                <a:srgbClr val="0A004A"/>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Modeling</a:t>
            </a:r>
            <a:endParaRPr sz="2800"/>
          </a:p>
        </p:txBody>
      </p:sp>
      <p:pic>
        <p:nvPicPr>
          <p:cNvPr id="196" name="Google Shape;196;p31" descr="C:\Users\user\Desktop\Statistics Capstone\Simple Linear Regression.pngSimple Linear Regression"/>
          <p:cNvPicPr preferRelativeResize="0"/>
          <p:nvPr/>
        </p:nvPicPr>
        <p:blipFill>
          <a:blip r:embed="rId1"/>
          <a:srcRect/>
          <a:stretch>
            <a:fillRect/>
          </a:stretch>
        </p:blipFill>
        <p:spPr>
          <a:xfrm>
            <a:off x="175260" y="1069340"/>
            <a:ext cx="8843010" cy="38900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3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End of Section 4</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Finding the Middle</a:t>
            </a:r>
            <a:endParaRPr sz="2800"/>
          </a:p>
        </p:txBody>
      </p:sp>
      <p:sp>
        <p:nvSpPr>
          <p:cNvPr id="69" name="Google Shape;69;p15"/>
          <p:cNvSpPr txBox="1"/>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Mean, Median, and Mode help you compare data. Below, list the mean, median, and mode of the clicks in the provided data.</a:t>
            </a:r>
            <a:endParaRPr sz="1600"/>
          </a:p>
        </p:txBody>
      </p:sp>
      <p:sp>
        <p:nvSpPr>
          <p:cNvPr id="70" name="Google Shape;70;p15"/>
          <p:cNvSpPr txBox="1"/>
          <p:nvPr/>
        </p:nvSpPr>
        <p:spPr>
          <a:xfrm>
            <a:off x="311700" y="1932775"/>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Mean: </a:t>
            </a:r>
            <a:r>
              <a:rPr lang="en-US" altLang="en-GB" sz="2400">
                <a:solidFill>
                  <a:srgbClr val="434343"/>
                </a:solidFill>
                <a:latin typeface="DM Sans"/>
                <a:ea typeface="DM Sans"/>
                <a:cs typeface="DM Sans"/>
                <a:sym typeface="DM Sans"/>
              </a:rPr>
              <a:t>60.3856</a:t>
            </a:r>
            <a:endParaRPr lang="en-US" altLang="en-GB" sz="2400">
              <a:solidFill>
                <a:srgbClr val="434343"/>
              </a:solidFill>
              <a:latin typeface="DM Sans"/>
              <a:ea typeface="DM Sans"/>
              <a:cs typeface="DM Sans"/>
              <a:sym typeface="DM Sans"/>
            </a:endParaRPr>
          </a:p>
        </p:txBody>
      </p:sp>
      <p:sp>
        <p:nvSpPr>
          <p:cNvPr id="71" name="Google Shape;71;p15"/>
          <p:cNvSpPr txBox="1"/>
          <p:nvPr/>
        </p:nvSpPr>
        <p:spPr>
          <a:xfrm>
            <a:off x="311700" y="2500788"/>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Median: </a:t>
            </a:r>
            <a:r>
              <a:rPr lang="en-US" altLang="en-GB" sz="2400">
                <a:solidFill>
                  <a:srgbClr val="434343"/>
                </a:solidFill>
                <a:latin typeface="DM Sans"/>
                <a:ea typeface="DM Sans"/>
                <a:cs typeface="DM Sans"/>
                <a:sym typeface="DM Sans"/>
              </a:rPr>
              <a:t>60</a:t>
            </a:r>
            <a:endParaRPr lang="en-US" altLang="en-GB" sz="2400">
              <a:solidFill>
                <a:srgbClr val="434343"/>
              </a:solidFill>
              <a:latin typeface="DM Sans"/>
              <a:ea typeface="DM Sans"/>
              <a:cs typeface="DM Sans"/>
              <a:sym typeface="DM Sans"/>
            </a:endParaRPr>
          </a:p>
        </p:txBody>
      </p:sp>
      <p:sp>
        <p:nvSpPr>
          <p:cNvPr id="72" name="Google Shape;72;p15"/>
          <p:cNvSpPr txBox="1"/>
          <p:nvPr/>
        </p:nvSpPr>
        <p:spPr>
          <a:xfrm>
            <a:off x="311700" y="3068800"/>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Mode: </a:t>
            </a:r>
            <a:r>
              <a:rPr lang="en-US" altLang="en-GB" sz="2400">
                <a:solidFill>
                  <a:srgbClr val="434343"/>
                </a:solidFill>
                <a:latin typeface="DM Sans"/>
                <a:ea typeface="DM Sans"/>
                <a:cs typeface="DM Sans"/>
                <a:sym typeface="DM Sans"/>
              </a:rPr>
              <a:t>78</a:t>
            </a:r>
            <a:endParaRPr lang="en-US" altLang="en-GB" sz="2400">
              <a:solidFill>
                <a:srgbClr val="434343"/>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Final Insights</a:t>
            </a:r>
            <a:endParaRPr sz="2800"/>
          </a:p>
        </p:txBody>
      </p:sp>
      <p:sp>
        <p:nvSpPr>
          <p:cNvPr id="207" name="Google Shape;207;p33"/>
          <p:cNvSpPr txBox="1"/>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Now, knowing what you do about the </a:t>
            </a:r>
            <a:r>
              <a:rPr lang="en-GB" sz="1600"/>
              <a:t>results of your test, what are the final insights that you would share with your client? What did you learn and what would you recommend? Is there anything you would do differently next time?</a:t>
            </a:r>
            <a:endParaRPr sz="1600"/>
          </a:p>
        </p:txBody>
      </p:sp>
      <p:sp>
        <p:nvSpPr>
          <p:cNvPr id="208" name="Google Shape;208;p33"/>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0A004A"/>
                </a:solidFill>
                <a:latin typeface="DM Sans"/>
                <a:ea typeface="DM Sans"/>
                <a:cs typeface="DM Sans"/>
                <a:sym typeface="DM Sans"/>
              </a:rPr>
              <a:t>Enter your insights here:</a:t>
            </a:r>
            <a:r>
              <a:rPr lang="en-US" altLang="en-GB" sz="1200">
                <a:solidFill>
                  <a:srgbClr val="0A004A"/>
                </a:solidFill>
                <a:latin typeface="DM Sans"/>
                <a:ea typeface="DM Sans"/>
                <a:cs typeface="DM Sans"/>
                <a:sym typeface="DM Sans"/>
              </a:rPr>
              <a:t> </a:t>
            </a:r>
            <a:endParaRPr lang="en-US" altLang="en-GB" sz="1200">
              <a:solidFill>
                <a:srgbClr val="0A004A"/>
              </a:solidFill>
              <a:latin typeface="DM Sans"/>
              <a:ea typeface="DM Sans"/>
              <a:cs typeface="DM Sans"/>
              <a:sym typeface="DM Sans"/>
            </a:endParaRPr>
          </a:p>
          <a:p>
            <a:pPr marL="0" lvl="0" indent="0" algn="l" rtl="0">
              <a:spcBef>
                <a:spcPts val="0"/>
              </a:spcBef>
              <a:spcAft>
                <a:spcPts val="0"/>
              </a:spcAft>
              <a:buNone/>
            </a:pPr>
            <a:endParaRPr lang="en-US" altLang="en-GB" sz="1200">
              <a:solidFill>
                <a:srgbClr val="0A004A"/>
              </a:solidFill>
              <a:latin typeface="DM Sans"/>
              <a:ea typeface="DM Sans"/>
              <a:cs typeface="DM Sans"/>
              <a:sym typeface="DM Sans"/>
            </a:endParaRPr>
          </a:p>
          <a:p>
            <a:pPr marL="0" lvl="0" indent="0" algn="just" rtl="0">
              <a:spcBef>
                <a:spcPts val="0"/>
              </a:spcBef>
              <a:spcAft>
                <a:spcPts val="0"/>
              </a:spcAft>
              <a:buNone/>
            </a:pPr>
            <a:r>
              <a:rPr lang="en-US" altLang="en-GB" sz="1200">
                <a:solidFill>
                  <a:srgbClr val="0A004A"/>
                </a:solidFill>
                <a:latin typeface="DM Sans"/>
                <a:ea typeface="DM Sans"/>
                <a:cs typeface="DM Sans"/>
                <a:sym typeface="DM Sans"/>
              </a:rPr>
              <a:t>First and foremost, I would urge my customer to boost their Facebook ad spend because they have a higher conversion rate. Furthermore, I would advise him to examine the AdWords Advertising to determine why they react to this behavior and to utilize A/B testing to test other ads in order to boost the conversion rate.</a:t>
            </a:r>
            <a:endParaRPr lang="en-US" altLang="en-GB" sz="1200">
              <a:solidFill>
                <a:srgbClr val="0A004A"/>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Finding the Middle</a:t>
            </a:r>
            <a:endParaRPr sz="2800"/>
          </a:p>
        </p:txBody>
      </p:sp>
      <p:sp>
        <p:nvSpPr>
          <p:cNvPr id="78" name="Google Shape;78;p16"/>
          <p:cNvSpPr txBox="1"/>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Mean, Median, and Mode help you compare data. Below, list the mean, median, and mode of the conversions in the provided data.</a:t>
            </a:r>
            <a:endParaRPr sz="1600"/>
          </a:p>
        </p:txBody>
      </p:sp>
      <p:sp>
        <p:nvSpPr>
          <p:cNvPr id="79" name="Google Shape;79;p16"/>
          <p:cNvSpPr txBox="1"/>
          <p:nvPr/>
        </p:nvSpPr>
        <p:spPr>
          <a:xfrm>
            <a:off x="311700" y="1932775"/>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Mean: </a:t>
            </a:r>
            <a:r>
              <a:rPr lang="en-US" altLang="en-GB" sz="2400">
                <a:solidFill>
                  <a:srgbClr val="434343"/>
                </a:solidFill>
                <a:latin typeface="DM Sans"/>
                <a:ea typeface="DM Sans"/>
                <a:cs typeface="DM Sans"/>
                <a:sym typeface="DM Sans"/>
              </a:rPr>
              <a:t>5.98</a:t>
            </a:r>
            <a:endParaRPr lang="en-US" altLang="en-GB" sz="2400">
              <a:solidFill>
                <a:srgbClr val="434343"/>
              </a:solidFill>
              <a:latin typeface="DM Sans"/>
              <a:ea typeface="DM Sans"/>
              <a:cs typeface="DM Sans"/>
              <a:sym typeface="DM Sans"/>
            </a:endParaRPr>
          </a:p>
        </p:txBody>
      </p:sp>
      <p:sp>
        <p:nvSpPr>
          <p:cNvPr id="80" name="Google Shape;80;p16"/>
          <p:cNvSpPr txBox="1"/>
          <p:nvPr/>
        </p:nvSpPr>
        <p:spPr>
          <a:xfrm>
            <a:off x="311700" y="2500788"/>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Median: </a:t>
            </a:r>
            <a:r>
              <a:rPr lang="en-US" altLang="en-GB" sz="2400">
                <a:solidFill>
                  <a:srgbClr val="434343"/>
                </a:solidFill>
                <a:latin typeface="DM Sans"/>
                <a:ea typeface="DM Sans"/>
                <a:cs typeface="DM Sans"/>
                <a:sym typeface="DM Sans"/>
              </a:rPr>
              <a:t>6</a:t>
            </a:r>
            <a:endParaRPr lang="en-US" altLang="en-GB" sz="2400">
              <a:solidFill>
                <a:srgbClr val="434343"/>
              </a:solidFill>
              <a:latin typeface="DM Sans"/>
              <a:ea typeface="DM Sans"/>
              <a:cs typeface="DM Sans"/>
              <a:sym typeface="DM Sans"/>
            </a:endParaRPr>
          </a:p>
        </p:txBody>
      </p:sp>
      <p:sp>
        <p:nvSpPr>
          <p:cNvPr id="81" name="Google Shape;81;p16"/>
          <p:cNvSpPr txBox="1"/>
          <p:nvPr/>
        </p:nvSpPr>
        <p:spPr>
          <a:xfrm>
            <a:off x="311700" y="3068800"/>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Mode: </a:t>
            </a:r>
            <a:r>
              <a:rPr lang="en-US" altLang="en-GB" sz="2400">
                <a:solidFill>
                  <a:srgbClr val="434343"/>
                </a:solidFill>
                <a:latin typeface="DM Sans"/>
                <a:ea typeface="DM Sans"/>
                <a:cs typeface="DM Sans"/>
                <a:sym typeface="DM Sans"/>
              </a:rPr>
              <a:t>5</a:t>
            </a:r>
            <a:endParaRPr lang="en-US" altLang="en-GB" sz="240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Standard Deviation</a:t>
            </a:r>
            <a:endParaRPr sz="2800"/>
          </a:p>
        </p:txBody>
      </p:sp>
      <p:sp>
        <p:nvSpPr>
          <p:cNvPr id="87" name="Google Shape;87;p17"/>
          <p:cNvSpPr txBox="1"/>
          <p:nvPr>
            <p:ph type="body" idx="1"/>
          </p:nvPr>
        </p:nvSpPr>
        <p:spPr>
          <a:xfrm>
            <a:off x="311700" y="1152475"/>
            <a:ext cx="8520600" cy="74676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Determining variance in data helps you </a:t>
            </a:r>
            <a:r>
              <a:rPr lang="en-GB" sz="1600">
                <a:highlight>
                  <a:srgbClr val="FFDE00"/>
                </a:highlight>
              </a:rPr>
              <a:t>[</a:t>
            </a:r>
            <a:r>
              <a:rPr lang="en-US" altLang="en-GB" sz="1600">
                <a:highlight>
                  <a:srgbClr val="FFDE00"/>
                </a:highlight>
              </a:rPr>
              <a:t>to find how the data is spread in a datasheet</a:t>
            </a:r>
            <a:r>
              <a:rPr lang="en-GB" sz="1600">
                <a:highlight>
                  <a:srgbClr val="FFDE00"/>
                </a:highlight>
              </a:rPr>
              <a:t>]</a:t>
            </a:r>
            <a:r>
              <a:rPr lang="en-GB" sz="1600"/>
              <a:t>. Below, enter the </a:t>
            </a:r>
            <a:r>
              <a:rPr lang="en-GB" sz="1600"/>
              <a:t>standard</a:t>
            </a:r>
            <a:r>
              <a:rPr lang="en-GB" sz="1600"/>
              <a:t> deviation of the provided data. </a:t>
            </a:r>
            <a:endParaRPr sz="1600"/>
          </a:p>
        </p:txBody>
      </p:sp>
      <p:sp>
        <p:nvSpPr>
          <p:cNvPr id="88" name="Google Shape;88;p17"/>
          <p:cNvSpPr txBox="1"/>
          <p:nvPr/>
        </p:nvSpPr>
        <p:spPr>
          <a:xfrm>
            <a:off x="311700" y="1932775"/>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Standard Deviation of Clicks: </a:t>
            </a:r>
            <a:r>
              <a:rPr lang="en-US" altLang="en-GB" sz="2400">
                <a:solidFill>
                  <a:srgbClr val="434343"/>
                </a:solidFill>
                <a:latin typeface="DM Sans"/>
                <a:ea typeface="DM Sans"/>
                <a:cs typeface="DM Sans"/>
                <a:sym typeface="DM Sans"/>
              </a:rPr>
              <a:t>14.37</a:t>
            </a:r>
            <a:endParaRPr lang="en-US" altLang="en-GB" sz="2400">
              <a:solidFill>
                <a:srgbClr val="434343"/>
              </a:solidFill>
              <a:latin typeface="DM Sans"/>
              <a:ea typeface="DM Sans"/>
              <a:cs typeface="DM Sans"/>
              <a:sym typeface="DM Sans"/>
            </a:endParaRPr>
          </a:p>
        </p:txBody>
      </p:sp>
      <p:sp>
        <p:nvSpPr>
          <p:cNvPr id="89" name="Google Shape;89;p17"/>
          <p:cNvSpPr txBox="1"/>
          <p:nvPr/>
        </p:nvSpPr>
        <p:spPr>
          <a:xfrm>
            <a:off x="311700" y="2486875"/>
            <a:ext cx="7344600" cy="5505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rgbClr val="434343"/>
                </a:solidFill>
                <a:latin typeface="DM Sans"/>
                <a:ea typeface="DM Sans"/>
                <a:cs typeface="DM Sans"/>
                <a:sym typeface="DM Sans"/>
              </a:rPr>
              <a:t>Standard Deviation of Conversions: </a:t>
            </a:r>
            <a:r>
              <a:rPr lang="en-US" altLang="en-GB" sz="2400">
                <a:solidFill>
                  <a:srgbClr val="434343"/>
                </a:solidFill>
                <a:latin typeface="DM Sans"/>
                <a:ea typeface="DM Sans"/>
                <a:cs typeface="DM Sans"/>
                <a:sym typeface="DM Sans"/>
              </a:rPr>
              <a:t>1.63</a:t>
            </a:r>
            <a:endParaRPr lang="en-US" altLang="en-GB" sz="240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Frequency and Contingency Tables</a:t>
            </a:r>
            <a:endParaRPr sz="2800"/>
          </a:p>
        </p:txBody>
      </p:sp>
      <p:pic>
        <p:nvPicPr>
          <p:cNvPr id="96" name="Google Shape;96;p18" descr="C:\Users\user\Desktop\Contigency Table.pngContigency Table"/>
          <p:cNvPicPr preferRelativeResize="0"/>
          <p:nvPr/>
        </p:nvPicPr>
        <p:blipFill>
          <a:blip r:embed="rId1"/>
          <a:srcRect/>
          <a:stretch>
            <a:fillRect/>
          </a:stretch>
        </p:blipFill>
        <p:spPr>
          <a:xfrm>
            <a:off x="1016635" y="2521585"/>
            <a:ext cx="7323455" cy="1691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Scatter Plot</a:t>
            </a:r>
            <a:endParaRPr sz="2800"/>
          </a:p>
        </p:txBody>
      </p:sp>
      <p:sp>
        <p:nvSpPr>
          <p:cNvPr id="102" name="Google Shape;102;p19"/>
          <p:cNvSpPr txBox="1"/>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600"/>
              <a:t>Understanding the </a:t>
            </a:r>
            <a:r>
              <a:rPr lang="en-GB" sz="1600">
                <a:highlight>
                  <a:srgbClr val="FFDE00"/>
                </a:highlight>
              </a:rPr>
              <a:t>relationships between data is important to understanding trends and patterns</a:t>
            </a:r>
            <a:r>
              <a:rPr lang="en-GB" sz="1600"/>
              <a:t>. Create and insert a scatter plot generated from your data. Then, include the input the correlation coefficient as well.</a:t>
            </a:r>
            <a:endParaRPr sz="1600"/>
          </a:p>
        </p:txBody>
      </p:sp>
      <p:sp>
        <p:nvSpPr>
          <p:cNvPr id="103" name="Google Shape;103;p19"/>
          <p:cNvSpPr txBox="1"/>
          <p:nvPr/>
        </p:nvSpPr>
        <p:spPr>
          <a:xfrm>
            <a:off x="311700" y="2707425"/>
            <a:ext cx="3660900" cy="7353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434343"/>
                </a:solidFill>
                <a:latin typeface="DM Sans"/>
                <a:ea typeface="DM Sans"/>
                <a:cs typeface="DM Sans"/>
                <a:sym typeface="DM Sans"/>
              </a:rPr>
              <a:t>Correlation coefficient: </a:t>
            </a:r>
            <a:r>
              <a:rPr lang="en-US" altLang="en-GB" sz="1800">
                <a:solidFill>
                  <a:srgbClr val="434343"/>
                </a:solidFill>
                <a:latin typeface="DM Sans"/>
                <a:ea typeface="DM Sans"/>
                <a:cs typeface="DM Sans"/>
                <a:sym typeface="DM Sans"/>
              </a:rPr>
              <a:t>0.447993</a:t>
            </a:r>
            <a:endParaRPr lang="en-US" altLang="en-GB" sz="1800">
              <a:solidFill>
                <a:srgbClr val="434343"/>
              </a:solidFill>
              <a:latin typeface="DM Sans"/>
              <a:ea typeface="DM Sans"/>
              <a:cs typeface="DM Sans"/>
              <a:sym typeface="DM Sans"/>
            </a:endParaRPr>
          </a:p>
        </p:txBody>
      </p:sp>
      <p:pic>
        <p:nvPicPr>
          <p:cNvPr id="104" name="Google Shape;104;p19" descr="C:\Users\user\Desktop\Scatterplot.pngScatterplot"/>
          <p:cNvPicPr preferRelativeResize="0"/>
          <p:nvPr/>
        </p:nvPicPr>
        <p:blipFill>
          <a:blip r:embed="rId1"/>
          <a:srcRect/>
          <a:stretch>
            <a:fillRect/>
          </a:stretch>
        </p:blipFill>
        <p:spPr>
          <a:xfrm>
            <a:off x="3750310" y="2372360"/>
            <a:ext cx="5145405" cy="2771140"/>
          </a:xfrm>
          <a:prstGeom prst="rect">
            <a:avLst/>
          </a:prstGeom>
          <a:noFill/>
          <a:ln>
            <a:noFill/>
          </a:ln>
        </p:spPr>
      </p:pic>
      <p:sp>
        <p:nvSpPr>
          <p:cNvPr id="105" name="Google Shape;105;p19"/>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End of Section 1</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Sample Type</a:t>
            </a:r>
            <a:endParaRPr sz="2800"/>
          </a:p>
        </p:txBody>
      </p:sp>
      <p:pic>
        <p:nvPicPr>
          <p:cNvPr id="117" name="Google Shape;117;p21" descr="C:\Users\user\Desktop\AdwordConversion.pngAdwordConversion"/>
          <p:cNvPicPr preferRelativeResize="0"/>
          <p:nvPr/>
        </p:nvPicPr>
        <p:blipFill>
          <a:blip r:embed="rId1"/>
          <a:srcRect/>
          <a:stretch>
            <a:fillRect/>
          </a:stretch>
        </p:blipFill>
        <p:spPr>
          <a:xfrm>
            <a:off x="4740275" y="1575435"/>
            <a:ext cx="4345940" cy="3568065"/>
          </a:xfrm>
          <a:prstGeom prst="rect">
            <a:avLst/>
          </a:prstGeom>
          <a:noFill/>
          <a:ln>
            <a:noFill/>
          </a:ln>
        </p:spPr>
      </p:pic>
      <p:sp>
        <p:nvSpPr>
          <p:cNvPr id="118" name="Google Shape;118;p21"/>
          <p:cNvSpPr txBox="1"/>
          <p:nvPr/>
        </p:nvSpPr>
        <p:spPr>
          <a:xfrm>
            <a:off x="4740278" y="111379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434343"/>
                </a:solidFill>
                <a:latin typeface="DM Sans"/>
                <a:ea typeface="DM Sans"/>
                <a:cs typeface="DM Sans"/>
                <a:sym typeface="DM Sans"/>
              </a:rPr>
              <a:t>Histogram of conversions data:</a:t>
            </a:r>
            <a:endParaRPr sz="1800">
              <a:solidFill>
                <a:srgbClr val="434343"/>
              </a:solidFill>
              <a:latin typeface="DM Sans"/>
              <a:ea typeface="DM Sans"/>
              <a:cs typeface="DM Sans"/>
              <a:sym typeface="DM Sans"/>
            </a:endParaRPr>
          </a:p>
        </p:txBody>
      </p:sp>
      <p:pic>
        <p:nvPicPr>
          <p:cNvPr id="119" name="Google Shape;119;p21" descr="C:\Users\user\Desktop\AdWords.pngAdWords"/>
          <p:cNvPicPr preferRelativeResize="0"/>
          <p:nvPr/>
        </p:nvPicPr>
        <p:blipFill>
          <a:blip r:embed="rId2"/>
          <a:srcRect/>
          <a:stretch>
            <a:fillRect/>
          </a:stretch>
        </p:blipFill>
        <p:spPr>
          <a:xfrm>
            <a:off x="52705" y="1575435"/>
            <a:ext cx="4558665" cy="3568700"/>
          </a:xfrm>
          <a:prstGeom prst="rect">
            <a:avLst/>
          </a:prstGeom>
          <a:noFill/>
          <a:ln>
            <a:noFill/>
          </a:ln>
        </p:spPr>
      </p:pic>
      <p:sp>
        <p:nvSpPr>
          <p:cNvPr id="120" name="Google Shape;120;p21"/>
          <p:cNvSpPr txBox="1"/>
          <p:nvPr/>
        </p:nvSpPr>
        <p:spPr>
          <a:xfrm>
            <a:off x="311688" y="111379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434343"/>
                </a:solidFill>
                <a:latin typeface="DM Sans"/>
                <a:ea typeface="DM Sans"/>
                <a:cs typeface="DM Sans"/>
                <a:sym typeface="DM Sans"/>
              </a:rPr>
              <a:t>Histogram of your clicks data:</a:t>
            </a:r>
            <a:endParaRPr sz="1800">
              <a:solidFill>
                <a:srgbClr val="434343"/>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a:t>Sample Type</a:t>
            </a:r>
            <a:endParaRPr sz="2800"/>
          </a:p>
        </p:txBody>
      </p:sp>
      <p:sp>
        <p:nvSpPr>
          <p:cNvPr id="127" name="Google Shape;127;p22"/>
          <p:cNvSpPr txBox="1"/>
          <p:nvPr/>
        </p:nvSpPr>
        <p:spPr>
          <a:xfrm>
            <a:off x="311700" y="3309525"/>
            <a:ext cx="85206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434343"/>
                </a:solidFill>
                <a:latin typeface="DM Sans"/>
                <a:ea typeface="DM Sans"/>
                <a:cs typeface="DM Sans"/>
                <a:sym typeface="DM Sans"/>
              </a:rPr>
              <a:t>Does the conversions data have a normal distribution? </a:t>
            </a:r>
            <a:r>
              <a:rPr lang="en-US" altLang="en-GB" sz="1800">
                <a:solidFill>
                  <a:srgbClr val="434343"/>
                </a:solidFill>
                <a:latin typeface="DM Sans"/>
                <a:ea typeface="DM Sans"/>
                <a:cs typeface="DM Sans"/>
                <a:sym typeface="DM Sans"/>
              </a:rPr>
              <a:t>No</a:t>
            </a:r>
            <a:endParaRPr lang="en-US" altLang="en-GB" sz="1800">
              <a:solidFill>
                <a:srgbClr val="434343"/>
              </a:solidFill>
              <a:latin typeface="DM Sans"/>
              <a:ea typeface="DM Sans"/>
              <a:cs typeface="DM Sans"/>
              <a:sym typeface="DM Sans"/>
            </a:endParaRPr>
          </a:p>
        </p:txBody>
      </p:sp>
      <p:sp>
        <p:nvSpPr>
          <p:cNvPr id="128" name="Google Shape;128;p22"/>
          <p:cNvSpPr txBox="1"/>
          <p:nvPr/>
        </p:nvSpPr>
        <p:spPr>
          <a:xfrm>
            <a:off x="311700" y="2707425"/>
            <a:ext cx="85206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434343"/>
                </a:solidFill>
                <a:latin typeface="DM Sans"/>
                <a:ea typeface="DM Sans"/>
                <a:cs typeface="DM Sans"/>
                <a:sym typeface="DM Sans"/>
              </a:rPr>
              <a:t>Does the clicks data have a normal distribution? </a:t>
            </a:r>
            <a:r>
              <a:rPr lang="en-US" altLang="en-GB" sz="1800">
                <a:solidFill>
                  <a:srgbClr val="434343"/>
                </a:solidFill>
                <a:latin typeface="DM Sans"/>
                <a:ea typeface="DM Sans"/>
                <a:cs typeface="DM Sans"/>
                <a:sym typeface="DM Sans"/>
              </a:rPr>
              <a:t>No</a:t>
            </a:r>
            <a:endParaRPr lang="en-US" altLang="en-GB" sz="180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3637</Words>
  <Application>WPS Presentation</Application>
  <PresentationFormat/>
  <Paragraphs>127</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Arial</vt:lpstr>
      <vt:lpstr>DM Sans</vt:lpstr>
      <vt:lpstr>Microsoft YaHei</vt:lpstr>
      <vt:lpstr>Arial Unicode MS</vt:lpstr>
      <vt:lpstr>Simple Light</vt:lpstr>
      <vt:lpstr>Course 3 Capstone</vt:lpstr>
      <vt:lpstr>Finding the Middle</vt:lpstr>
      <vt:lpstr>Finding the Middle</vt:lpstr>
      <vt:lpstr>Standard Deviation</vt:lpstr>
      <vt:lpstr>Frequency and Contingency Tables</vt:lpstr>
      <vt:lpstr>Scatter Plot</vt:lpstr>
      <vt:lpstr>End of Section 1</vt:lpstr>
      <vt:lpstr>Sample Type</vt:lpstr>
      <vt:lpstr>Sample Type</vt:lpstr>
      <vt:lpstr>Variable Types</vt:lpstr>
      <vt:lpstr>End of Section 2</vt:lpstr>
      <vt:lpstr>Question and Hypothesis</vt:lpstr>
      <vt:lpstr>Question and Hypothesis</vt:lpstr>
      <vt:lpstr>Running a Test</vt:lpstr>
      <vt:lpstr>Hypothesis </vt:lpstr>
      <vt:lpstr>End of Section 3</vt:lpstr>
      <vt:lpstr>Determining a Model</vt:lpstr>
      <vt:lpstr>Modeling</vt:lpstr>
      <vt:lpstr>End of Section 4</vt:lpstr>
      <vt:lpstr>Final 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Reminders...	</dc:title>
  <dc:creator/>
  <cp:lastModifiedBy>user</cp:lastModifiedBy>
  <cp:revision>8</cp:revision>
  <dcterms:created xsi:type="dcterms:W3CDTF">2022-10-21T09:20:00Z</dcterms:created>
  <dcterms:modified xsi:type="dcterms:W3CDTF">2022-10-31T08:35:01Z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7D98F168F5194B36B3C15978BF81B181</vt:lpwstr>
  </property>
  <property fmtid="{D5CDD505-2E9C-101B-9397-08002B2CF9AE}" pid="3" name="KSOProductBuildVer">
    <vt:lpwstr>1033-11.2.0.10451</vt:lpwstr>
  </property>
</Properties>
</file>