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23/01/2025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39687"/>
          </a:xfrm>
        </p:spPr>
        <p:txBody>
          <a:bodyPr/>
          <a:lstStyle/>
          <a:p>
            <a:pPr algn="ctr"/>
            <a:r>
              <a:rPr lang="en-AU" dirty="0"/>
              <a:t>Performance Of Trial Store</a:t>
            </a:r>
          </a:p>
        </p:txBody>
      </p:sp>
      <p:sp>
        <p:nvSpPr>
          <p:cNvPr id="3" name="TextBox 2">
            <a:extLst>
              <a:ext uri="{FF2B5EF4-FFF2-40B4-BE49-F238E27FC236}">
                <a16:creationId xmlns:a16="http://schemas.microsoft.com/office/drawing/2014/main" id="{362B7913-CCE3-E5CB-15BB-C75052E1EFA6}"/>
              </a:ext>
            </a:extLst>
          </p:cNvPr>
          <p:cNvSpPr txBox="1"/>
          <p:nvPr/>
        </p:nvSpPr>
        <p:spPr>
          <a:xfrm>
            <a:off x="1196975" y="1524000"/>
            <a:ext cx="10479600" cy="3500284"/>
          </a:xfrm>
          <a:prstGeom prst="rect">
            <a:avLst/>
          </a:prstGeom>
          <a:noFill/>
        </p:spPr>
        <p:txBody>
          <a:bodyPr wrap="square" lIns="0" tIns="0" rIns="0" bIns="0" rtlCol="0" anchor="t">
            <a:noAutofit/>
          </a:bodyPr>
          <a:lstStyle/>
          <a:p>
            <a:pPr algn="l"/>
            <a:r>
              <a:rPr lang="en-US" b="1" dirty="0">
                <a:latin typeface="Roboto Light" panose="02000000000000000000" pitchFamily="2" charset="0"/>
                <a:ea typeface="Roboto Light" panose="02000000000000000000" pitchFamily="2" charset="0"/>
              </a:rPr>
              <a:t>Further Analysis</a:t>
            </a:r>
          </a:p>
          <a:p>
            <a:pPr algn="l"/>
            <a:endParaRPr lang="en-US" b="1" dirty="0">
              <a:latin typeface="Roboto Light" panose="02000000000000000000" pitchFamily="2" charset="0"/>
              <a:ea typeface="Roboto Light" panose="02000000000000000000" pitchFamily="2" charset="0"/>
            </a:endParaRPr>
          </a:p>
          <a:p>
            <a:pPr marL="342900" indent="-342900" algn="l">
              <a:buFont typeface="+mj-lt"/>
              <a:buAutoNum type="arabicPeriod"/>
            </a:pPr>
            <a:r>
              <a:rPr lang="en-US" sz="1400" b="1" dirty="0">
                <a:latin typeface="Roboto Light" panose="02000000000000000000" pitchFamily="2" charset="0"/>
                <a:ea typeface="Roboto Light" panose="02000000000000000000" pitchFamily="2" charset="0"/>
              </a:rPr>
              <a:t>Investigate customer behavior: </a:t>
            </a:r>
            <a:r>
              <a:rPr lang="en-US" sz="1400" dirty="0">
                <a:latin typeface="Roboto Light" panose="02000000000000000000" pitchFamily="2" charset="0"/>
                <a:ea typeface="Roboto Light" panose="02000000000000000000" pitchFamily="2" charset="0"/>
              </a:rPr>
              <a:t>Analyze customer preferences, purchase patterns, and demographics in trial stores to understand performance drivers.</a:t>
            </a:r>
          </a:p>
          <a:p>
            <a:pPr marL="342900" indent="-342900" algn="l">
              <a:buFont typeface="+mj-lt"/>
              <a:buAutoNum type="arabicPeriod"/>
            </a:pPr>
            <a:endParaRPr lang="en-US" sz="1400" dirty="0">
              <a:latin typeface="Roboto Light" panose="02000000000000000000" pitchFamily="2" charset="0"/>
              <a:ea typeface="Roboto Light" panose="02000000000000000000" pitchFamily="2" charset="0"/>
            </a:endParaRPr>
          </a:p>
          <a:p>
            <a:pPr marL="342900" indent="-342900" algn="l">
              <a:buFont typeface="+mj-lt"/>
              <a:buAutoNum type="arabicPeriod"/>
            </a:pPr>
            <a:r>
              <a:rPr lang="en-US" sz="1400" b="1" dirty="0">
                <a:latin typeface="Roboto Light" panose="02000000000000000000" pitchFamily="2" charset="0"/>
                <a:ea typeface="Roboto Light" panose="02000000000000000000" pitchFamily="2" charset="0"/>
              </a:rPr>
              <a:t>Examine regional and seasonal trends: </a:t>
            </a:r>
            <a:r>
              <a:rPr lang="en-US" sz="1400" dirty="0">
                <a:latin typeface="Roboto Light" panose="02000000000000000000" pitchFamily="2" charset="0"/>
                <a:ea typeface="Roboto Light" panose="02000000000000000000" pitchFamily="2" charset="0"/>
              </a:rPr>
              <a:t>Explore if regional or seasonal factors influenced the trial stores' success.</a:t>
            </a:r>
          </a:p>
          <a:p>
            <a:pPr marL="342900" indent="-342900" algn="l">
              <a:buFont typeface="+mj-lt"/>
              <a:buAutoNum type="arabicPeriod"/>
            </a:pPr>
            <a:endParaRPr lang="en-US" sz="1400" dirty="0">
              <a:latin typeface="Roboto Light" panose="02000000000000000000" pitchFamily="2" charset="0"/>
              <a:ea typeface="Roboto Light" panose="02000000000000000000" pitchFamily="2" charset="0"/>
            </a:endParaRPr>
          </a:p>
          <a:p>
            <a:pPr marL="342900" indent="-342900" algn="l">
              <a:buFont typeface="+mj-lt"/>
              <a:buAutoNum type="arabicPeriod"/>
            </a:pPr>
            <a:endParaRPr lang="en-US" sz="1400" dirty="0">
              <a:latin typeface="Roboto Light" panose="02000000000000000000" pitchFamily="2" charset="0"/>
              <a:ea typeface="Roboto Light" panose="02000000000000000000" pitchFamily="2" charset="0"/>
            </a:endParaRPr>
          </a:p>
          <a:p>
            <a:pPr algn="l"/>
            <a:r>
              <a:rPr lang="en-US" b="1" dirty="0">
                <a:latin typeface="Roboto Light" panose="02000000000000000000" pitchFamily="2" charset="0"/>
                <a:ea typeface="Roboto Light" panose="02000000000000000000" pitchFamily="2" charset="0"/>
              </a:rPr>
              <a:t>Strategy Exploration:</a:t>
            </a:r>
          </a:p>
          <a:p>
            <a:pPr algn="l"/>
            <a:endParaRPr lang="en-US" sz="1100" b="1" dirty="0">
              <a:latin typeface="Roboto Light" panose="02000000000000000000" pitchFamily="2" charset="0"/>
              <a:ea typeface="Roboto Light" panose="02000000000000000000" pitchFamily="2" charset="0"/>
            </a:endParaRPr>
          </a:p>
          <a:p>
            <a:pPr marL="342900" indent="-342900" algn="l">
              <a:buFont typeface="+mj-lt"/>
              <a:buAutoNum type="arabicPeriod"/>
            </a:pPr>
            <a:r>
              <a:rPr lang="en-US" sz="1400" b="1" dirty="0">
                <a:latin typeface="Roboto Light" panose="02000000000000000000" pitchFamily="2" charset="0"/>
                <a:ea typeface="Roboto Light" panose="02000000000000000000" pitchFamily="2" charset="0"/>
              </a:rPr>
              <a:t>Assess scalability: </a:t>
            </a:r>
            <a:r>
              <a:rPr lang="en-US" sz="1400" dirty="0">
                <a:latin typeface="Roboto Light" panose="02000000000000000000" pitchFamily="2" charset="0"/>
                <a:ea typeface="Roboto Light" panose="02000000000000000000" pitchFamily="2" charset="0"/>
              </a:rPr>
              <a:t>Evaluate whether the trial strategy can be applied to other locations based on store size and demographics.</a:t>
            </a:r>
          </a:p>
          <a:p>
            <a:pPr marL="342900" indent="-342900" algn="l">
              <a:buFont typeface="+mj-lt"/>
              <a:buAutoNum type="arabicPeriod"/>
            </a:pPr>
            <a:endParaRPr lang="en-US" sz="1400" b="1" dirty="0">
              <a:latin typeface="Roboto Light" panose="02000000000000000000" pitchFamily="2" charset="0"/>
              <a:ea typeface="Roboto Light" panose="02000000000000000000" pitchFamily="2" charset="0"/>
            </a:endParaRPr>
          </a:p>
          <a:p>
            <a:pPr marL="342900" indent="-342900" algn="l">
              <a:buFont typeface="+mj-lt"/>
              <a:buAutoNum type="arabicPeriod"/>
            </a:pPr>
            <a:r>
              <a:rPr lang="en-US" sz="1400" b="1" dirty="0">
                <a:latin typeface="Roboto Light" panose="02000000000000000000" pitchFamily="2" charset="0"/>
                <a:ea typeface="Roboto Light" panose="02000000000000000000" pitchFamily="2" charset="0"/>
              </a:rPr>
              <a:t>Refine key strategy elements: </a:t>
            </a:r>
            <a:r>
              <a:rPr lang="en-US" sz="1400" dirty="0">
                <a:latin typeface="Roboto Light" panose="02000000000000000000" pitchFamily="2" charset="0"/>
                <a:ea typeface="Roboto Light" panose="02000000000000000000" pitchFamily="2" charset="0"/>
              </a:rPr>
              <a:t>Identify successful components (e.g., pricing, assortment) and standardize them across all stores.</a:t>
            </a:r>
            <a:endParaRPr lang="el-GR" sz="1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Most Profitable Customer Segments </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Strategy</a:t>
            </a:r>
          </a:p>
        </p:txBody>
      </p:sp>
      <p:sp>
        <p:nvSpPr>
          <p:cNvPr id="7" name="TextBox 6">
            <a:extLst>
              <a:ext uri="{FF2B5EF4-FFF2-40B4-BE49-F238E27FC236}">
                <a16:creationId xmlns:a16="http://schemas.microsoft.com/office/drawing/2014/main" id="{7C949C27-3E05-4AA4-A1A8-5696F6F3C356}"/>
              </a:ext>
            </a:extLst>
          </p:cNvPr>
          <p:cNvSpPr txBox="1"/>
          <p:nvPr/>
        </p:nvSpPr>
        <p:spPr>
          <a:xfrm>
            <a:off x="3414035" y="1531404"/>
            <a:ext cx="7580989" cy="1718742"/>
          </a:xfrm>
          <a:prstGeom prst="rect">
            <a:avLst/>
          </a:prstGeom>
          <a:noFill/>
        </p:spPr>
        <p:txBody>
          <a:bodyPr wrap="square" lIns="0" tIns="0" rIns="0" bIns="0" rtlCol="0" anchor="t">
            <a:noAutofit/>
          </a:bodyPr>
          <a:lstStyle/>
          <a:p>
            <a:pPr algn="ctr"/>
            <a:endParaRPr lang="en-AU" sz="1200" b="1" dirty="0">
              <a:latin typeface="Roboto Light" panose="02000000000000000000" pitchFamily="2" charset="0"/>
              <a:ea typeface="Roboto Light" panose="02000000000000000000" pitchFamily="2" charset="0"/>
            </a:endParaRPr>
          </a:p>
          <a:p>
            <a:pPr algn="ctr"/>
            <a:r>
              <a:rPr lang="en-US" sz="1200" dirty="0">
                <a:latin typeface="Roboto Light" panose="02000000000000000000" pitchFamily="2" charset="0"/>
                <a:ea typeface="Roboto Light" panose="02000000000000000000" pitchFamily="2" charset="0"/>
              </a:rPr>
              <a:t>This analysis highlights the financial distribution across various demographic groups.</a:t>
            </a:r>
          </a:p>
          <a:p>
            <a:pPr algn="ctr"/>
            <a:endParaRPr lang="en-AU" sz="1200" dirty="0">
              <a:latin typeface="Roboto Light" panose="02000000000000000000" pitchFamily="2" charset="0"/>
              <a:ea typeface="Roboto Light" panose="02000000000000000000" pitchFamily="2" charset="0"/>
            </a:endParaRPr>
          </a:p>
          <a:p>
            <a:pPr algn="ctr"/>
            <a:r>
              <a:rPr lang="en-AU" sz="1200" dirty="0">
                <a:latin typeface="Roboto Light" panose="02000000000000000000" pitchFamily="2" charset="0"/>
                <a:ea typeface="Roboto Light" panose="02000000000000000000" pitchFamily="2" charset="0"/>
              </a:rPr>
              <a:t>Older Families (Budget Category): 163,363 $</a:t>
            </a:r>
          </a:p>
          <a:p>
            <a:pPr algn="ctr"/>
            <a:r>
              <a:rPr lang="en-AU" sz="1200" dirty="0">
                <a:latin typeface="Roboto Light" panose="02000000000000000000" pitchFamily="2" charset="0"/>
                <a:ea typeface="Roboto Light" panose="02000000000000000000" pitchFamily="2" charset="0"/>
              </a:rPr>
              <a:t>Young Singles/Couples (Mainstream Category): 157,621$ </a:t>
            </a:r>
          </a:p>
          <a:p>
            <a:pPr algn="ctr"/>
            <a:r>
              <a:rPr lang="en-AU" sz="1200" dirty="0">
                <a:latin typeface="Roboto Light" panose="02000000000000000000" pitchFamily="2" charset="0"/>
                <a:ea typeface="Roboto Light" panose="02000000000000000000" pitchFamily="2" charset="0"/>
              </a:rPr>
              <a:t>Retirees (Mainstream Category): 155,677$</a:t>
            </a:r>
          </a:p>
          <a:p>
            <a:pPr marL="228600" indent="-228600" algn="l">
              <a:buAutoNum type="arabicPeriod"/>
            </a:pPr>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7" y="3924568"/>
            <a:ext cx="7580989" cy="1718742"/>
          </a:xfrm>
          <a:prstGeom prst="rect">
            <a:avLst/>
          </a:prstGeom>
          <a:noFill/>
        </p:spPr>
        <p:txBody>
          <a:bodyPr wrap="square" lIns="0" tIns="0" rIns="0" bIns="0" rtlCol="0" anchor="t">
            <a:noAutofit/>
          </a:bodyPr>
          <a:lstStyle/>
          <a:p>
            <a:pPr algn="ctr"/>
            <a:endParaRPr lang="en-AU" sz="1200" b="1" dirty="0">
              <a:latin typeface="Roboto Light" panose="02000000000000000000" pitchFamily="2" charset="0"/>
              <a:ea typeface="Roboto Light" panose="02000000000000000000" pitchFamily="2" charset="0"/>
            </a:endParaRPr>
          </a:p>
          <a:p>
            <a:pPr algn="ctr"/>
            <a:r>
              <a:rPr lang="en-US" sz="1200" dirty="0">
                <a:latin typeface="Roboto Light" panose="02000000000000000000" pitchFamily="2" charset="0"/>
                <a:ea typeface="Roboto Light" panose="02000000000000000000" pitchFamily="2" charset="0"/>
              </a:rPr>
              <a:t>The trial stores demonstrated superior performance compared to the control stores, indicating that the retail strategy was effective. This success supports the potential for expanding the strategy to additional locations.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Which customer segments generate the highest total sales for chips?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Supporting the findings for the most profitable customers </a:t>
            </a:r>
          </a:p>
        </p:txBody>
      </p:sp>
      <p:graphicFrame>
        <p:nvGraphicFramePr>
          <p:cNvPr id="2" name="Table 1">
            <a:extLst>
              <a:ext uri="{FF2B5EF4-FFF2-40B4-BE49-F238E27FC236}">
                <a16:creationId xmlns:a16="http://schemas.microsoft.com/office/drawing/2014/main" id="{F413CF4E-1734-9EBA-E563-E6F3E547A0E0}"/>
              </a:ext>
            </a:extLst>
          </p:cNvPr>
          <p:cNvGraphicFramePr>
            <a:graphicFrameLocks noGrp="1"/>
          </p:cNvGraphicFramePr>
          <p:nvPr>
            <p:extLst>
              <p:ext uri="{D42A27DB-BD31-4B8C-83A1-F6EECF244321}">
                <p14:modId xmlns:p14="http://schemas.microsoft.com/office/powerpoint/2010/main" val="3733630181"/>
              </p:ext>
            </p:extLst>
          </p:nvPr>
        </p:nvGraphicFramePr>
        <p:xfrm>
          <a:off x="1196974" y="1112015"/>
          <a:ext cx="10759052" cy="2225040"/>
        </p:xfrm>
        <a:graphic>
          <a:graphicData uri="http://schemas.openxmlformats.org/drawingml/2006/table">
            <a:tbl>
              <a:tblPr firstRow="1" bandRow="1">
                <a:tableStyleId>{5C22544A-7EE6-4342-B048-85BDC9FD1C3A}</a:tableStyleId>
              </a:tblPr>
              <a:tblGrid>
                <a:gridCol w="3288717">
                  <a:extLst>
                    <a:ext uri="{9D8B030D-6E8A-4147-A177-3AD203B41FA5}">
                      <a16:colId xmlns:a16="http://schemas.microsoft.com/office/drawing/2014/main" val="2746677270"/>
                    </a:ext>
                  </a:extLst>
                </a:gridCol>
                <a:gridCol w="3288717">
                  <a:extLst>
                    <a:ext uri="{9D8B030D-6E8A-4147-A177-3AD203B41FA5}">
                      <a16:colId xmlns:a16="http://schemas.microsoft.com/office/drawing/2014/main" val="2625425479"/>
                    </a:ext>
                  </a:extLst>
                </a:gridCol>
                <a:gridCol w="4181618">
                  <a:extLst>
                    <a:ext uri="{9D8B030D-6E8A-4147-A177-3AD203B41FA5}">
                      <a16:colId xmlns:a16="http://schemas.microsoft.com/office/drawing/2014/main" val="3885549974"/>
                    </a:ext>
                  </a:extLst>
                </a:gridCol>
              </a:tblGrid>
              <a:tr h="370840">
                <a:tc>
                  <a:txBody>
                    <a:bodyPr/>
                    <a:lstStyle/>
                    <a:p>
                      <a:r>
                        <a:rPr lang="en-US" dirty="0">
                          <a:solidFill>
                            <a:schemeClr val="tx1"/>
                          </a:solidFill>
                        </a:rPr>
                        <a:t>LIFESTAGE</a:t>
                      </a:r>
                      <a:endParaRPr lang="el-G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CUSTOMER TYPE</a:t>
                      </a:r>
                      <a:endParaRPr lang="el-G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FINANCIAL STATUS</a:t>
                      </a:r>
                      <a:endParaRPr lang="el-G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6463437"/>
                  </a:ext>
                </a:extLst>
              </a:tr>
              <a:tr h="370840">
                <a:tc>
                  <a:txBody>
                    <a:bodyPr/>
                    <a:lstStyle/>
                    <a:p>
                      <a:r>
                        <a:rPr lang="en-US" dirty="0"/>
                        <a:t>Young Families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Budget</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Budget conscious spending habits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617969"/>
                  </a:ext>
                </a:extLst>
              </a:tr>
              <a:tr h="370840">
                <a:tc>
                  <a:txBody>
                    <a:bodyPr/>
                    <a:lstStyle/>
                    <a:p>
                      <a:r>
                        <a:rPr lang="en-US" dirty="0"/>
                        <a:t>Older Singles/Couples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Budget</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Looking for affordable options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097871"/>
                  </a:ext>
                </a:extLst>
              </a:tr>
              <a:tr h="370840">
                <a:tc>
                  <a:txBody>
                    <a:bodyPr/>
                    <a:lstStyle/>
                    <a:p>
                      <a:r>
                        <a:rPr lang="en-US" dirty="0"/>
                        <a:t>Retirees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Mainstream</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Robust purchasing power</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6421853"/>
                  </a:ext>
                </a:extLst>
              </a:tr>
              <a:tr h="370840">
                <a:tc>
                  <a:txBody>
                    <a:bodyPr/>
                    <a:lstStyle/>
                    <a:p>
                      <a:r>
                        <a:rPr lang="en-US" dirty="0"/>
                        <a:t>Mid-age Singles/Couples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Premium</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Strong - Wealthy Financial Status </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0905450"/>
                  </a:ext>
                </a:extLst>
              </a:tr>
              <a:tr h="370840">
                <a:tc>
                  <a:txBody>
                    <a:bodyPr/>
                    <a:lstStyle/>
                    <a:p>
                      <a:r>
                        <a:rPr lang="en-US" dirty="0"/>
                        <a:t>Young Singles/Couples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Mainstream</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Healthy Financial Situation</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65943"/>
                  </a:ext>
                </a:extLst>
              </a:tr>
            </a:tbl>
          </a:graphicData>
        </a:graphic>
      </p:graphicFrame>
      <p:sp>
        <p:nvSpPr>
          <p:cNvPr id="5" name="TextBox 4">
            <a:extLst>
              <a:ext uri="{FF2B5EF4-FFF2-40B4-BE49-F238E27FC236}">
                <a16:creationId xmlns:a16="http://schemas.microsoft.com/office/drawing/2014/main" id="{670B6FF6-CE59-73CA-1E82-A00E025253E5}"/>
              </a:ext>
            </a:extLst>
          </p:cNvPr>
          <p:cNvSpPr txBox="1"/>
          <p:nvPr/>
        </p:nvSpPr>
        <p:spPr>
          <a:xfrm>
            <a:off x="1196974" y="3696929"/>
            <a:ext cx="10759052" cy="2458065"/>
          </a:xfrm>
          <a:prstGeom prst="rect">
            <a:avLst/>
          </a:prstGeom>
          <a:noFill/>
        </p:spPr>
        <p:txBody>
          <a:bodyPr wrap="square" lIns="0" tIns="0" rIns="0" bIns="0" rtlCol="0" anchor="t">
            <a:noAutofit/>
          </a:bodyPr>
          <a:lstStyle/>
          <a:p>
            <a:pPr algn="l"/>
            <a:r>
              <a:rPr lang="en-US" sz="1200" b="1" dirty="0">
                <a:latin typeface="Roboto Light" panose="02000000000000000000" pitchFamily="2" charset="0"/>
                <a:ea typeface="Roboto Light" panose="02000000000000000000" pitchFamily="2" charset="0"/>
              </a:rPr>
              <a:t>Young Families (Budget): </a:t>
            </a:r>
            <a:r>
              <a:rPr lang="en-US" sz="1200" dirty="0">
                <a:latin typeface="Roboto Light" panose="02000000000000000000" pitchFamily="2" charset="0"/>
                <a:ea typeface="Roboto Light" panose="02000000000000000000" pitchFamily="2" charset="0"/>
              </a:rPr>
              <a:t>Offer value-focused product bundles and discounts to attract budget-conscious young families while maintaining product quality.</a:t>
            </a:r>
          </a:p>
          <a:p>
            <a:pPr algn="l"/>
            <a:endParaRPr lang="en-US" sz="1200" dirty="0">
              <a:latin typeface="Roboto Light" panose="02000000000000000000" pitchFamily="2" charset="0"/>
              <a:ea typeface="Roboto Light" panose="02000000000000000000" pitchFamily="2" charset="0"/>
            </a:endParaRPr>
          </a:p>
          <a:p>
            <a:pPr algn="l"/>
            <a:r>
              <a:rPr lang="en-US" sz="1200" b="1" dirty="0">
                <a:latin typeface="Roboto Light" panose="02000000000000000000" pitchFamily="2" charset="0"/>
                <a:ea typeface="Roboto Light" panose="02000000000000000000" pitchFamily="2" charset="0"/>
              </a:rPr>
              <a:t>Older Singles/Couples (Budget): </a:t>
            </a:r>
            <a:r>
              <a:rPr lang="en-US" sz="1200" dirty="0">
                <a:latin typeface="Roboto Light" panose="02000000000000000000" pitchFamily="2" charset="0"/>
                <a:ea typeface="Roboto Light" panose="02000000000000000000" pitchFamily="2" charset="0"/>
              </a:rPr>
              <a:t>Focus on easy-to-use, affordable products with clear value propositions, including loyalty programs or promotions that reward repeat customers.</a:t>
            </a:r>
          </a:p>
          <a:p>
            <a:pPr algn="l"/>
            <a:endParaRPr lang="en-US" sz="1200" dirty="0">
              <a:latin typeface="Roboto Light" panose="02000000000000000000" pitchFamily="2" charset="0"/>
              <a:ea typeface="Roboto Light" panose="02000000000000000000" pitchFamily="2" charset="0"/>
            </a:endParaRPr>
          </a:p>
          <a:p>
            <a:pPr algn="l"/>
            <a:r>
              <a:rPr lang="en-US" sz="1200" b="1" dirty="0">
                <a:latin typeface="Roboto Light" panose="02000000000000000000" pitchFamily="2" charset="0"/>
                <a:ea typeface="Roboto Light" panose="02000000000000000000" pitchFamily="2" charset="0"/>
              </a:rPr>
              <a:t>Retirees (Mainstream): </a:t>
            </a:r>
            <a:r>
              <a:rPr lang="en-US" sz="1200" dirty="0">
                <a:latin typeface="Roboto Light" panose="02000000000000000000" pitchFamily="2" charset="0"/>
                <a:ea typeface="Roboto Light" panose="02000000000000000000" pitchFamily="2" charset="0"/>
              </a:rPr>
              <a:t>Highlight convenience, comfort, and reliability in product offerings, along with promotions or loyalty programs to appeal to this financially stable group.</a:t>
            </a:r>
          </a:p>
          <a:p>
            <a:pPr algn="l"/>
            <a:endParaRPr lang="en-US" sz="1200" dirty="0">
              <a:latin typeface="Roboto Light" panose="02000000000000000000" pitchFamily="2" charset="0"/>
              <a:ea typeface="Roboto Light" panose="02000000000000000000" pitchFamily="2" charset="0"/>
            </a:endParaRPr>
          </a:p>
          <a:p>
            <a:pPr algn="l"/>
            <a:r>
              <a:rPr lang="en-US" sz="1200" b="1" dirty="0"/>
              <a:t>Mid-Age Singles/Couples (Premium)</a:t>
            </a:r>
            <a:r>
              <a:rPr lang="en-US" sz="1200" dirty="0"/>
              <a:t>: Provide premium options with personalized services, exclusive offers, or VIP memberships to capitalize on their willingness to invest in higher-end products.</a:t>
            </a:r>
            <a:endParaRPr lang="en-US" sz="1200" dirty="0">
              <a:latin typeface="Roboto Light" panose="02000000000000000000" pitchFamily="2" charset="0"/>
              <a:ea typeface="Roboto Light" panose="02000000000000000000" pitchFamily="2" charset="0"/>
            </a:endParaRPr>
          </a:p>
          <a:p>
            <a:pPr algn="l"/>
            <a:endParaRPr lang="en-US" sz="1200" dirty="0">
              <a:latin typeface="Roboto Light" panose="02000000000000000000" pitchFamily="2" charset="0"/>
              <a:ea typeface="Roboto Light" panose="02000000000000000000" pitchFamily="2" charset="0"/>
            </a:endParaRPr>
          </a:p>
          <a:p>
            <a:pPr algn="l"/>
            <a:r>
              <a:rPr lang="en-US" sz="1200" b="1" dirty="0"/>
              <a:t>Young Singles/Couples (Mainstream)</a:t>
            </a:r>
            <a:r>
              <a:rPr lang="en-US" sz="1200" dirty="0"/>
              <a:t>: Emphasize trendy and affordable items with convenient shopping experiences (e.g., fast delivery, easy returns), ensuring a balance between quality and price.</a:t>
            </a:r>
            <a:endParaRPr lang="el-GR"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 Affluence and its effect on consumer buying for the category of chips</a:t>
            </a:r>
          </a:p>
        </p:txBody>
      </p:sp>
      <p:pic>
        <p:nvPicPr>
          <p:cNvPr id="3" name="Picture 2">
            <a:extLst>
              <a:ext uri="{FF2B5EF4-FFF2-40B4-BE49-F238E27FC236}">
                <a16:creationId xmlns:a16="http://schemas.microsoft.com/office/drawing/2014/main" id="{90F7C25B-005C-4061-9652-CF46954BF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00" y="1277771"/>
            <a:ext cx="11187129" cy="487646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77311" y="318079"/>
            <a:ext cx="10479600" cy="824400"/>
          </a:xfrm>
        </p:spPr>
        <p:txBody>
          <a:bodyPr/>
          <a:lstStyle/>
          <a:p>
            <a:pPr algn="ctr"/>
            <a:r>
              <a:rPr lang="en-AU" dirty="0"/>
              <a:t>Number of Customers by life stage and type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2A05BB3E-D7DB-ECA0-8E9C-0805CDEB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11" y="928913"/>
            <a:ext cx="10764752" cy="561100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5" name="Picture 4">
            <a:extLst>
              <a:ext uri="{FF2B5EF4-FFF2-40B4-BE49-F238E27FC236}">
                <a16:creationId xmlns:a16="http://schemas.microsoft.com/office/drawing/2014/main" id="{D1A3FEF7-7FA7-ACF8-7275-EC9EFF1B9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77" y="1050475"/>
            <a:ext cx="4841545" cy="2594835"/>
          </a:xfrm>
          <a:prstGeom prst="rect">
            <a:avLst/>
          </a:prstGeom>
        </p:spPr>
      </p:pic>
      <p:pic>
        <p:nvPicPr>
          <p:cNvPr id="7" name="Picture 6">
            <a:extLst>
              <a:ext uri="{FF2B5EF4-FFF2-40B4-BE49-F238E27FC236}">
                <a16:creationId xmlns:a16="http://schemas.microsoft.com/office/drawing/2014/main" id="{E09B368E-BBBD-427E-744A-20A367613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008" y="1050475"/>
            <a:ext cx="5444567" cy="2594835"/>
          </a:xfrm>
          <a:prstGeom prst="rect">
            <a:avLst/>
          </a:prstGeom>
        </p:spPr>
      </p:pic>
      <p:pic>
        <p:nvPicPr>
          <p:cNvPr id="9" name="Picture 8">
            <a:extLst>
              <a:ext uri="{FF2B5EF4-FFF2-40B4-BE49-F238E27FC236}">
                <a16:creationId xmlns:a16="http://schemas.microsoft.com/office/drawing/2014/main" id="{11370993-49F0-0099-7783-785385626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665" y="3645310"/>
            <a:ext cx="4267200" cy="2435680"/>
          </a:xfrm>
          <a:prstGeom prst="rect">
            <a:avLst/>
          </a:prstGeom>
        </p:spPr>
      </p:pic>
      <p:pic>
        <p:nvPicPr>
          <p:cNvPr id="11" name="Picture 10">
            <a:extLst>
              <a:ext uri="{FF2B5EF4-FFF2-40B4-BE49-F238E27FC236}">
                <a16:creationId xmlns:a16="http://schemas.microsoft.com/office/drawing/2014/main" id="{768ED119-26AD-4525-07A1-D39C2D0CD1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775" y="3660111"/>
            <a:ext cx="5755225" cy="243568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6387</TotalTime>
  <Words>655</Words>
  <Application>Microsoft Office PowerPoint</Application>
  <PresentationFormat>Widescreen</PresentationFormat>
  <Paragraphs>80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Calibri</vt:lpstr>
      <vt:lpstr>Arial</vt:lpstr>
      <vt:lpstr>Roboto</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Rafael Besparas</cp:lastModifiedBy>
  <cp:revision>466</cp:revision>
  <dcterms:created xsi:type="dcterms:W3CDTF">2018-02-07T23:23:24Z</dcterms:created>
  <dcterms:modified xsi:type="dcterms:W3CDTF">2025-01-23T11:24:30Z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