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59" r:id="rId12"/>
    <p:sldId id="282" r:id="rId13"/>
    <p:sldId id="290" r:id="rId14"/>
    <p:sldId id="291" r:id="rId15"/>
    <p:sldId id="292" r:id="rId16"/>
    <p:sldId id="293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>
        <p:scale>
          <a:sx n="75" d="100"/>
          <a:sy n="75" d="100"/>
        </p:scale>
        <p:origin x="1056" y="8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C0-6D29-4977-AF37-C87EBB9B4BB7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1543D8-17CE-493B-919A-881E136A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C0-6D29-4977-AF37-C87EBB9B4BB7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43D8-17CE-493B-919A-881E136A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5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C0-6D29-4977-AF37-C87EBB9B4BB7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43D8-17CE-493B-919A-881E136A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9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C0-6D29-4977-AF37-C87EBB9B4BB7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43D8-17CE-493B-919A-881E136A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3CBBEC0-6D29-4977-AF37-C87EBB9B4BB7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1543D8-17CE-493B-919A-881E136A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C0-6D29-4977-AF37-C87EBB9B4BB7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43D8-17CE-493B-919A-881E136A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0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C0-6D29-4977-AF37-C87EBB9B4BB7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43D8-17CE-493B-919A-881E136A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0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C0-6D29-4977-AF37-C87EBB9B4BB7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43D8-17CE-493B-919A-881E136A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2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C0-6D29-4977-AF37-C87EBB9B4BB7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43D8-17CE-493B-919A-881E136A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C0-6D29-4977-AF37-C87EBB9B4BB7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43D8-17CE-493B-919A-881E136A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6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C0-6D29-4977-AF37-C87EBB9B4BB7}" type="datetimeFigureOut">
              <a:rPr lang="en-US" smtClean="0"/>
              <a:t>8/23/2016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43D8-17CE-493B-919A-881E136A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6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3CBBEC0-6D29-4977-AF37-C87EBB9B4BB7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1543D8-17CE-493B-919A-881E136A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5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Electronics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Skills Clinic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3413424"/>
            <a:ext cx="7305675" cy="344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galvanic isolation is required</a:t>
            </a:r>
          </a:p>
          <a:p>
            <a:r>
              <a:rPr lang="en-US" dirty="0" smtClean="0"/>
              <a:t>When high-power and low-power circuits must be connected</a:t>
            </a:r>
          </a:p>
          <a:p>
            <a:r>
              <a:rPr lang="en-US" dirty="0" smtClean="0"/>
              <a:t>To avoid ground loops from occurring</a:t>
            </a:r>
          </a:p>
          <a:p>
            <a:r>
              <a:rPr lang="en-US" dirty="0" smtClean="0"/>
              <a:t>When various voltage levels are involved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17633">
            <a:off x="6113207" y="5320832"/>
            <a:ext cx="1158170" cy="10408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800000">
            <a:off x="4629150" y="5457825"/>
            <a:ext cx="1326564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" y="5474853"/>
            <a:ext cx="467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happens to devices connected here?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02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AC systems</a:t>
            </a:r>
          </a:p>
          <a:p>
            <a:pPr lvl="1"/>
            <a:r>
              <a:rPr lang="en-US" dirty="0" smtClean="0"/>
              <a:t>Transformers get the job done</a:t>
            </a:r>
          </a:p>
          <a:p>
            <a:pPr lvl="1"/>
            <a:endParaRPr lang="en-US" dirty="0"/>
          </a:p>
          <a:p>
            <a:r>
              <a:rPr lang="en-US" dirty="0" smtClean="0"/>
              <a:t>In DC systems</a:t>
            </a:r>
          </a:p>
          <a:p>
            <a:pPr lvl="1"/>
            <a:r>
              <a:rPr lang="en-US" dirty="0" err="1" smtClean="0"/>
              <a:t>Opto</a:t>
            </a:r>
            <a:r>
              <a:rPr lang="en-US" dirty="0" smtClean="0"/>
              <a:t>-couplers / </a:t>
            </a:r>
            <a:r>
              <a:rPr lang="en-US" dirty="0" err="1" smtClean="0"/>
              <a:t>Opto</a:t>
            </a:r>
            <a:r>
              <a:rPr lang="en-US" dirty="0" smtClean="0"/>
              <a:t>-isolators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48" y="2905125"/>
            <a:ext cx="1524000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121" r="6409"/>
          <a:stretch/>
        </p:blipFill>
        <p:spPr>
          <a:xfrm>
            <a:off x="8953500" y="4108323"/>
            <a:ext cx="3238500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Opto</a:t>
            </a:r>
            <a:r>
              <a:rPr lang="en-US" dirty="0" smtClean="0"/>
              <a:t>-isolators –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specifications (consider the 4N25)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84" y="2544698"/>
            <a:ext cx="9858375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60" y="5983223"/>
            <a:ext cx="9725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Opto</a:t>
            </a:r>
            <a:r>
              <a:rPr lang="en-US" dirty="0" smtClean="0"/>
              <a:t>-Isolators - usage</a:t>
            </a:r>
            <a:endParaRPr lang="en-US" dirty="0"/>
          </a:p>
        </p:txBody>
      </p:sp>
      <p:pic>
        <p:nvPicPr>
          <p:cNvPr id="4" name="Picture 2" descr="optotransistor sw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035" y="2093976"/>
            <a:ext cx="713896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80985" y="3265170"/>
            <a:ext cx="3848365" cy="16764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6399533" y="2082165"/>
            <a:ext cx="3848365" cy="404241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Opto</a:t>
            </a:r>
            <a:r>
              <a:rPr lang="en-US" dirty="0" smtClean="0"/>
              <a:t>-couplers -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6" y="2237750"/>
            <a:ext cx="12853988" cy="34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– What is going on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41" y="2093976"/>
            <a:ext cx="11373145" cy="342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Circuit protection is multi-faceted</a:t>
            </a:r>
          </a:p>
          <a:p>
            <a:r>
              <a:rPr lang="en-US" dirty="0" smtClean="0"/>
              <a:t>No hard-and-fast rules</a:t>
            </a:r>
          </a:p>
          <a:p>
            <a:r>
              <a:rPr lang="en-US" dirty="0" smtClean="0"/>
              <a:t>Isolation is very important for “switching” circuits</a:t>
            </a:r>
          </a:p>
          <a:p>
            <a:r>
              <a:rPr lang="en-US" dirty="0" smtClean="0"/>
              <a:t>Simulation of isolation differs slightly from physical circuits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apply circuit protection, and the use of so called “gate drivers”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for circuit protection</a:t>
            </a:r>
          </a:p>
          <a:p>
            <a:r>
              <a:rPr lang="en-US" dirty="0" smtClean="0"/>
              <a:t>Types of circuit protection</a:t>
            </a:r>
          </a:p>
          <a:p>
            <a:pPr lvl="1"/>
            <a:r>
              <a:rPr lang="en-US" dirty="0" smtClean="0"/>
              <a:t>Reverse polarity</a:t>
            </a:r>
          </a:p>
          <a:p>
            <a:pPr lvl="1"/>
            <a:r>
              <a:rPr lang="en-US" dirty="0" smtClean="0"/>
              <a:t>Over-voltage</a:t>
            </a:r>
          </a:p>
          <a:p>
            <a:pPr lvl="1"/>
            <a:r>
              <a:rPr lang="en-US" dirty="0" smtClean="0"/>
              <a:t>Over-current</a:t>
            </a:r>
          </a:p>
          <a:p>
            <a:pPr lvl="1"/>
            <a:r>
              <a:rPr lang="en-US" dirty="0" smtClean="0"/>
              <a:t>Complete isolation</a:t>
            </a:r>
          </a:p>
        </p:txBody>
      </p:sp>
    </p:spTree>
    <p:extLst>
      <p:ext uri="{BB962C8B-B14F-4D97-AF65-F5344CB8AC3E}">
        <p14:creationId xmlns:p14="http://schemas.microsoft.com/office/powerpoint/2010/main" val="32376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protection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Electronics connect to th</a:t>
            </a:r>
            <a:r>
              <a:rPr lang="en-US" dirty="0" smtClean="0"/>
              <a:t>e real word</a:t>
            </a:r>
          </a:p>
          <a:p>
            <a:r>
              <a:rPr lang="en-US" dirty="0" smtClean="0"/>
              <a:t>Non-ideal environment</a:t>
            </a:r>
          </a:p>
          <a:p>
            <a:r>
              <a:rPr lang="en-US" dirty="0" smtClean="0"/>
              <a:t>If not prevent destruction, at least contain it</a:t>
            </a:r>
          </a:p>
          <a:p>
            <a:pPr lvl="1"/>
            <a:r>
              <a:rPr lang="en-US" dirty="0" smtClean="0"/>
              <a:t>Rather destroy a R20 transistor than a R500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Polarity protection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polarity protection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to accomplish</a:t>
            </a:r>
          </a:p>
          <a:p>
            <a:r>
              <a:rPr lang="en-US" dirty="0" smtClean="0"/>
              <a:t>Almost too simple not to deploy</a:t>
            </a:r>
          </a:p>
          <a:p>
            <a:endParaRPr lang="en-US" dirty="0"/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Place a diode in series with the voltage input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2306" y="3516312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Over-Voltage protection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Over-voltage protection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simple cases </a:t>
            </a:r>
          </a:p>
          <a:p>
            <a:pPr lvl="1"/>
            <a:r>
              <a:rPr lang="en-US" dirty="0" smtClean="0"/>
              <a:t>Zener diode</a:t>
            </a:r>
          </a:p>
          <a:p>
            <a:pPr lvl="1"/>
            <a:endParaRPr lang="en-US" dirty="0"/>
          </a:p>
          <a:p>
            <a:r>
              <a:rPr lang="en-US" dirty="0" smtClean="0"/>
              <a:t>In more extreme cases</a:t>
            </a:r>
          </a:p>
          <a:p>
            <a:pPr lvl="1"/>
            <a:r>
              <a:rPr lang="en-US" dirty="0" smtClean="0"/>
              <a:t>Crowbar circuits</a:t>
            </a:r>
          </a:p>
          <a:p>
            <a:pPr lvl="1"/>
            <a:r>
              <a:rPr lang="en-US" dirty="0" smtClean="0"/>
              <a:t>Transient Voltage Suppressors (TVS diode) also </a:t>
            </a:r>
            <a:r>
              <a:rPr lang="en-US" dirty="0" err="1" smtClean="0"/>
              <a:t>transorb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Very extreme cases</a:t>
            </a:r>
            <a:r>
              <a:rPr lang="en-US" dirty="0"/>
              <a:t> </a:t>
            </a:r>
            <a:r>
              <a:rPr lang="en-US" dirty="0" smtClean="0"/>
              <a:t>(lightning strike)</a:t>
            </a:r>
          </a:p>
          <a:p>
            <a:pPr lvl="1"/>
            <a:r>
              <a:rPr lang="en-US" dirty="0" smtClean="0"/>
              <a:t>MOVs</a:t>
            </a:r>
          </a:p>
          <a:p>
            <a:pPr lvl="1"/>
            <a:r>
              <a:rPr lang="en-US" dirty="0" smtClean="0"/>
              <a:t>Spark Gaps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67" y="3107817"/>
            <a:ext cx="2581275" cy="1771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05481" y="1304225"/>
            <a:ext cx="1033419" cy="1984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314" y="5173980"/>
            <a:ext cx="2032182" cy="121930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683726" y="2447109"/>
            <a:ext cx="37621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47509" y="3823063"/>
            <a:ext cx="1728651" cy="13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807311" y="5749562"/>
            <a:ext cx="1728651" cy="13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Over-Current Protection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Over-Current Protection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Glass fuse</a:t>
            </a:r>
          </a:p>
          <a:p>
            <a:pPr lvl="1"/>
            <a:r>
              <a:rPr lang="en-US" dirty="0" smtClean="0"/>
              <a:t>Typical way of doing it</a:t>
            </a:r>
          </a:p>
          <a:p>
            <a:pPr lvl="1"/>
            <a:r>
              <a:rPr lang="en-US" dirty="0" smtClean="0"/>
              <a:t>Non-resettable </a:t>
            </a:r>
          </a:p>
          <a:p>
            <a:pPr lvl="1"/>
            <a:r>
              <a:rPr lang="en-US" dirty="0" smtClean="0"/>
              <a:t>Slow but fast-blow available</a:t>
            </a:r>
          </a:p>
          <a:p>
            <a:pPr lvl="1"/>
            <a:endParaRPr lang="en-US" dirty="0"/>
          </a:p>
          <a:p>
            <a:r>
              <a:rPr lang="en-US" dirty="0" smtClean="0"/>
              <a:t>Positive / Negative Temperature coefficient devices (PTC, NTC)</a:t>
            </a:r>
          </a:p>
          <a:p>
            <a:pPr lvl="1"/>
            <a:r>
              <a:rPr lang="en-US" dirty="0" smtClean="0"/>
              <a:t>Known as a </a:t>
            </a:r>
            <a:r>
              <a:rPr lang="en-US" dirty="0" err="1" smtClean="0"/>
              <a:t>polyfuse</a:t>
            </a:r>
            <a:endParaRPr lang="en-US" dirty="0" smtClean="0"/>
          </a:p>
          <a:p>
            <a:pPr lvl="1"/>
            <a:r>
              <a:rPr lang="en-US" dirty="0" smtClean="0"/>
              <a:t>Resettable (by removing fault conditions)</a:t>
            </a:r>
          </a:p>
          <a:p>
            <a:pPr lvl="1"/>
            <a:r>
              <a:rPr lang="en-US" dirty="0" smtClean="0"/>
              <a:t>Slow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1764573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845" y="4267200"/>
            <a:ext cx="2762250" cy="232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515" y="5067300"/>
            <a:ext cx="1362075" cy="723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36684" t="12694" r="39331" b="8527"/>
          <a:stretch/>
        </p:blipFill>
        <p:spPr>
          <a:xfrm rot="16200000">
            <a:off x="9980217" y="1593289"/>
            <a:ext cx="1122096" cy="274412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838700" y="2752725"/>
            <a:ext cx="12001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64074" y="4905375"/>
            <a:ext cx="12001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9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408</TotalTime>
  <Words>268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Electronics Simulation</vt:lpstr>
      <vt:lpstr>Outline</vt:lpstr>
      <vt:lpstr>Why is protection needed</vt:lpstr>
      <vt:lpstr>Reverse Polarity protection</vt:lpstr>
      <vt:lpstr>Reverse polarity protection</vt:lpstr>
      <vt:lpstr>Over-Voltage protection</vt:lpstr>
      <vt:lpstr>Over-voltage protection</vt:lpstr>
      <vt:lpstr>Over-Current Protection</vt:lpstr>
      <vt:lpstr>Over-Current Protection</vt:lpstr>
      <vt:lpstr>Isolation</vt:lpstr>
      <vt:lpstr>When to use isolation</vt:lpstr>
      <vt:lpstr>Isolation devices</vt:lpstr>
      <vt:lpstr>Opto-isolators – parameters</vt:lpstr>
      <vt:lpstr>Opto-Isolators - usage</vt:lpstr>
      <vt:lpstr>Opto-couplers - simulation</vt:lpstr>
      <vt:lpstr>Simulation – What is going on here</vt:lpstr>
      <vt:lpstr>Conclusion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Simulation</dc:title>
  <dc:creator>Henri</dc:creator>
  <cp:lastModifiedBy>Henri</cp:lastModifiedBy>
  <cp:revision>21</cp:revision>
  <dcterms:created xsi:type="dcterms:W3CDTF">2016-08-18T07:06:43Z</dcterms:created>
  <dcterms:modified xsi:type="dcterms:W3CDTF">2016-08-23T10:51:40Z</dcterms:modified>
</cp:coreProperties>
</file>