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3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DFA7-4EEF-4E03-AA05-6BC6DE2977DC}" type="datetimeFigureOut">
              <a:rPr lang="en-US" smtClean="0"/>
              <a:pPr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D1EC-0606-410C-A753-7F69CF52F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Overview of Engineering Design Process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Author: Prof Johann Holm</a:t>
            </a:r>
          </a:p>
          <a:p>
            <a:r>
              <a:rPr lang="en-ZA" dirty="0" smtClean="0">
                <a:solidFill>
                  <a:schemeClr val="tx1"/>
                </a:solidFill>
              </a:rPr>
              <a:t>Date: 2011-10-10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5: Do detail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3000" dirty="0" smtClean="0"/>
              <a:t>Detail </a:t>
            </a:r>
            <a:r>
              <a:rPr lang="en-ZA" sz="3000" u="sng" dirty="0" smtClean="0"/>
              <a:t>design</a:t>
            </a:r>
            <a:r>
              <a:rPr lang="en-ZA" sz="3000" dirty="0" smtClean="0"/>
              <a:t>, </a:t>
            </a:r>
            <a:r>
              <a:rPr lang="en-ZA" sz="3000" u="sng" dirty="0" smtClean="0"/>
              <a:t>integrate</a:t>
            </a:r>
            <a:r>
              <a:rPr lang="en-ZA" sz="3000" dirty="0" smtClean="0"/>
              <a:t>, and </a:t>
            </a:r>
            <a:r>
              <a:rPr lang="en-ZA" sz="3000" u="sng" dirty="0" smtClean="0"/>
              <a:t>test</a:t>
            </a:r>
            <a:r>
              <a:rPr lang="en-ZA" sz="3000" dirty="0" smtClean="0"/>
              <a:t> are </a:t>
            </a:r>
            <a:r>
              <a:rPr lang="en-ZA" sz="3000" u="sng" dirty="0" smtClean="0"/>
              <a:t>iterative</a:t>
            </a:r>
          </a:p>
          <a:p>
            <a:r>
              <a:rPr lang="en-ZA" sz="3000" dirty="0" smtClean="0"/>
              <a:t>Ex: Study </a:t>
            </a:r>
            <a:r>
              <a:rPr lang="en-ZA" sz="3000" u="sng" dirty="0" smtClean="0"/>
              <a:t>DC/DC</a:t>
            </a:r>
            <a:r>
              <a:rPr lang="en-ZA" sz="3000" dirty="0" smtClean="0"/>
              <a:t> architectures thoroughly (Form)</a:t>
            </a:r>
          </a:p>
          <a:p>
            <a:r>
              <a:rPr lang="en-ZA" sz="3000" dirty="0" smtClean="0"/>
              <a:t>Identify Technical Performance Measures (How well)</a:t>
            </a:r>
            <a:endParaRPr lang="en-US" sz="3000" dirty="0" smtClean="0"/>
          </a:p>
          <a:p>
            <a:pPr lvl="1"/>
            <a:r>
              <a:rPr lang="en-ZA" sz="2400" dirty="0" smtClean="0"/>
              <a:t>What makes the DC/DC “good”</a:t>
            </a:r>
          </a:p>
          <a:p>
            <a:pPr lvl="1"/>
            <a:r>
              <a:rPr lang="en-ZA" sz="2400" dirty="0" smtClean="0"/>
              <a:t>Ex, current capability, max voltage, complexity etc</a:t>
            </a:r>
          </a:p>
          <a:p>
            <a:r>
              <a:rPr lang="en-ZA" sz="3000" dirty="0" smtClean="0"/>
              <a:t>Identify Design-Dependent Parameters (Using what)</a:t>
            </a:r>
          </a:p>
          <a:p>
            <a:pPr lvl="1"/>
            <a:r>
              <a:rPr lang="en-ZA" sz="2400" dirty="0" smtClean="0"/>
              <a:t>What influences current, voltage, complexity etc?</a:t>
            </a:r>
          </a:p>
          <a:p>
            <a:pPr lvl="1"/>
            <a:r>
              <a:rPr lang="en-ZA" sz="2400" dirty="0" smtClean="0"/>
              <a:t>Ex, FET’s R</a:t>
            </a:r>
            <a:r>
              <a:rPr lang="en-ZA" sz="2000" dirty="0" smtClean="0"/>
              <a:t>DS</a:t>
            </a:r>
            <a:r>
              <a:rPr lang="en-ZA" sz="2400" baseline="-25000" dirty="0" smtClean="0"/>
              <a:t>ON</a:t>
            </a:r>
            <a:r>
              <a:rPr lang="en-ZA" sz="2400" dirty="0" smtClean="0"/>
              <a:t> and max voltage / current, layout, etc</a:t>
            </a:r>
          </a:p>
          <a:p>
            <a:r>
              <a:rPr lang="en-ZA" sz="2800" dirty="0" smtClean="0"/>
              <a:t>Build and test, build and test, build and test...</a:t>
            </a:r>
          </a:p>
          <a:p>
            <a:r>
              <a:rPr lang="en-ZA" sz="2800" dirty="0" smtClean="0"/>
              <a:t>Integrate with other elements / components (Fit)</a:t>
            </a:r>
          </a:p>
          <a:p>
            <a:r>
              <a:rPr lang="en-ZA" sz="2800" dirty="0" smtClean="0"/>
              <a:t>Test, test, test... That is, verify and validate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4368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 of the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ZA" sz="2800" dirty="0" smtClean="0"/>
              <a:t>Do requirements analysis (ask questions)</a:t>
            </a:r>
          </a:p>
          <a:p>
            <a:r>
              <a:rPr lang="en-ZA" sz="2800" dirty="0" smtClean="0"/>
              <a:t>Do conceptual design (design system architecture)</a:t>
            </a:r>
          </a:p>
          <a:p>
            <a:r>
              <a:rPr lang="en-ZA" sz="2800" dirty="0" smtClean="0"/>
              <a:t>Do preliminary design (break into smaller chunks)</a:t>
            </a:r>
          </a:p>
          <a:p>
            <a:pPr lvl="1"/>
            <a:r>
              <a:rPr lang="en-ZA" sz="2400" dirty="0" smtClean="0"/>
              <a:t>Functional analysis (flow and architecture)</a:t>
            </a:r>
          </a:p>
          <a:p>
            <a:pPr lvl="1"/>
            <a:r>
              <a:rPr lang="en-ZA" sz="2400" dirty="0" smtClean="0"/>
              <a:t>Requirements allocation (link to functions and resources)</a:t>
            </a:r>
          </a:p>
          <a:p>
            <a:r>
              <a:rPr lang="en-ZA" sz="2800" dirty="0" smtClean="0"/>
              <a:t>Do detail design (electronics, code, mechanics)</a:t>
            </a:r>
          </a:p>
          <a:p>
            <a:pPr lvl="1"/>
            <a:r>
              <a:rPr lang="en-ZA" sz="2400" dirty="0" smtClean="0"/>
              <a:t>Design, integrate, test (and test, and test, and test...)</a:t>
            </a:r>
            <a:endParaRPr lang="en-US" sz="2400" dirty="0" smtClean="0"/>
          </a:p>
          <a:p>
            <a:r>
              <a:rPr lang="en-ZA" sz="2800" dirty="0" smtClean="0"/>
              <a:t>Do manufacturing and / or construction</a:t>
            </a:r>
          </a:p>
          <a:p>
            <a:r>
              <a:rPr lang="en-ZA" sz="2800" dirty="0" smtClean="0"/>
              <a:t>Use / operate and maintain the system</a:t>
            </a:r>
          </a:p>
          <a:p>
            <a:r>
              <a:rPr lang="en-ZA" sz="2800" dirty="0" smtClean="0"/>
              <a:t>Phase out / recycle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1: Analyse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ZA" dirty="0" smtClean="0"/>
              <a:t>Start by asking questions about:</a:t>
            </a:r>
          </a:p>
          <a:p>
            <a:r>
              <a:rPr lang="en-ZA" sz="2000" b="1" u="sng" dirty="0" smtClean="0"/>
              <a:t>What</a:t>
            </a:r>
            <a:r>
              <a:rPr lang="en-ZA" sz="2000" dirty="0" smtClean="0"/>
              <a:t> the system must DO (functional capability)</a:t>
            </a:r>
          </a:p>
          <a:p>
            <a:r>
              <a:rPr lang="en-ZA" sz="2000" dirty="0" smtClean="0"/>
              <a:t>Where the system will be used (to understand transport etc)</a:t>
            </a:r>
          </a:p>
          <a:p>
            <a:r>
              <a:rPr lang="en-ZA" sz="2000" dirty="0" smtClean="0"/>
              <a:t>Under what conditions (humidity, temperature, shock etc)</a:t>
            </a:r>
          </a:p>
          <a:p>
            <a:r>
              <a:rPr lang="en-ZA" sz="2000" dirty="0" smtClean="0"/>
              <a:t>How we will use the system (to determine battery life, reliability etc)</a:t>
            </a:r>
          </a:p>
          <a:p>
            <a:r>
              <a:rPr lang="en-ZA" sz="2000" dirty="0" smtClean="0"/>
              <a:t>How we will manufacture the product (how many, where etc)</a:t>
            </a:r>
          </a:p>
          <a:p>
            <a:r>
              <a:rPr lang="en-ZA" sz="2000" dirty="0" smtClean="0"/>
              <a:t>How we will test the product (quality assurance)</a:t>
            </a:r>
          </a:p>
          <a:p>
            <a:r>
              <a:rPr lang="en-ZA" sz="2000" dirty="0" smtClean="0"/>
              <a:t>Refer to </a:t>
            </a:r>
            <a:r>
              <a:rPr lang="en-ZA" sz="2000" u="sng" dirty="0" smtClean="0"/>
              <a:t>B-Specification</a:t>
            </a:r>
            <a:r>
              <a:rPr lang="en-ZA" sz="2000" dirty="0" smtClean="0"/>
              <a:t> for a complete set of </a:t>
            </a:r>
            <a:r>
              <a:rPr lang="en-ZA" sz="2000" b="1" u="sng" dirty="0" smtClean="0"/>
              <a:t>requirements / questions</a:t>
            </a:r>
          </a:p>
          <a:p>
            <a:pPr>
              <a:buNone/>
            </a:pPr>
            <a:r>
              <a:rPr lang="en-ZA" dirty="0" smtClean="0"/>
              <a:t>Then we determine:</a:t>
            </a:r>
          </a:p>
          <a:p>
            <a:r>
              <a:rPr lang="en-ZA" sz="2000" b="1" u="sng" dirty="0" smtClean="0"/>
              <a:t>How</a:t>
            </a:r>
            <a:r>
              <a:rPr lang="en-ZA" sz="2000" dirty="0" smtClean="0"/>
              <a:t> will we achieve the above – i.e. </a:t>
            </a:r>
            <a:r>
              <a:rPr lang="en-ZA" sz="2000" dirty="0"/>
              <a:t>u</a:t>
            </a:r>
            <a:r>
              <a:rPr lang="en-ZA" sz="2000" dirty="0" smtClean="0"/>
              <a:t>sing what (all the resources)?</a:t>
            </a:r>
          </a:p>
          <a:p>
            <a:r>
              <a:rPr lang="en-ZA" sz="2000" dirty="0" smtClean="0"/>
              <a:t>Note: The answer to “HOW” is the creative part of the design process</a:t>
            </a:r>
          </a:p>
          <a:p>
            <a:r>
              <a:rPr lang="en-ZA" sz="2000" dirty="0" smtClean="0"/>
              <a:t>Also: The WHAT-HOW cycle is done iteratively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376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Notes on WHAT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High level requirements are addressed by low level resources</a:t>
            </a:r>
          </a:p>
          <a:p>
            <a:r>
              <a:rPr lang="en-ZA" sz="2000" dirty="0" smtClean="0"/>
              <a:t>That is, </a:t>
            </a:r>
            <a:r>
              <a:rPr lang="en-ZA" sz="2000" u="sng" dirty="0" smtClean="0"/>
              <a:t>WHAT</a:t>
            </a:r>
            <a:r>
              <a:rPr lang="en-ZA" sz="2000" dirty="0" smtClean="0"/>
              <a:t> at high level becomes </a:t>
            </a:r>
            <a:r>
              <a:rPr lang="en-ZA" sz="2000" u="sng" dirty="0" smtClean="0"/>
              <a:t>HOW</a:t>
            </a:r>
            <a:r>
              <a:rPr lang="en-ZA" sz="2000" dirty="0" smtClean="0"/>
              <a:t> at lower level</a:t>
            </a:r>
          </a:p>
          <a:p>
            <a:r>
              <a:rPr lang="en-ZA" sz="2000" dirty="0" smtClean="0"/>
              <a:t>Task at high level becomes process at lower level</a:t>
            </a:r>
          </a:p>
          <a:p>
            <a:r>
              <a:rPr lang="en-ZA" sz="2000" dirty="0" smtClean="0"/>
              <a:t>Example: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31409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 smtClean="0"/>
              <a:t>using</a:t>
            </a:r>
            <a:endParaRPr lang="en-US" b="1" u="sng" dirty="0"/>
          </a:p>
        </p:txBody>
      </p:sp>
      <p:grpSp>
        <p:nvGrpSpPr>
          <p:cNvPr id="67" name="Group 66"/>
          <p:cNvGrpSpPr/>
          <p:nvPr/>
        </p:nvGrpSpPr>
        <p:grpSpPr>
          <a:xfrm>
            <a:off x="7668344" y="2847698"/>
            <a:ext cx="792460" cy="1011560"/>
            <a:chOff x="5219700" y="2924175"/>
            <a:chExt cx="1443038" cy="1876425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19700" y="2924175"/>
              <a:ext cx="1443038" cy="187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6553200" y="3660775"/>
              <a:ext cx="26988" cy="301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2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3" y="17"/>
                </a:cxn>
                <a:cxn ang="0">
                  <a:pos x="13" y="17"/>
                </a:cxn>
                <a:cxn ang="0">
                  <a:pos x="11" y="19"/>
                </a:cxn>
                <a:cxn ang="0">
                  <a:pos x="7" y="19"/>
                </a:cxn>
                <a:cxn ang="0">
                  <a:pos x="2" y="17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7" h="19">
                  <a:moveTo>
                    <a:pt x="0" y="10"/>
                  </a:moveTo>
                  <a:lnTo>
                    <a:pt x="0" y="10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2" y="17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6527800" y="3681413"/>
              <a:ext cx="65088" cy="157163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99"/>
                </a:cxn>
                <a:cxn ang="0">
                  <a:pos x="10" y="83"/>
                </a:cxn>
                <a:cxn ang="0">
                  <a:pos x="21" y="70"/>
                </a:cxn>
                <a:cxn ang="0">
                  <a:pos x="25" y="60"/>
                </a:cxn>
                <a:cxn ang="0">
                  <a:pos x="25" y="60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2"/>
                </a:cxn>
                <a:cxn ang="0">
                  <a:pos x="39" y="0"/>
                </a:cxn>
                <a:cxn ang="0">
                  <a:pos x="35" y="0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3" y="16"/>
                </a:cxn>
                <a:cxn ang="0">
                  <a:pos x="16" y="31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w="41" h="99">
                  <a:moveTo>
                    <a:pt x="0" y="99"/>
                  </a:moveTo>
                  <a:lnTo>
                    <a:pt x="0" y="99"/>
                  </a:lnTo>
                  <a:lnTo>
                    <a:pt x="10" y="83"/>
                  </a:lnTo>
                  <a:lnTo>
                    <a:pt x="21" y="7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5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3" y="16"/>
                  </a:lnTo>
                  <a:lnTo>
                    <a:pt x="16" y="31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843588" y="3875088"/>
              <a:ext cx="515938" cy="406400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323" y="63"/>
                </a:cxn>
                <a:cxn ang="0">
                  <a:pos x="325" y="86"/>
                </a:cxn>
                <a:cxn ang="0">
                  <a:pos x="320" y="92"/>
                </a:cxn>
                <a:cxn ang="0">
                  <a:pos x="281" y="140"/>
                </a:cxn>
                <a:cxn ang="0">
                  <a:pos x="229" y="188"/>
                </a:cxn>
                <a:cxn ang="0">
                  <a:pos x="169" y="231"/>
                </a:cxn>
                <a:cxn ang="0">
                  <a:pos x="135" y="244"/>
                </a:cxn>
                <a:cxn ang="0">
                  <a:pos x="106" y="252"/>
                </a:cxn>
                <a:cxn ang="0">
                  <a:pos x="60" y="256"/>
                </a:cxn>
                <a:cxn ang="0">
                  <a:pos x="31" y="246"/>
                </a:cxn>
                <a:cxn ang="0">
                  <a:pos x="13" y="229"/>
                </a:cxn>
                <a:cxn ang="0">
                  <a:pos x="8" y="221"/>
                </a:cxn>
                <a:cxn ang="0">
                  <a:pos x="2" y="181"/>
                </a:cxn>
                <a:cxn ang="0">
                  <a:pos x="2" y="23"/>
                </a:cxn>
                <a:cxn ang="0">
                  <a:pos x="38" y="42"/>
                </a:cxn>
                <a:cxn ang="0">
                  <a:pos x="73" y="61"/>
                </a:cxn>
                <a:cxn ang="0">
                  <a:pos x="81" y="59"/>
                </a:cxn>
                <a:cxn ang="0">
                  <a:pos x="100" y="57"/>
                </a:cxn>
                <a:cxn ang="0">
                  <a:pos x="110" y="65"/>
                </a:cxn>
                <a:cxn ang="0">
                  <a:pos x="115" y="73"/>
                </a:cxn>
                <a:cxn ang="0">
                  <a:pos x="129" y="65"/>
                </a:cxn>
                <a:cxn ang="0">
                  <a:pos x="137" y="65"/>
                </a:cxn>
                <a:cxn ang="0">
                  <a:pos x="156" y="61"/>
                </a:cxn>
                <a:cxn ang="0">
                  <a:pos x="208" y="34"/>
                </a:cxn>
                <a:cxn ang="0">
                  <a:pos x="225" y="19"/>
                </a:cxn>
                <a:cxn ang="0">
                  <a:pos x="235" y="9"/>
                </a:cxn>
                <a:cxn ang="0">
                  <a:pos x="256" y="0"/>
                </a:cxn>
                <a:cxn ang="0">
                  <a:pos x="268" y="2"/>
                </a:cxn>
                <a:cxn ang="0">
                  <a:pos x="283" y="9"/>
                </a:cxn>
                <a:cxn ang="0">
                  <a:pos x="310" y="36"/>
                </a:cxn>
                <a:cxn ang="0">
                  <a:pos x="316" y="44"/>
                </a:cxn>
              </a:cxnLst>
              <a:rect l="0" t="0" r="r" b="b"/>
              <a:pathLst>
                <a:path w="325" h="256">
                  <a:moveTo>
                    <a:pt x="316" y="44"/>
                  </a:moveTo>
                  <a:lnTo>
                    <a:pt x="316" y="44"/>
                  </a:lnTo>
                  <a:lnTo>
                    <a:pt x="318" y="50"/>
                  </a:lnTo>
                  <a:lnTo>
                    <a:pt x="323" y="63"/>
                  </a:lnTo>
                  <a:lnTo>
                    <a:pt x="325" y="77"/>
                  </a:lnTo>
                  <a:lnTo>
                    <a:pt x="325" y="86"/>
                  </a:lnTo>
                  <a:lnTo>
                    <a:pt x="320" y="92"/>
                  </a:lnTo>
                  <a:lnTo>
                    <a:pt x="320" y="92"/>
                  </a:lnTo>
                  <a:lnTo>
                    <a:pt x="300" y="119"/>
                  </a:lnTo>
                  <a:lnTo>
                    <a:pt x="281" y="140"/>
                  </a:lnTo>
                  <a:lnTo>
                    <a:pt x="256" y="165"/>
                  </a:lnTo>
                  <a:lnTo>
                    <a:pt x="229" y="188"/>
                  </a:lnTo>
                  <a:lnTo>
                    <a:pt x="200" y="211"/>
                  </a:lnTo>
                  <a:lnTo>
                    <a:pt x="169" y="231"/>
                  </a:lnTo>
                  <a:lnTo>
                    <a:pt x="152" y="238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06" y="252"/>
                  </a:lnTo>
                  <a:lnTo>
                    <a:pt x="81" y="256"/>
                  </a:lnTo>
                  <a:lnTo>
                    <a:pt x="60" y="256"/>
                  </a:lnTo>
                  <a:lnTo>
                    <a:pt x="44" y="252"/>
                  </a:lnTo>
                  <a:lnTo>
                    <a:pt x="31" y="246"/>
                  </a:lnTo>
                  <a:lnTo>
                    <a:pt x="21" y="238"/>
                  </a:lnTo>
                  <a:lnTo>
                    <a:pt x="13" y="229"/>
                  </a:lnTo>
                  <a:lnTo>
                    <a:pt x="8" y="221"/>
                  </a:lnTo>
                  <a:lnTo>
                    <a:pt x="8" y="221"/>
                  </a:lnTo>
                  <a:lnTo>
                    <a:pt x="4" y="206"/>
                  </a:lnTo>
                  <a:lnTo>
                    <a:pt x="2" y="181"/>
                  </a:lnTo>
                  <a:lnTo>
                    <a:pt x="0" y="11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8" y="42"/>
                  </a:lnTo>
                  <a:lnTo>
                    <a:pt x="60" y="54"/>
                  </a:lnTo>
                  <a:lnTo>
                    <a:pt x="73" y="61"/>
                  </a:lnTo>
                  <a:lnTo>
                    <a:pt x="73" y="61"/>
                  </a:lnTo>
                  <a:lnTo>
                    <a:pt x="81" y="59"/>
                  </a:lnTo>
                  <a:lnTo>
                    <a:pt x="94" y="57"/>
                  </a:lnTo>
                  <a:lnTo>
                    <a:pt x="100" y="57"/>
                  </a:lnTo>
                  <a:lnTo>
                    <a:pt x="106" y="59"/>
                  </a:lnTo>
                  <a:lnTo>
                    <a:pt x="110" y="65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21" y="67"/>
                  </a:lnTo>
                  <a:lnTo>
                    <a:pt x="129" y="65"/>
                  </a:lnTo>
                  <a:lnTo>
                    <a:pt x="137" y="65"/>
                  </a:lnTo>
                  <a:lnTo>
                    <a:pt x="137" y="65"/>
                  </a:lnTo>
                  <a:lnTo>
                    <a:pt x="146" y="63"/>
                  </a:lnTo>
                  <a:lnTo>
                    <a:pt x="156" y="61"/>
                  </a:lnTo>
                  <a:lnTo>
                    <a:pt x="181" y="50"/>
                  </a:lnTo>
                  <a:lnTo>
                    <a:pt x="208" y="34"/>
                  </a:lnTo>
                  <a:lnTo>
                    <a:pt x="219" y="27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35" y="9"/>
                  </a:lnTo>
                  <a:lnTo>
                    <a:pt x="244" y="2"/>
                  </a:lnTo>
                  <a:lnTo>
                    <a:pt x="256" y="0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5" y="4"/>
                  </a:lnTo>
                  <a:lnTo>
                    <a:pt x="283" y="9"/>
                  </a:lnTo>
                  <a:lnTo>
                    <a:pt x="298" y="21"/>
                  </a:lnTo>
                  <a:lnTo>
                    <a:pt x="310" y="36"/>
                  </a:lnTo>
                  <a:lnTo>
                    <a:pt x="316" y="44"/>
                  </a:lnTo>
                  <a:lnTo>
                    <a:pt x="316" y="44"/>
                  </a:lnTo>
                  <a:close/>
                </a:path>
              </a:pathLst>
            </a:custGeom>
            <a:solidFill>
              <a:srgbClr val="CAD8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6302375" y="3676650"/>
              <a:ext cx="109538" cy="215900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0" y="119"/>
                </a:cxn>
                <a:cxn ang="0">
                  <a:pos x="2" y="105"/>
                </a:cxn>
                <a:cxn ang="0">
                  <a:pos x="7" y="90"/>
                </a:cxn>
                <a:cxn ang="0">
                  <a:pos x="15" y="75"/>
                </a:cxn>
                <a:cxn ang="0">
                  <a:pos x="15" y="75"/>
                </a:cxn>
                <a:cxn ang="0">
                  <a:pos x="40" y="38"/>
                </a:cxn>
                <a:cxn ang="0">
                  <a:pos x="48" y="17"/>
                </a:cxn>
                <a:cxn ang="0">
                  <a:pos x="52" y="9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4" y="0"/>
                </a:cxn>
                <a:cxn ang="0">
                  <a:pos x="61" y="0"/>
                </a:cxn>
                <a:cxn ang="0">
                  <a:pos x="65" y="0"/>
                </a:cxn>
                <a:cxn ang="0">
                  <a:pos x="67" y="5"/>
                </a:cxn>
                <a:cxn ang="0">
                  <a:pos x="69" y="11"/>
                </a:cxn>
                <a:cxn ang="0">
                  <a:pos x="69" y="21"/>
                </a:cxn>
                <a:cxn ang="0">
                  <a:pos x="69" y="21"/>
                </a:cxn>
                <a:cxn ang="0">
                  <a:pos x="69" y="46"/>
                </a:cxn>
                <a:cxn ang="0">
                  <a:pos x="65" y="73"/>
                </a:cxn>
                <a:cxn ang="0">
                  <a:pos x="61" y="98"/>
                </a:cxn>
                <a:cxn ang="0">
                  <a:pos x="56" y="109"/>
                </a:cxn>
                <a:cxn ang="0">
                  <a:pos x="52" y="115"/>
                </a:cxn>
                <a:cxn ang="0">
                  <a:pos x="52" y="115"/>
                </a:cxn>
                <a:cxn ang="0">
                  <a:pos x="48" y="123"/>
                </a:cxn>
                <a:cxn ang="0">
                  <a:pos x="40" y="127"/>
                </a:cxn>
                <a:cxn ang="0">
                  <a:pos x="31" y="132"/>
                </a:cxn>
                <a:cxn ang="0">
                  <a:pos x="23" y="136"/>
                </a:cxn>
                <a:cxn ang="0">
                  <a:pos x="15" y="136"/>
                </a:cxn>
                <a:cxn ang="0">
                  <a:pos x="9" y="134"/>
                </a:cxn>
                <a:cxn ang="0">
                  <a:pos x="2" y="127"/>
                </a:cxn>
                <a:cxn ang="0">
                  <a:pos x="0" y="119"/>
                </a:cxn>
                <a:cxn ang="0">
                  <a:pos x="0" y="119"/>
                </a:cxn>
              </a:cxnLst>
              <a:rect l="0" t="0" r="r" b="b"/>
              <a:pathLst>
                <a:path w="69" h="136">
                  <a:moveTo>
                    <a:pt x="0" y="119"/>
                  </a:moveTo>
                  <a:lnTo>
                    <a:pt x="0" y="119"/>
                  </a:lnTo>
                  <a:lnTo>
                    <a:pt x="2" y="105"/>
                  </a:lnTo>
                  <a:lnTo>
                    <a:pt x="7" y="90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40" y="38"/>
                  </a:lnTo>
                  <a:lnTo>
                    <a:pt x="48" y="17"/>
                  </a:lnTo>
                  <a:lnTo>
                    <a:pt x="52" y="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7" y="5"/>
                  </a:lnTo>
                  <a:lnTo>
                    <a:pt x="69" y="11"/>
                  </a:lnTo>
                  <a:lnTo>
                    <a:pt x="69" y="21"/>
                  </a:lnTo>
                  <a:lnTo>
                    <a:pt x="69" y="21"/>
                  </a:lnTo>
                  <a:lnTo>
                    <a:pt x="69" y="46"/>
                  </a:lnTo>
                  <a:lnTo>
                    <a:pt x="65" y="73"/>
                  </a:lnTo>
                  <a:lnTo>
                    <a:pt x="61" y="98"/>
                  </a:lnTo>
                  <a:lnTo>
                    <a:pt x="56" y="109"/>
                  </a:lnTo>
                  <a:lnTo>
                    <a:pt x="52" y="115"/>
                  </a:lnTo>
                  <a:lnTo>
                    <a:pt x="52" y="115"/>
                  </a:lnTo>
                  <a:lnTo>
                    <a:pt x="48" y="123"/>
                  </a:lnTo>
                  <a:lnTo>
                    <a:pt x="40" y="127"/>
                  </a:lnTo>
                  <a:lnTo>
                    <a:pt x="31" y="132"/>
                  </a:lnTo>
                  <a:lnTo>
                    <a:pt x="23" y="136"/>
                  </a:lnTo>
                  <a:lnTo>
                    <a:pt x="15" y="136"/>
                  </a:lnTo>
                  <a:lnTo>
                    <a:pt x="9" y="134"/>
                  </a:lnTo>
                  <a:lnTo>
                    <a:pt x="2" y="127"/>
                  </a:lnTo>
                  <a:lnTo>
                    <a:pt x="0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262688" y="3694113"/>
              <a:ext cx="290513" cy="263525"/>
            </a:xfrm>
            <a:custGeom>
              <a:avLst/>
              <a:gdLst/>
              <a:ahLst/>
              <a:cxnLst>
                <a:cxn ang="0">
                  <a:pos x="52" y="158"/>
                </a:cxn>
                <a:cxn ang="0">
                  <a:pos x="52" y="158"/>
                </a:cxn>
                <a:cxn ang="0">
                  <a:pos x="96" y="135"/>
                </a:cxn>
                <a:cxn ang="0">
                  <a:pos x="96" y="135"/>
                </a:cxn>
                <a:cxn ang="0">
                  <a:pos x="111" y="129"/>
                </a:cxn>
                <a:cxn ang="0">
                  <a:pos x="125" y="123"/>
                </a:cxn>
                <a:cxn ang="0">
                  <a:pos x="140" y="118"/>
                </a:cxn>
                <a:cxn ang="0">
                  <a:pos x="154" y="110"/>
                </a:cxn>
                <a:cxn ang="0">
                  <a:pos x="154" y="110"/>
                </a:cxn>
                <a:cxn ang="0">
                  <a:pos x="158" y="106"/>
                </a:cxn>
                <a:cxn ang="0">
                  <a:pos x="165" y="96"/>
                </a:cxn>
                <a:cxn ang="0">
                  <a:pos x="175" y="79"/>
                </a:cxn>
                <a:cxn ang="0">
                  <a:pos x="175" y="79"/>
                </a:cxn>
                <a:cxn ang="0">
                  <a:pos x="179" y="60"/>
                </a:cxn>
                <a:cxn ang="0">
                  <a:pos x="181" y="37"/>
                </a:cxn>
                <a:cxn ang="0">
                  <a:pos x="183" y="27"/>
                </a:cxn>
                <a:cxn ang="0">
                  <a:pos x="181" y="17"/>
                </a:cxn>
                <a:cxn ang="0">
                  <a:pos x="179" y="8"/>
                </a:cxn>
                <a:cxn ang="0">
                  <a:pos x="175" y="2"/>
                </a:cxn>
                <a:cxn ang="0">
                  <a:pos x="175" y="2"/>
                </a:cxn>
                <a:cxn ang="0">
                  <a:pos x="173" y="0"/>
                </a:cxn>
                <a:cxn ang="0">
                  <a:pos x="169" y="0"/>
                </a:cxn>
                <a:cxn ang="0">
                  <a:pos x="158" y="2"/>
                </a:cxn>
                <a:cxn ang="0">
                  <a:pos x="146" y="6"/>
                </a:cxn>
                <a:cxn ang="0">
                  <a:pos x="131" y="12"/>
                </a:cxn>
                <a:cxn ang="0">
                  <a:pos x="104" y="31"/>
                </a:cxn>
                <a:cxn ang="0">
                  <a:pos x="81" y="50"/>
                </a:cxn>
                <a:cxn ang="0">
                  <a:pos x="81" y="50"/>
                </a:cxn>
                <a:cxn ang="0">
                  <a:pos x="2" y="127"/>
                </a:cxn>
                <a:cxn ang="0">
                  <a:pos x="2" y="127"/>
                </a:cxn>
                <a:cxn ang="0">
                  <a:pos x="0" y="131"/>
                </a:cxn>
                <a:cxn ang="0">
                  <a:pos x="2" y="139"/>
                </a:cxn>
                <a:cxn ang="0">
                  <a:pos x="7" y="148"/>
                </a:cxn>
                <a:cxn ang="0">
                  <a:pos x="13" y="158"/>
                </a:cxn>
                <a:cxn ang="0">
                  <a:pos x="21" y="164"/>
                </a:cxn>
                <a:cxn ang="0">
                  <a:pos x="32" y="166"/>
                </a:cxn>
                <a:cxn ang="0">
                  <a:pos x="36" y="166"/>
                </a:cxn>
                <a:cxn ang="0">
                  <a:pos x="42" y="166"/>
                </a:cxn>
                <a:cxn ang="0">
                  <a:pos x="46" y="162"/>
                </a:cxn>
                <a:cxn ang="0">
                  <a:pos x="52" y="158"/>
                </a:cxn>
                <a:cxn ang="0">
                  <a:pos x="52" y="158"/>
                </a:cxn>
              </a:cxnLst>
              <a:rect l="0" t="0" r="r" b="b"/>
              <a:pathLst>
                <a:path w="183" h="166">
                  <a:moveTo>
                    <a:pt x="52" y="158"/>
                  </a:moveTo>
                  <a:lnTo>
                    <a:pt x="52" y="158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111" y="129"/>
                  </a:lnTo>
                  <a:lnTo>
                    <a:pt x="125" y="123"/>
                  </a:lnTo>
                  <a:lnTo>
                    <a:pt x="140" y="118"/>
                  </a:lnTo>
                  <a:lnTo>
                    <a:pt x="154" y="110"/>
                  </a:lnTo>
                  <a:lnTo>
                    <a:pt x="154" y="110"/>
                  </a:lnTo>
                  <a:lnTo>
                    <a:pt x="158" y="106"/>
                  </a:lnTo>
                  <a:lnTo>
                    <a:pt x="165" y="96"/>
                  </a:lnTo>
                  <a:lnTo>
                    <a:pt x="175" y="79"/>
                  </a:lnTo>
                  <a:lnTo>
                    <a:pt x="175" y="79"/>
                  </a:lnTo>
                  <a:lnTo>
                    <a:pt x="179" y="60"/>
                  </a:lnTo>
                  <a:lnTo>
                    <a:pt x="181" y="37"/>
                  </a:lnTo>
                  <a:lnTo>
                    <a:pt x="183" y="27"/>
                  </a:lnTo>
                  <a:lnTo>
                    <a:pt x="181" y="17"/>
                  </a:lnTo>
                  <a:lnTo>
                    <a:pt x="179" y="8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3" y="0"/>
                  </a:lnTo>
                  <a:lnTo>
                    <a:pt x="169" y="0"/>
                  </a:lnTo>
                  <a:lnTo>
                    <a:pt x="158" y="2"/>
                  </a:lnTo>
                  <a:lnTo>
                    <a:pt x="146" y="6"/>
                  </a:lnTo>
                  <a:lnTo>
                    <a:pt x="131" y="12"/>
                  </a:lnTo>
                  <a:lnTo>
                    <a:pt x="104" y="31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0" y="131"/>
                  </a:lnTo>
                  <a:lnTo>
                    <a:pt x="2" y="139"/>
                  </a:lnTo>
                  <a:lnTo>
                    <a:pt x="7" y="148"/>
                  </a:lnTo>
                  <a:lnTo>
                    <a:pt x="13" y="158"/>
                  </a:lnTo>
                  <a:lnTo>
                    <a:pt x="21" y="164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42" y="166"/>
                  </a:lnTo>
                  <a:lnTo>
                    <a:pt x="46" y="162"/>
                  </a:lnTo>
                  <a:lnTo>
                    <a:pt x="52" y="158"/>
                  </a:lnTo>
                  <a:lnTo>
                    <a:pt x="52" y="158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234113" y="3846513"/>
              <a:ext cx="153988" cy="147638"/>
            </a:xfrm>
            <a:custGeom>
              <a:avLst/>
              <a:gdLst/>
              <a:ahLst/>
              <a:cxnLst>
                <a:cxn ang="0">
                  <a:pos x="74" y="93"/>
                </a:cxn>
                <a:cxn ang="0">
                  <a:pos x="74" y="93"/>
                </a:cxn>
                <a:cxn ang="0">
                  <a:pos x="83" y="83"/>
                </a:cxn>
                <a:cxn ang="0">
                  <a:pos x="89" y="72"/>
                </a:cxn>
                <a:cxn ang="0">
                  <a:pos x="97" y="64"/>
                </a:cxn>
                <a:cxn ang="0">
                  <a:pos x="97" y="64"/>
                </a:cxn>
                <a:cxn ang="0">
                  <a:pos x="95" y="56"/>
                </a:cxn>
                <a:cxn ang="0">
                  <a:pos x="91" y="45"/>
                </a:cxn>
                <a:cxn ang="0">
                  <a:pos x="85" y="35"/>
                </a:cxn>
                <a:cxn ang="0">
                  <a:pos x="77" y="25"/>
                </a:cxn>
                <a:cxn ang="0">
                  <a:pos x="64" y="14"/>
                </a:cxn>
                <a:cxn ang="0">
                  <a:pos x="50" y="6"/>
                </a:cxn>
                <a:cxn ang="0">
                  <a:pos x="31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5" y="60"/>
                </a:cxn>
                <a:cxn ang="0">
                  <a:pos x="62" y="79"/>
                </a:cxn>
                <a:cxn ang="0">
                  <a:pos x="70" y="87"/>
                </a:cxn>
                <a:cxn ang="0">
                  <a:pos x="74" y="93"/>
                </a:cxn>
                <a:cxn ang="0">
                  <a:pos x="74" y="93"/>
                </a:cxn>
              </a:cxnLst>
              <a:rect l="0" t="0" r="r" b="b"/>
              <a:pathLst>
                <a:path w="97" h="93">
                  <a:moveTo>
                    <a:pt x="74" y="93"/>
                  </a:moveTo>
                  <a:lnTo>
                    <a:pt x="74" y="93"/>
                  </a:lnTo>
                  <a:lnTo>
                    <a:pt x="83" y="83"/>
                  </a:lnTo>
                  <a:lnTo>
                    <a:pt x="89" y="72"/>
                  </a:lnTo>
                  <a:lnTo>
                    <a:pt x="97" y="64"/>
                  </a:lnTo>
                  <a:lnTo>
                    <a:pt x="97" y="64"/>
                  </a:lnTo>
                  <a:lnTo>
                    <a:pt x="95" y="56"/>
                  </a:lnTo>
                  <a:lnTo>
                    <a:pt x="91" y="45"/>
                  </a:lnTo>
                  <a:lnTo>
                    <a:pt x="85" y="35"/>
                  </a:lnTo>
                  <a:lnTo>
                    <a:pt x="77" y="25"/>
                  </a:lnTo>
                  <a:lnTo>
                    <a:pt x="64" y="14"/>
                  </a:lnTo>
                  <a:lnTo>
                    <a:pt x="50" y="6"/>
                  </a:lnTo>
                  <a:lnTo>
                    <a:pt x="31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5" y="60"/>
                  </a:lnTo>
                  <a:lnTo>
                    <a:pt x="62" y="79"/>
                  </a:lnTo>
                  <a:lnTo>
                    <a:pt x="70" y="87"/>
                  </a:lnTo>
                  <a:lnTo>
                    <a:pt x="74" y="93"/>
                  </a:lnTo>
                  <a:lnTo>
                    <a:pt x="74" y="93"/>
                  </a:lnTo>
                  <a:close/>
                </a:path>
              </a:pathLst>
            </a:custGeom>
            <a:solidFill>
              <a:srgbClr val="CAD8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319838" y="3660775"/>
              <a:ext cx="273050" cy="228600"/>
            </a:xfrm>
            <a:custGeom>
              <a:avLst/>
              <a:gdLst/>
              <a:ahLst/>
              <a:cxnLst>
                <a:cxn ang="0">
                  <a:pos x="170" y="25"/>
                </a:cxn>
                <a:cxn ang="0">
                  <a:pos x="170" y="25"/>
                </a:cxn>
                <a:cxn ang="0">
                  <a:pos x="172" y="25"/>
                </a:cxn>
                <a:cxn ang="0">
                  <a:pos x="172" y="33"/>
                </a:cxn>
                <a:cxn ang="0">
                  <a:pos x="172" y="33"/>
                </a:cxn>
                <a:cxn ang="0">
                  <a:pos x="170" y="44"/>
                </a:cxn>
                <a:cxn ang="0">
                  <a:pos x="168" y="48"/>
                </a:cxn>
                <a:cxn ang="0">
                  <a:pos x="168" y="48"/>
                </a:cxn>
                <a:cxn ang="0">
                  <a:pos x="122" y="92"/>
                </a:cxn>
                <a:cxn ang="0">
                  <a:pos x="70" y="142"/>
                </a:cxn>
                <a:cxn ang="0">
                  <a:pos x="70" y="142"/>
                </a:cxn>
                <a:cxn ang="0">
                  <a:pos x="66" y="144"/>
                </a:cxn>
                <a:cxn ang="0">
                  <a:pos x="60" y="144"/>
                </a:cxn>
                <a:cxn ang="0">
                  <a:pos x="52" y="139"/>
                </a:cxn>
                <a:cxn ang="0">
                  <a:pos x="52" y="139"/>
                </a:cxn>
                <a:cxn ang="0">
                  <a:pos x="25" y="117"/>
                </a:cxn>
                <a:cxn ang="0">
                  <a:pos x="2" y="96"/>
                </a:cxn>
                <a:cxn ang="0">
                  <a:pos x="2" y="96"/>
                </a:cxn>
                <a:cxn ang="0">
                  <a:pos x="0" y="92"/>
                </a:cxn>
                <a:cxn ang="0">
                  <a:pos x="0" y="87"/>
                </a:cxn>
                <a:cxn ang="0">
                  <a:pos x="4" y="81"/>
                </a:cxn>
                <a:cxn ang="0">
                  <a:pos x="4" y="81"/>
                </a:cxn>
                <a:cxn ang="0">
                  <a:pos x="54" y="42"/>
                </a:cxn>
                <a:cxn ang="0">
                  <a:pos x="89" y="15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12" y="0"/>
                </a:cxn>
                <a:cxn ang="0">
                  <a:pos x="120" y="2"/>
                </a:cxn>
                <a:cxn ang="0">
                  <a:pos x="143" y="10"/>
                </a:cxn>
                <a:cxn ang="0">
                  <a:pos x="162" y="19"/>
                </a:cxn>
                <a:cxn ang="0">
                  <a:pos x="170" y="25"/>
                </a:cxn>
                <a:cxn ang="0">
                  <a:pos x="170" y="25"/>
                </a:cxn>
              </a:cxnLst>
              <a:rect l="0" t="0" r="r" b="b"/>
              <a:pathLst>
                <a:path w="172" h="144">
                  <a:moveTo>
                    <a:pt x="170" y="25"/>
                  </a:moveTo>
                  <a:lnTo>
                    <a:pt x="170" y="25"/>
                  </a:lnTo>
                  <a:lnTo>
                    <a:pt x="172" y="25"/>
                  </a:lnTo>
                  <a:lnTo>
                    <a:pt x="172" y="33"/>
                  </a:lnTo>
                  <a:lnTo>
                    <a:pt x="172" y="33"/>
                  </a:lnTo>
                  <a:lnTo>
                    <a:pt x="170" y="44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22" y="92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66" y="144"/>
                  </a:lnTo>
                  <a:lnTo>
                    <a:pt x="60" y="144"/>
                  </a:lnTo>
                  <a:lnTo>
                    <a:pt x="52" y="139"/>
                  </a:lnTo>
                  <a:lnTo>
                    <a:pt x="52" y="139"/>
                  </a:lnTo>
                  <a:lnTo>
                    <a:pt x="25" y="117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2"/>
                  </a:lnTo>
                  <a:lnTo>
                    <a:pt x="0" y="87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54" y="42"/>
                  </a:lnTo>
                  <a:lnTo>
                    <a:pt x="89" y="15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20" y="2"/>
                  </a:lnTo>
                  <a:lnTo>
                    <a:pt x="143" y="10"/>
                  </a:lnTo>
                  <a:lnTo>
                    <a:pt x="162" y="19"/>
                  </a:lnTo>
                  <a:lnTo>
                    <a:pt x="170" y="25"/>
                  </a:lnTo>
                  <a:lnTo>
                    <a:pt x="170" y="25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6516688" y="3673475"/>
              <a:ext cx="174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4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451600" y="3673475"/>
              <a:ext cx="30163" cy="238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6" y="15"/>
                </a:cxn>
                <a:cxn ang="0">
                  <a:pos x="6" y="15"/>
                </a:cxn>
                <a:cxn ang="0">
                  <a:pos x="8" y="15"/>
                </a:cxn>
                <a:cxn ang="0">
                  <a:pos x="10" y="15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19" h="15">
                  <a:moveTo>
                    <a:pt x="0" y="7"/>
                  </a:move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7A3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6342063" y="3752850"/>
              <a:ext cx="115888" cy="1000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8" y="63"/>
                </a:cxn>
                <a:cxn ang="0">
                  <a:pos x="73" y="50"/>
                </a:cxn>
                <a:cxn ang="0">
                  <a:pos x="13" y="0"/>
                </a:cxn>
                <a:cxn ang="0">
                  <a:pos x="0" y="13"/>
                </a:cxn>
              </a:cxnLst>
              <a:rect l="0" t="0" r="r" b="b"/>
              <a:pathLst>
                <a:path w="73" h="63">
                  <a:moveTo>
                    <a:pt x="0" y="13"/>
                  </a:moveTo>
                  <a:lnTo>
                    <a:pt x="58" y="63"/>
                  </a:lnTo>
                  <a:lnTo>
                    <a:pt x="73" y="50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A7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6415088" y="3813175"/>
              <a:ext cx="30163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9" y="10"/>
                </a:cxn>
                <a:cxn ang="0">
                  <a:pos x="19" y="10"/>
                </a:cxn>
                <a:cxn ang="0">
                  <a:pos x="19" y="8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0" y="8"/>
                </a:cxn>
              </a:cxnLst>
              <a:rect l="0" t="0" r="r" b="b"/>
              <a:pathLst>
                <a:path w="19" h="16">
                  <a:moveTo>
                    <a:pt x="0" y="8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7B6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396038" y="3795713"/>
              <a:ext cx="28575" cy="269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10" y="17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0" y="9"/>
                </a:cxn>
              </a:cxnLst>
              <a:rect l="0" t="0" r="r" b="b"/>
              <a:pathLst>
                <a:path w="18" h="17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7C6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6375400" y="3779838"/>
              <a:ext cx="30163" cy="269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8" y="17"/>
                </a:cxn>
                <a:cxn ang="0">
                  <a:pos x="10" y="17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9" y="8"/>
                </a:cxn>
                <a:cxn ang="0">
                  <a:pos x="17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0" y="6"/>
                </a:cxn>
              </a:cxnLst>
              <a:rect l="0" t="0" r="r" b="b"/>
              <a:pathLst>
                <a:path w="19" h="17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7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B8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356350" y="3763963"/>
              <a:ext cx="28575" cy="254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0" y="6"/>
                </a:cxn>
              </a:cxnLst>
              <a:rect l="0" t="0" r="r" b="b"/>
              <a:pathLst>
                <a:path w="18" h="16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BB3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6365875" y="3816350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8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8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522913" y="4467225"/>
              <a:ext cx="506413" cy="3333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7" y="77"/>
                </a:cxn>
                <a:cxn ang="0">
                  <a:pos x="7" y="77"/>
                </a:cxn>
                <a:cxn ang="0">
                  <a:pos x="5" y="87"/>
                </a:cxn>
                <a:cxn ang="0">
                  <a:pos x="0" y="116"/>
                </a:cxn>
                <a:cxn ang="0">
                  <a:pos x="0" y="135"/>
                </a:cxn>
                <a:cxn ang="0">
                  <a:pos x="0" y="158"/>
                </a:cxn>
                <a:cxn ang="0">
                  <a:pos x="2" y="183"/>
                </a:cxn>
                <a:cxn ang="0">
                  <a:pos x="9" y="210"/>
                </a:cxn>
                <a:cxn ang="0">
                  <a:pos x="319" y="210"/>
                </a:cxn>
                <a:cxn ang="0">
                  <a:pos x="319" y="210"/>
                </a:cxn>
                <a:cxn ang="0">
                  <a:pos x="319" y="170"/>
                </a:cxn>
                <a:cxn ang="0">
                  <a:pos x="317" y="145"/>
                </a:cxn>
                <a:cxn ang="0">
                  <a:pos x="308" y="79"/>
                </a:cxn>
                <a:cxn ang="0">
                  <a:pos x="302" y="0"/>
                </a:cxn>
                <a:cxn ang="0">
                  <a:pos x="302" y="0"/>
                </a:cxn>
                <a:cxn ang="0">
                  <a:pos x="167" y="6"/>
                </a:cxn>
                <a:cxn ang="0">
                  <a:pos x="65" y="6"/>
                </a:cxn>
                <a:cxn ang="0">
                  <a:pos x="25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319" h="210">
                  <a:moveTo>
                    <a:pt x="2" y="4"/>
                  </a:moveTo>
                  <a:lnTo>
                    <a:pt x="7" y="77"/>
                  </a:lnTo>
                  <a:lnTo>
                    <a:pt x="7" y="77"/>
                  </a:lnTo>
                  <a:lnTo>
                    <a:pt x="5" y="87"/>
                  </a:lnTo>
                  <a:lnTo>
                    <a:pt x="0" y="116"/>
                  </a:lnTo>
                  <a:lnTo>
                    <a:pt x="0" y="135"/>
                  </a:lnTo>
                  <a:lnTo>
                    <a:pt x="0" y="158"/>
                  </a:lnTo>
                  <a:lnTo>
                    <a:pt x="2" y="183"/>
                  </a:lnTo>
                  <a:lnTo>
                    <a:pt x="9" y="210"/>
                  </a:lnTo>
                  <a:lnTo>
                    <a:pt x="319" y="210"/>
                  </a:lnTo>
                  <a:lnTo>
                    <a:pt x="319" y="210"/>
                  </a:lnTo>
                  <a:lnTo>
                    <a:pt x="319" y="170"/>
                  </a:lnTo>
                  <a:lnTo>
                    <a:pt x="317" y="145"/>
                  </a:lnTo>
                  <a:lnTo>
                    <a:pt x="308" y="79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167" y="6"/>
                  </a:lnTo>
                  <a:lnTo>
                    <a:pt x="65" y="6"/>
                  </a:lnTo>
                  <a:lnTo>
                    <a:pt x="25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6148388" y="3749675"/>
              <a:ext cx="296863" cy="301625"/>
            </a:xfrm>
            <a:custGeom>
              <a:avLst/>
              <a:gdLst/>
              <a:ahLst/>
              <a:cxnLst>
                <a:cxn ang="0">
                  <a:pos x="2" y="158"/>
                </a:cxn>
                <a:cxn ang="0">
                  <a:pos x="35" y="111"/>
                </a:cxn>
                <a:cxn ang="0">
                  <a:pos x="70" y="54"/>
                </a:cxn>
                <a:cxn ang="0">
                  <a:pos x="99" y="11"/>
                </a:cxn>
                <a:cxn ang="0">
                  <a:pos x="110" y="4"/>
                </a:cxn>
                <a:cxn ang="0">
                  <a:pos x="124" y="2"/>
                </a:cxn>
                <a:cxn ang="0">
                  <a:pos x="168" y="0"/>
                </a:cxn>
                <a:cxn ang="0">
                  <a:pos x="166" y="6"/>
                </a:cxn>
                <a:cxn ang="0">
                  <a:pos x="156" y="15"/>
                </a:cxn>
                <a:cxn ang="0">
                  <a:pos x="126" y="17"/>
                </a:cxn>
                <a:cxn ang="0">
                  <a:pos x="114" y="23"/>
                </a:cxn>
                <a:cxn ang="0">
                  <a:pos x="104" y="36"/>
                </a:cxn>
                <a:cxn ang="0">
                  <a:pos x="93" y="52"/>
                </a:cxn>
                <a:cxn ang="0">
                  <a:pos x="91" y="63"/>
                </a:cxn>
                <a:cxn ang="0">
                  <a:pos x="93" y="67"/>
                </a:cxn>
                <a:cxn ang="0">
                  <a:pos x="112" y="54"/>
                </a:cxn>
                <a:cxn ang="0">
                  <a:pos x="137" y="42"/>
                </a:cxn>
                <a:cxn ang="0">
                  <a:pos x="145" y="44"/>
                </a:cxn>
                <a:cxn ang="0">
                  <a:pos x="174" y="61"/>
                </a:cxn>
                <a:cxn ang="0">
                  <a:pos x="187" y="67"/>
                </a:cxn>
                <a:cxn ang="0">
                  <a:pos x="185" y="71"/>
                </a:cxn>
                <a:cxn ang="0">
                  <a:pos x="172" y="73"/>
                </a:cxn>
                <a:cxn ang="0">
                  <a:pos x="162" y="69"/>
                </a:cxn>
                <a:cxn ang="0">
                  <a:pos x="145" y="61"/>
                </a:cxn>
                <a:cxn ang="0">
                  <a:pos x="139" y="59"/>
                </a:cxn>
                <a:cxn ang="0">
                  <a:pos x="126" y="67"/>
                </a:cxn>
                <a:cxn ang="0">
                  <a:pos x="118" y="75"/>
                </a:cxn>
                <a:cxn ang="0">
                  <a:pos x="116" y="77"/>
                </a:cxn>
                <a:cxn ang="0">
                  <a:pos x="137" y="83"/>
                </a:cxn>
                <a:cxn ang="0">
                  <a:pos x="143" y="90"/>
                </a:cxn>
                <a:cxn ang="0">
                  <a:pos x="143" y="96"/>
                </a:cxn>
                <a:cxn ang="0">
                  <a:pos x="147" y="100"/>
                </a:cxn>
                <a:cxn ang="0">
                  <a:pos x="149" y="111"/>
                </a:cxn>
                <a:cxn ang="0">
                  <a:pos x="145" y="119"/>
                </a:cxn>
                <a:cxn ang="0">
                  <a:pos x="139" y="123"/>
                </a:cxn>
                <a:cxn ang="0">
                  <a:pos x="124" y="146"/>
                </a:cxn>
                <a:cxn ang="0">
                  <a:pos x="120" y="144"/>
                </a:cxn>
                <a:cxn ang="0">
                  <a:pos x="118" y="133"/>
                </a:cxn>
                <a:cxn ang="0">
                  <a:pos x="122" y="119"/>
                </a:cxn>
                <a:cxn ang="0">
                  <a:pos x="124" y="117"/>
                </a:cxn>
                <a:cxn ang="0">
                  <a:pos x="91" y="167"/>
                </a:cxn>
                <a:cxn ang="0">
                  <a:pos x="81" y="177"/>
                </a:cxn>
                <a:cxn ang="0">
                  <a:pos x="64" y="188"/>
                </a:cxn>
                <a:cxn ang="0">
                  <a:pos x="45" y="190"/>
                </a:cxn>
                <a:cxn ang="0">
                  <a:pos x="41" y="188"/>
                </a:cxn>
                <a:cxn ang="0">
                  <a:pos x="27" y="190"/>
                </a:cxn>
                <a:cxn ang="0">
                  <a:pos x="12" y="181"/>
                </a:cxn>
                <a:cxn ang="0">
                  <a:pos x="2" y="169"/>
                </a:cxn>
                <a:cxn ang="0">
                  <a:pos x="2" y="158"/>
                </a:cxn>
              </a:cxnLst>
              <a:rect l="0" t="0" r="r" b="b"/>
              <a:pathLst>
                <a:path w="187" h="190">
                  <a:moveTo>
                    <a:pt x="2" y="158"/>
                  </a:moveTo>
                  <a:lnTo>
                    <a:pt x="2" y="158"/>
                  </a:lnTo>
                  <a:lnTo>
                    <a:pt x="16" y="142"/>
                  </a:lnTo>
                  <a:lnTo>
                    <a:pt x="35" y="111"/>
                  </a:lnTo>
                  <a:lnTo>
                    <a:pt x="70" y="54"/>
                  </a:lnTo>
                  <a:lnTo>
                    <a:pt x="70" y="54"/>
                  </a:lnTo>
                  <a:lnTo>
                    <a:pt x="89" y="25"/>
                  </a:lnTo>
                  <a:lnTo>
                    <a:pt x="99" y="11"/>
                  </a:lnTo>
                  <a:lnTo>
                    <a:pt x="104" y="6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24" y="2"/>
                  </a:lnTo>
                  <a:lnTo>
                    <a:pt x="143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6" y="6"/>
                  </a:lnTo>
                  <a:lnTo>
                    <a:pt x="162" y="13"/>
                  </a:lnTo>
                  <a:lnTo>
                    <a:pt x="156" y="15"/>
                  </a:lnTo>
                  <a:lnTo>
                    <a:pt x="145" y="17"/>
                  </a:lnTo>
                  <a:lnTo>
                    <a:pt x="126" y="17"/>
                  </a:lnTo>
                  <a:lnTo>
                    <a:pt x="118" y="19"/>
                  </a:lnTo>
                  <a:lnTo>
                    <a:pt x="114" y="23"/>
                  </a:lnTo>
                  <a:lnTo>
                    <a:pt x="114" y="23"/>
                  </a:lnTo>
                  <a:lnTo>
                    <a:pt x="104" y="36"/>
                  </a:lnTo>
                  <a:lnTo>
                    <a:pt x="95" y="44"/>
                  </a:lnTo>
                  <a:lnTo>
                    <a:pt x="93" y="52"/>
                  </a:lnTo>
                  <a:lnTo>
                    <a:pt x="91" y="59"/>
                  </a:lnTo>
                  <a:lnTo>
                    <a:pt x="91" y="63"/>
                  </a:lnTo>
                  <a:lnTo>
                    <a:pt x="91" y="65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112" y="54"/>
                  </a:lnTo>
                  <a:lnTo>
                    <a:pt x="126" y="46"/>
                  </a:lnTo>
                  <a:lnTo>
                    <a:pt x="137" y="42"/>
                  </a:lnTo>
                  <a:lnTo>
                    <a:pt x="137" y="42"/>
                  </a:lnTo>
                  <a:lnTo>
                    <a:pt x="145" y="44"/>
                  </a:lnTo>
                  <a:lnTo>
                    <a:pt x="160" y="52"/>
                  </a:lnTo>
                  <a:lnTo>
                    <a:pt x="174" y="61"/>
                  </a:lnTo>
                  <a:lnTo>
                    <a:pt x="187" y="67"/>
                  </a:lnTo>
                  <a:lnTo>
                    <a:pt x="187" y="67"/>
                  </a:lnTo>
                  <a:lnTo>
                    <a:pt x="187" y="69"/>
                  </a:lnTo>
                  <a:lnTo>
                    <a:pt x="185" y="71"/>
                  </a:lnTo>
                  <a:lnTo>
                    <a:pt x="183" y="73"/>
                  </a:lnTo>
                  <a:lnTo>
                    <a:pt x="172" y="73"/>
                  </a:lnTo>
                  <a:lnTo>
                    <a:pt x="172" y="73"/>
                  </a:lnTo>
                  <a:lnTo>
                    <a:pt x="162" y="69"/>
                  </a:lnTo>
                  <a:lnTo>
                    <a:pt x="151" y="65"/>
                  </a:lnTo>
                  <a:lnTo>
                    <a:pt x="145" y="61"/>
                  </a:lnTo>
                  <a:lnTo>
                    <a:pt x="139" y="59"/>
                  </a:lnTo>
                  <a:lnTo>
                    <a:pt x="139" y="59"/>
                  </a:lnTo>
                  <a:lnTo>
                    <a:pt x="135" y="61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8" y="75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28" y="81"/>
                  </a:lnTo>
                  <a:lnTo>
                    <a:pt x="137" y="83"/>
                  </a:lnTo>
                  <a:lnTo>
                    <a:pt x="141" y="88"/>
                  </a:lnTo>
                  <a:lnTo>
                    <a:pt x="143" y="90"/>
                  </a:lnTo>
                  <a:lnTo>
                    <a:pt x="143" y="94"/>
                  </a:lnTo>
                  <a:lnTo>
                    <a:pt x="143" y="96"/>
                  </a:lnTo>
                  <a:lnTo>
                    <a:pt x="143" y="96"/>
                  </a:lnTo>
                  <a:lnTo>
                    <a:pt x="147" y="100"/>
                  </a:lnTo>
                  <a:lnTo>
                    <a:pt x="149" y="106"/>
                  </a:lnTo>
                  <a:lnTo>
                    <a:pt x="149" y="111"/>
                  </a:lnTo>
                  <a:lnTo>
                    <a:pt x="147" y="115"/>
                  </a:lnTo>
                  <a:lnTo>
                    <a:pt x="145" y="119"/>
                  </a:lnTo>
                  <a:lnTo>
                    <a:pt x="139" y="123"/>
                  </a:lnTo>
                  <a:lnTo>
                    <a:pt x="139" y="123"/>
                  </a:lnTo>
                  <a:lnTo>
                    <a:pt x="128" y="140"/>
                  </a:lnTo>
                  <a:lnTo>
                    <a:pt x="124" y="146"/>
                  </a:lnTo>
                  <a:lnTo>
                    <a:pt x="124" y="146"/>
                  </a:lnTo>
                  <a:lnTo>
                    <a:pt x="120" y="144"/>
                  </a:lnTo>
                  <a:lnTo>
                    <a:pt x="118" y="138"/>
                  </a:lnTo>
                  <a:lnTo>
                    <a:pt x="118" y="133"/>
                  </a:lnTo>
                  <a:lnTo>
                    <a:pt x="118" y="129"/>
                  </a:lnTo>
                  <a:lnTo>
                    <a:pt x="122" y="119"/>
                  </a:lnTo>
                  <a:lnTo>
                    <a:pt x="124" y="117"/>
                  </a:lnTo>
                  <a:lnTo>
                    <a:pt x="124" y="117"/>
                  </a:lnTo>
                  <a:lnTo>
                    <a:pt x="110" y="140"/>
                  </a:lnTo>
                  <a:lnTo>
                    <a:pt x="91" y="167"/>
                  </a:lnTo>
                  <a:lnTo>
                    <a:pt x="91" y="167"/>
                  </a:lnTo>
                  <a:lnTo>
                    <a:pt x="81" y="177"/>
                  </a:lnTo>
                  <a:lnTo>
                    <a:pt x="72" y="183"/>
                  </a:lnTo>
                  <a:lnTo>
                    <a:pt x="64" y="188"/>
                  </a:lnTo>
                  <a:lnTo>
                    <a:pt x="56" y="190"/>
                  </a:lnTo>
                  <a:lnTo>
                    <a:pt x="45" y="190"/>
                  </a:lnTo>
                  <a:lnTo>
                    <a:pt x="41" y="188"/>
                  </a:lnTo>
                  <a:lnTo>
                    <a:pt x="41" y="188"/>
                  </a:lnTo>
                  <a:lnTo>
                    <a:pt x="35" y="190"/>
                  </a:lnTo>
                  <a:lnTo>
                    <a:pt x="27" y="190"/>
                  </a:lnTo>
                  <a:lnTo>
                    <a:pt x="18" y="185"/>
                  </a:lnTo>
                  <a:lnTo>
                    <a:pt x="12" y="181"/>
                  </a:lnTo>
                  <a:lnTo>
                    <a:pt x="6" y="175"/>
                  </a:lnTo>
                  <a:lnTo>
                    <a:pt x="2" y="169"/>
                  </a:lnTo>
                  <a:lnTo>
                    <a:pt x="0" y="163"/>
                  </a:lnTo>
                  <a:lnTo>
                    <a:pt x="2" y="158"/>
                  </a:lnTo>
                  <a:lnTo>
                    <a:pt x="2" y="158"/>
                  </a:lnTo>
                  <a:close/>
                </a:path>
              </a:pathLst>
            </a:custGeom>
            <a:solidFill>
              <a:srgbClr val="DBAB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473700" y="3144838"/>
              <a:ext cx="436563" cy="730250"/>
            </a:xfrm>
            <a:custGeom>
              <a:avLst/>
              <a:gdLst/>
              <a:ahLst/>
              <a:cxnLst>
                <a:cxn ang="0">
                  <a:pos x="216" y="142"/>
                </a:cxn>
                <a:cxn ang="0">
                  <a:pos x="216" y="142"/>
                </a:cxn>
                <a:cxn ang="0">
                  <a:pos x="206" y="171"/>
                </a:cxn>
                <a:cxn ang="0">
                  <a:pos x="198" y="200"/>
                </a:cxn>
                <a:cxn ang="0">
                  <a:pos x="189" y="236"/>
                </a:cxn>
                <a:cxn ang="0">
                  <a:pos x="183" y="275"/>
                </a:cxn>
                <a:cxn ang="0">
                  <a:pos x="183" y="296"/>
                </a:cxn>
                <a:cxn ang="0">
                  <a:pos x="183" y="315"/>
                </a:cxn>
                <a:cxn ang="0">
                  <a:pos x="187" y="333"/>
                </a:cxn>
                <a:cxn ang="0">
                  <a:pos x="192" y="352"/>
                </a:cxn>
                <a:cxn ang="0">
                  <a:pos x="200" y="369"/>
                </a:cxn>
                <a:cxn ang="0">
                  <a:pos x="210" y="381"/>
                </a:cxn>
                <a:cxn ang="0">
                  <a:pos x="210" y="381"/>
                </a:cxn>
                <a:cxn ang="0">
                  <a:pos x="252" y="427"/>
                </a:cxn>
                <a:cxn ang="0">
                  <a:pos x="266" y="442"/>
                </a:cxn>
                <a:cxn ang="0">
                  <a:pos x="273" y="454"/>
                </a:cxn>
                <a:cxn ang="0">
                  <a:pos x="275" y="456"/>
                </a:cxn>
                <a:cxn ang="0">
                  <a:pos x="273" y="460"/>
                </a:cxn>
                <a:cxn ang="0">
                  <a:pos x="271" y="460"/>
                </a:cxn>
                <a:cxn ang="0">
                  <a:pos x="264" y="460"/>
                </a:cxn>
                <a:cxn ang="0">
                  <a:pos x="246" y="458"/>
                </a:cxn>
                <a:cxn ang="0">
                  <a:pos x="219" y="450"/>
                </a:cxn>
                <a:cxn ang="0">
                  <a:pos x="219" y="450"/>
                </a:cxn>
                <a:cxn ang="0">
                  <a:pos x="200" y="444"/>
                </a:cxn>
                <a:cxn ang="0">
                  <a:pos x="183" y="435"/>
                </a:cxn>
                <a:cxn ang="0">
                  <a:pos x="146" y="415"/>
                </a:cxn>
                <a:cxn ang="0">
                  <a:pos x="108" y="390"/>
                </a:cxn>
                <a:cxn ang="0">
                  <a:pos x="75" y="365"/>
                </a:cxn>
                <a:cxn ang="0">
                  <a:pos x="21" y="321"/>
                </a:cxn>
                <a:cxn ang="0">
                  <a:pos x="0" y="300"/>
                </a:cxn>
                <a:cxn ang="0">
                  <a:pos x="0" y="300"/>
                </a:cxn>
                <a:cxn ang="0">
                  <a:pos x="13" y="267"/>
                </a:cxn>
                <a:cxn ang="0">
                  <a:pos x="40" y="184"/>
                </a:cxn>
                <a:cxn ang="0">
                  <a:pos x="54" y="136"/>
                </a:cxn>
                <a:cxn ang="0">
                  <a:pos x="67" y="90"/>
                </a:cxn>
                <a:cxn ang="0">
                  <a:pos x="77" y="46"/>
                </a:cxn>
                <a:cxn ang="0">
                  <a:pos x="79" y="3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79" y="5"/>
                </a:cxn>
                <a:cxn ang="0">
                  <a:pos x="81" y="3"/>
                </a:cxn>
                <a:cxn ang="0">
                  <a:pos x="83" y="0"/>
                </a:cxn>
                <a:cxn ang="0">
                  <a:pos x="90" y="0"/>
                </a:cxn>
                <a:cxn ang="0">
                  <a:pos x="98" y="5"/>
                </a:cxn>
                <a:cxn ang="0">
                  <a:pos x="106" y="11"/>
                </a:cxn>
                <a:cxn ang="0">
                  <a:pos x="119" y="21"/>
                </a:cxn>
                <a:cxn ang="0">
                  <a:pos x="142" y="46"/>
                </a:cxn>
                <a:cxn ang="0">
                  <a:pos x="167" y="77"/>
                </a:cxn>
                <a:cxn ang="0">
                  <a:pos x="189" y="104"/>
                </a:cxn>
                <a:cxn ang="0">
                  <a:pos x="216" y="142"/>
                </a:cxn>
                <a:cxn ang="0">
                  <a:pos x="216" y="142"/>
                </a:cxn>
              </a:cxnLst>
              <a:rect l="0" t="0" r="r" b="b"/>
              <a:pathLst>
                <a:path w="275" h="460">
                  <a:moveTo>
                    <a:pt x="216" y="142"/>
                  </a:moveTo>
                  <a:lnTo>
                    <a:pt x="216" y="142"/>
                  </a:lnTo>
                  <a:lnTo>
                    <a:pt x="206" y="171"/>
                  </a:lnTo>
                  <a:lnTo>
                    <a:pt x="198" y="200"/>
                  </a:lnTo>
                  <a:lnTo>
                    <a:pt x="189" y="236"/>
                  </a:lnTo>
                  <a:lnTo>
                    <a:pt x="183" y="275"/>
                  </a:lnTo>
                  <a:lnTo>
                    <a:pt x="183" y="296"/>
                  </a:lnTo>
                  <a:lnTo>
                    <a:pt x="183" y="315"/>
                  </a:lnTo>
                  <a:lnTo>
                    <a:pt x="187" y="333"/>
                  </a:lnTo>
                  <a:lnTo>
                    <a:pt x="192" y="352"/>
                  </a:lnTo>
                  <a:lnTo>
                    <a:pt x="200" y="369"/>
                  </a:lnTo>
                  <a:lnTo>
                    <a:pt x="210" y="381"/>
                  </a:lnTo>
                  <a:lnTo>
                    <a:pt x="210" y="381"/>
                  </a:lnTo>
                  <a:lnTo>
                    <a:pt x="252" y="427"/>
                  </a:lnTo>
                  <a:lnTo>
                    <a:pt x="266" y="442"/>
                  </a:lnTo>
                  <a:lnTo>
                    <a:pt x="273" y="454"/>
                  </a:lnTo>
                  <a:lnTo>
                    <a:pt x="275" y="456"/>
                  </a:lnTo>
                  <a:lnTo>
                    <a:pt x="273" y="460"/>
                  </a:lnTo>
                  <a:lnTo>
                    <a:pt x="271" y="460"/>
                  </a:lnTo>
                  <a:lnTo>
                    <a:pt x="264" y="460"/>
                  </a:lnTo>
                  <a:lnTo>
                    <a:pt x="246" y="458"/>
                  </a:lnTo>
                  <a:lnTo>
                    <a:pt x="219" y="450"/>
                  </a:lnTo>
                  <a:lnTo>
                    <a:pt x="219" y="450"/>
                  </a:lnTo>
                  <a:lnTo>
                    <a:pt x="200" y="444"/>
                  </a:lnTo>
                  <a:lnTo>
                    <a:pt x="183" y="435"/>
                  </a:lnTo>
                  <a:lnTo>
                    <a:pt x="146" y="415"/>
                  </a:lnTo>
                  <a:lnTo>
                    <a:pt x="108" y="390"/>
                  </a:lnTo>
                  <a:lnTo>
                    <a:pt x="75" y="365"/>
                  </a:lnTo>
                  <a:lnTo>
                    <a:pt x="21" y="321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13" y="267"/>
                  </a:lnTo>
                  <a:lnTo>
                    <a:pt x="40" y="184"/>
                  </a:lnTo>
                  <a:lnTo>
                    <a:pt x="54" y="136"/>
                  </a:lnTo>
                  <a:lnTo>
                    <a:pt x="67" y="90"/>
                  </a:lnTo>
                  <a:lnTo>
                    <a:pt x="77" y="46"/>
                  </a:lnTo>
                  <a:lnTo>
                    <a:pt x="79" y="30"/>
                  </a:lnTo>
                  <a:lnTo>
                    <a:pt x="79" y="15"/>
                  </a:lnTo>
                  <a:lnTo>
                    <a:pt x="79" y="15"/>
                  </a:lnTo>
                  <a:lnTo>
                    <a:pt x="79" y="5"/>
                  </a:lnTo>
                  <a:lnTo>
                    <a:pt x="81" y="3"/>
                  </a:lnTo>
                  <a:lnTo>
                    <a:pt x="83" y="0"/>
                  </a:lnTo>
                  <a:lnTo>
                    <a:pt x="90" y="0"/>
                  </a:lnTo>
                  <a:lnTo>
                    <a:pt x="98" y="5"/>
                  </a:lnTo>
                  <a:lnTo>
                    <a:pt x="106" y="11"/>
                  </a:lnTo>
                  <a:lnTo>
                    <a:pt x="119" y="21"/>
                  </a:lnTo>
                  <a:lnTo>
                    <a:pt x="142" y="46"/>
                  </a:lnTo>
                  <a:lnTo>
                    <a:pt x="167" y="77"/>
                  </a:lnTo>
                  <a:lnTo>
                    <a:pt x="189" y="104"/>
                  </a:lnTo>
                  <a:lnTo>
                    <a:pt x="216" y="142"/>
                  </a:lnTo>
                  <a:lnTo>
                    <a:pt x="216" y="142"/>
                  </a:lnTo>
                  <a:close/>
                </a:path>
              </a:pathLst>
            </a:custGeom>
            <a:solidFill>
              <a:srgbClr val="DBAB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684838" y="3006725"/>
              <a:ext cx="307975" cy="452438"/>
            </a:xfrm>
            <a:custGeom>
              <a:avLst/>
              <a:gdLst/>
              <a:ahLst/>
              <a:cxnLst>
                <a:cxn ang="0">
                  <a:pos x="185" y="19"/>
                </a:cxn>
                <a:cxn ang="0">
                  <a:pos x="192" y="40"/>
                </a:cxn>
                <a:cxn ang="0">
                  <a:pos x="194" y="60"/>
                </a:cxn>
                <a:cxn ang="0">
                  <a:pos x="190" y="85"/>
                </a:cxn>
                <a:cxn ang="0">
                  <a:pos x="181" y="112"/>
                </a:cxn>
                <a:cxn ang="0">
                  <a:pos x="179" y="146"/>
                </a:cxn>
                <a:cxn ang="0">
                  <a:pos x="181" y="158"/>
                </a:cxn>
                <a:cxn ang="0">
                  <a:pos x="190" y="191"/>
                </a:cxn>
                <a:cxn ang="0">
                  <a:pos x="188" y="196"/>
                </a:cxn>
                <a:cxn ang="0">
                  <a:pos x="179" y="198"/>
                </a:cxn>
                <a:cxn ang="0">
                  <a:pos x="158" y="200"/>
                </a:cxn>
                <a:cxn ang="0">
                  <a:pos x="156" y="200"/>
                </a:cxn>
                <a:cxn ang="0">
                  <a:pos x="154" y="208"/>
                </a:cxn>
                <a:cxn ang="0">
                  <a:pos x="156" y="219"/>
                </a:cxn>
                <a:cxn ang="0">
                  <a:pos x="150" y="227"/>
                </a:cxn>
                <a:cxn ang="0">
                  <a:pos x="144" y="227"/>
                </a:cxn>
                <a:cxn ang="0">
                  <a:pos x="146" y="239"/>
                </a:cxn>
                <a:cxn ang="0">
                  <a:pos x="142" y="244"/>
                </a:cxn>
                <a:cxn ang="0">
                  <a:pos x="135" y="248"/>
                </a:cxn>
                <a:cxn ang="0">
                  <a:pos x="133" y="260"/>
                </a:cxn>
                <a:cxn ang="0">
                  <a:pos x="131" y="268"/>
                </a:cxn>
                <a:cxn ang="0">
                  <a:pos x="127" y="279"/>
                </a:cxn>
                <a:cxn ang="0">
                  <a:pos x="113" y="285"/>
                </a:cxn>
                <a:cxn ang="0">
                  <a:pos x="86" y="279"/>
                </a:cxn>
                <a:cxn ang="0">
                  <a:pos x="69" y="271"/>
                </a:cxn>
                <a:cxn ang="0">
                  <a:pos x="38" y="248"/>
                </a:cxn>
                <a:cxn ang="0">
                  <a:pos x="13" y="221"/>
                </a:cxn>
                <a:cxn ang="0">
                  <a:pos x="0" y="185"/>
                </a:cxn>
                <a:cxn ang="0">
                  <a:pos x="2" y="167"/>
                </a:cxn>
                <a:cxn ang="0">
                  <a:pos x="7" y="144"/>
                </a:cxn>
                <a:cxn ang="0">
                  <a:pos x="29" y="77"/>
                </a:cxn>
                <a:cxn ang="0">
                  <a:pos x="54" y="27"/>
                </a:cxn>
                <a:cxn ang="0">
                  <a:pos x="63" y="17"/>
                </a:cxn>
                <a:cxn ang="0">
                  <a:pos x="88" y="4"/>
                </a:cxn>
                <a:cxn ang="0">
                  <a:pos x="125" y="0"/>
                </a:cxn>
                <a:cxn ang="0">
                  <a:pos x="163" y="4"/>
                </a:cxn>
                <a:cxn ang="0">
                  <a:pos x="181" y="15"/>
                </a:cxn>
                <a:cxn ang="0">
                  <a:pos x="185" y="19"/>
                </a:cxn>
              </a:cxnLst>
              <a:rect l="0" t="0" r="r" b="b"/>
              <a:pathLst>
                <a:path w="194" h="285">
                  <a:moveTo>
                    <a:pt x="185" y="19"/>
                  </a:moveTo>
                  <a:lnTo>
                    <a:pt x="185" y="19"/>
                  </a:lnTo>
                  <a:lnTo>
                    <a:pt x="188" y="25"/>
                  </a:lnTo>
                  <a:lnTo>
                    <a:pt x="192" y="40"/>
                  </a:lnTo>
                  <a:lnTo>
                    <a:pt x="194" y="50"/>
                  </a:lnTo>
                  <a:lnTo>
                    <a:pt x="194" y="60"/>
                  </a:lnTo>
                  <a:lnTo>
                    <a:pt x="194" y="73"/>
                  </a:lnTo>
                  <a:lnTo>
                    <a:pt x="190" y="85"/>
                  </a:lnTo>
                  <a:lnTo>
                    <a:pt x="190" y="85"/>
                  </a:lnTo>
                  <a:lnTo>
                    <a:pt x="181" y="112"/>
                  </a:lnTo>
                  <a:lnTo>
                    <a:pt x="177" y="131"/>
                  </a:lnTo>
                  <a:lnTo>
                    <a:pt x="179" y="146"/>
                  </a:lnTo>
                  <a:lnTo>
                    <a:pt x="181" y="158"/>
                  </a:lnTo>
                  <a:lnTo>
                    <a:pt x="181" y="158"/>
                  </a:lnTo>
                  <a:lnTo>
                    <a:pt x="190" y="183"/>
                  </a:lnTo>
                  <a:lnTo>
                    <a:pt x="190" y="191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8" y="196"/>
                  </a:lnTo>
                  <a:lnTo>
                    <a:pt x="179" y="198"/>
                  </a:lnTo>
                  <a:lnTo>
                    <a:pt x="171" y="200"/>
                  </a:lnTo>
                  <a:lnTo>
                    <a:pt x="158" y="200"/>
                  </a:lnTo>
                  <a:lnTo>
                    <a:pt x="158" y="200"/>
                  </a:lnTo>
                  <a:lnTo>
                    <a:pt x="156" y="200"/>
                  </a:lnTo>
                  <a:lnTo>
                    <a:pt x="156" y="202"/>
                  </a:lnTo>
                  <a:lnTo>
                    <a:pt x="154" y="208"/>
                  </a:lnTo>
                  <a:lnTo>
                    <a:pt x="156" y="219"/>
                  </a:lnTo>
                  <a:lnTo>
                    <a:pt x="156" y="219"/>
                  </a:lnTo>
                  <a:lnTo>
                    <a:pt x="154" y="223"/>
                  </a:lnTo>
                  <a:lnTo>
                    <a:pt x="150" y="227"/>
                  </a:lnTo>
                  <a:lnTo>
                    <a:pt x="144" y="227"/>
                  </a:lnTo>
                  <a:lnTo>
                    <a:pt x="144" y="227"/>
                  </a:lnTo>
                  <a:lnTo>
                    <a:pt x="146" y="235"/>
                  </a:lnTo>
                  <a:lnTo>
                    <a:pt x="146" y="239"/>
                  </a:lnTo>
                  <a:lnTo>
                    <a:pt x="144" y="241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35" y="248"/>
                  </a:lnTo>
                  <a:lnTo>
                    <a:pt x="133" y="250"/>
                  </a:lnTo>
                  <a:lnTo>
                    <a:pt x="133" y="260"/>
                  </a:lnTo>
                  <a:lnTo>
                    <a:pt x="133" y="260"/>
                  </a:lnTo>
                  <a:lnTo>
                    <a:pt x="131" y="268"/>
                  </a:lnTo>
                  <a:lnTo>
                    <a:pt x="131" y="275"/>
                  </a:lnTo>
                  <a:lnTo>
                    <a:pt x="127" y="279"/>
                  </a:lnTo>
                  <a:lnTo>
                    <a:pt x="121" y="283"/>
                  </a:lnTo>
                  <a:lnTo>
                    <a:pt x="113" y="285"/>
                  </a:lnTo>
                  <a:lnTo>
                    <a:pt x="102" y="283"/>
                  </a:lnTo>
                  <a:lnTo>
                    <a:pt x="86" y="279"/>
                  </a:lnTo>
                  <a:lnTo>
                    <a:pt x="86" y="279"/>
                  </a:lnTo>
                  <a:lnTo>
                    <a:pt x="69" y="271"/>
                  </a:lnTo>
                  <a:lnTo>
                    <a:pt x="54" y="260"/>
                  </a:lnTo>
                  <a:lnTo>
                    <a:pt x="38" y="248"/>
                  </a:lnTo>
                  <a:lnTo>
                    <a:pt x="25" y="235"/>
                  </a:lnTo>
                  <a:lnTo>
                    <a:pt x="13" y="221"/>
                  </a:lnTo>
                  <a:lnTo>
                    <a:pt x="4" y="204"/>
                  </a:lnTo>
                  <a:lnTo>
                    <a:pt x="0" y="185"/>
                  </a:lnTo>
                  <a:lnTo>
                    <a:pt x="0" y="175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7" y="144"/>
                  </a:lnTo>
                  <a:lnTo>
                    <a:pt x="13" y="123"/>
                  </a:lnTo>
                  <a:lnTo>
                    <a:pt x="29" y="77"/>
                  </a:lnTo>
                  <a:lnTo>
                    <a:pt x="46" y="40"/>
                  </a:lnTo>
                  <a:lnTo>
                    <a:pt x="54" y="27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71" y="10"/>
                  </a:lnTo>
                  <a:lnTo>
                    <a:pt x="88" y="4"/>
                  </a:lnTo>
                  <a:lnTo>
                    <a:pt x="106" y="2"/>
                  </a:lnTo>
                  <a:lnTo>
                    <a:pt x="125" y="0"/>
                  </a:lnTo>
                  <a:lnTo>
                    <a:pt x="146" y="2"/>
                  </a:lnTo>
                  <a:lnTo>
                    <a:pt x="163" y="4"/>
                  </a:lnTo>
                  <a:lnTo>
                    <a:pt x="177" y="10"/>
                  </a:lnTo>
                  <a:lnTo>
                    <a:pt x="181" y="15"/>
                  </a:lnTo>
                  <a:lnTo>
                    <a:pt x="185" y="19"/>
                  </a:lnTo>
                  <a:lnTo>
                    <a:pt x="185" y="19"/>
                  </a:lnTo>
                  <a:close/>
                </a:path>
              </a:pathLst>
            </a:custGeom>
            <a:solidFill>
              <a:srgbClr val="DBAB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397500" y="3422650"/>
              <a:ext cx="635000" cy="1096963"/>
            </a:xfrm>
            <a:custGeom>
              <a:avLst/>
              <a:gdLst/>
              <a:ahLst/>
              <a:cxnLst>
                <a:cxn ang="0">
                  <a:pos x="73" y="13"/>
                </a:cxn>
                <a:cxn ang="0">
                  <a:pos x="54" y="36"/>
                </a:cxn>
                <a:cxn ang="0">
                  <a:pos x="38" y="65"/>
                </a:cxn>
                <a:cxn ang="0">
                  <a:pos x="19" y="106"/>
                </a:cxn>
                <a:cxn ang="0">
                  <a:pos x="7" y="163"/>
                </a:cxn>
                <a:cxn ang="0">
                  <a:pos x="0" y="231"/>
                </a:cxn>
                <a:cxn ang="0">
                  <a:pos x="7" y="317"/>
                </a:cxn>
                <a:cxn ang="0">
                  <a:pos x="27" y="419"/>
                </a:cxn>
                <a:cxn ang="0">
                  <a:pos x="40" y="466"/>
                </a:cxn>
                <a:cxn ang="0">
                  <a:pos x="44" y="539"/>
                </a:cxn>
                <a:cxn ang="0">
                  <a:pos x="38" y="587"/>
                </a:cxn>
                <a:cxn ang="0">
                  <a:pos x="32" y="612"/>
                </a:cxn>
                <a:cxn ang="0">
                  <a:pos x="32" y="618"/>
                </a:cxn>
                <a:cxn ang="0">
                  <a:pos x="61" y="654"/>
                </a:cxn>
                <a:cxn ang="0">
                  <a:pos x="81" y="674"/>
                </a:cxn>
                <a:cxn ang="0">
                  <a:pos x="125" y="683"/>
                </a:cxn>
                <a:cxn ang="0">
                  <a:pos x="194" y="691"/>
                </a:cxn>
                <a:cxn ang="0">
                  <a:pos x="283" y="691"/>
                </a:cxn>
                <a:cxn ang="0">
                  <a:pos x="333" y="687"/>
                </a:cxn>
                <a:cxn ang="0">
                  <a:pos x="375" y="677"/>
                </a:cxn>
                <a:cxn ang="0">
                  <a:pos x="396" y="660"/>
                </a:cxn>
                <a:cxn ang="0">
                  <a:pos x="400" y="643"/>
                </a:cxn>
                <a:cxn ang="0">
                  <a:pos x="400" y="629"/>
                </a:cxn>
                <a:cxn ang="0">
                  <a:pos x="360" y="404"/>
                </a:cxn>
                <a:cxn ang="0">
                  <a:pos x="346" y="329"/>
                </a:cxn>
                <a:cxn ang="0">
                  <a:pos x="325" y="265"/>
                </a:cxn>
                <a:cxn ang="0">
                  <a:pos x="298" y="192"/>
                </a:cxn>
                <a:cxn ang="0">
                  <a:pos x="264" y="123"/>
                </a:cxn>
                <a:cxn ang="0">
                  <a:pos x="231" y="69"/>
                </a:cxn>
                <a:cxn ang="0">
                  <a:pos x="212" y="48"/>
                </a:cxn>
                <a:cxn ang="0">
                  <a:pos x="165" y="17"/>
                </a:cxn>
                <a:cxn ang="0">
                  <a:pos x="117" y="0"/>
                </a:cxn>
                <a:cxn ang="0">
                  <a:pos x="88" y="0"/>
                </a:cxn>
                <a:cxn ang="0">
                  <a:pos x="77" y="9"/>
                </a:cxn>
                <a:cxn ang="0">
                  <a:pos x="73" y="13"/>
                </a:cxn>
              </a:cxnLst>
              <a:rect l="0" t="0" r="r" b="b"/>
              <a:pathLst>
                <a:path w="400" h="691">
                  <a:moveTo>
                    <a:pt x="73" y="13"/>
                  </a:moveTo>
                  <a:lnTo>
                    <a:pt x="73" y="13"/>
                  </a:lnTo>
                  <a:lnTo>
                    <a:pt x="69" y="19"/>
                  </a:lnTo>
                  <a:lnTo>
                    <a:pt x="54" y="36"/>
                  </a:lnTo>
                  <a:lnTo>
                    <a:pt x="46" y="48"/>
                  </a:lnTo>
                  <a:lnTo>
                    <a:pt x="38" y="65"/>
                  </a:lnTo>
                  <a:lnTo>
                    <a:pt x="27" y="83"/>
                  </a:lnTo>
                  <a:lnTo>
                    <a:pt x="19" y="106"/>
                  </a:lnTo>
                  <a:lnTo>
                    <a:pt x="13" y="131"/>
                  </a:lnTo>
                  <a:lnTo>
                    <a:pt x="7" y="163"/>
                  </a:lnTo>
                  <a:lnTo>
                    <a:pt x="2" y="196"/>
                  </a:lnTo>
                  <a:lnTo>
                    <a:pt x="0" y="231"/>
                  </a:lnTo>
                  <a:lnTo>
                    <a:pt x="2" y="273"/>
                  </a:lnTo>
                  <a:lnTo>
                    <a:pt x="7" y="317"/>
                  </a:lnTo>
                  <a:lnTo>
                    <a:pt x="15" y="366"/>
                  </a:lnTo>
                  <a:lnTo>
                    <a:pt x="27" y="419"/>
                  </a:lnTo>
                  <a:lnTo>
                    <a:pt x="27" y="419"/>
                  </a:lnTo>
                  <a:lnTo>
                    <a:pt x="40" y="466"/>
                  </a:lnTo>
                  <a:lnTo>
                    <a:pt x="44" y="506"/>
                  </a:lnTo>
                  <a:lnTo>
                    <a:pt x="44" y="539"/>
                  </a:lnTo>
                  <a:lnTo>
                    <a:pt x="42" y="566"/>
                  </a:lnTo>
                  <a:lnTo>
                    <a:pt x="38" y="587"/>
                  </a:lnTo>
                  <a:lnTo>
                    <a:pt x="34" y="602"/>
                  </a:lnTo>
                  <a:lnTo>
                    <a:pt x="32" y="612"/>
                  </a:lnTo>
                  <a:lnTo>
                    <a:pt x="32" y="618"/>
                  </a:lnTo>
                  <a:lnTo>
                    <a:pt x="32" y="618"/>
                  </a:lnTo>
                  <a:lnTo>
                    <a:pt x="44" y="635"/>
                  </a:lnTo>
                  <a:lnTo>
                    <a:pt x="61" y="654"/>
                  </a:lnTo>
                  <a:lnTo>
                    <a:pt x="81" y="674"/>
                  </a:lnTo>
                  <a:lnTo>
                    <a:pt x="81" y="674"/>
                  </a:lnTo>
                  <a:lnTo>
                    <a:pt x="102" y="679"/>
                  </a:lnTo>
                  <a:lnTo>
                    <a:pt x="125" y="683"/>
                  </a:lnTo>
                  <a:lnTo>
                    <a:pt x="156" y="687"/>
                  </a:lnTo>
                  <a:lnTo>
                    <a:pt x="194" y="691"/>
                  </a:lnTo>
                  <a:lnTo>
                    <a:pt x="237" y="691"/>
                  </a:lnTo>
                  <a:lnTo>
                    <a:pt x="283" y="691"/>
                  </a:lnTo>
                  <a:lnTo>
                    <a:pt x="333" y="687"/>
                  </a:lnTo>
                  <a:lnTo>
                    <a:pt x="333" y="687"/>
                  </a:lnTo>
                  <a:lnTo>
                    <a:pt x="358" y="683"/>
                  </a:lnTo>
                  <a:lnTo>
                    <a:pt x="375" y="677"/>
                  </a:lnTo>
                  <a:lnTo>
                    <a:pt x="387" y="668"/>
                  </a:lnTo>
                  <a:lnTo>
                    <a:pt x="396" y="660"/>
                  </a:lnTo>
                  <a:lnTo>
                    <a:pt x="400" y="652"/>
                  </a:lnTo>
                  <a:lnTo>
                    <a:pt x="400" y="643"/>
                  </a:lnTo>
                  <a:lnTo>
                    <a:pt x="400" y="629"/>
                  </a:lnTo>
                  <a:lnTo>
                    <a:pt x="400" y="629"/>
                  </a:lnTo>
                  <a:lnTo>
                    <a:pt x="379" y="498"/>
                  </a:lnTo>
                  <a:lnTo>
                    <a:pt x="360" y="404"/>
                  </a:lnTo>
                  <a:lnTo>
                    <a:pt x="346" y="329"/>
                  </a:lnTo>
                  <a:lnTo>
                    <a:pt x="346" y="329"/>
                  </a:lnTo>
                  <a:lnTo>
                    <a:pt x="337" y="298"/>
                  </a:lnTo>
                  <a:lnTo>
                    <a:pt x="325" y="265"/>
                  </a:lnTo>
                  <a:lnTo>
                    <a:pt x="312" y="229"/>
                  </a:lnTo>
                  <a:lnTo>
                    <a:pt x="298" y="192"/>
                  </a:lnTo>
                  <a:lnTo>
                    <a:pt x="283" y="156"/>
                  </a:lnTo>
                  <a:lnTo>
                    <a:pt x="264" y="123"/>
                  </a:lnTo>
                  <a:lnTo>
                    <a:pt x="248" y="92"/>
                  </a:lnTo>
                  <a:lnTo>
                    <a:pt x="231" y="69"/>
                  </a:lnTo>
                  <a:lnTo>
                    <a:pt x="231" y="69"/>
                  </a:lnTo>
                  <a:lnTo>
                    <a:pt x="212" y="48"/>
                  </a:lnTo>
                  <a:lnTo>
                    <a:pt x="190" y="31"/>
                  </a:lnTo>
                  <a:lnTo>
                    <a:pt x="165" y="17"/>
                  </a:lnTo>
                  <a:lnTo>
                    <a:pt x="140" y="6"/>
                  </a:lnTo>
                  <a:lnTo>
                    <a:pt x="117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1" y="4"/>
                  </a:lnTo>
                  <a:lnTo>
                    <a:pt x="77" y="9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DFE6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5519738" y="4506913"/>
              <a:ext cx="498475" cy="1158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5" y="8"/>
                </a:cxn>
                <a:cxn ang="0">
                  <a:pos x="52" y="14"/>
                </a:cxn>
                <a:cxn ang="0">
                  <a:pos x="90" y="19"/>
                </a:cxn>
                <a:cxn ang="0">
                  <a:pos x="133" y="21"/>
                </a:cxn>
                <a:cxn ang="0">
                  <a:pos x="185" y="21"/>
                </a:cxn>
                <a:cxn ang="0">
                  <a:pos x="215" y="16"/>
                </a:cxn>
                <a:cxn ang="0">
                  <a:pos x="244" y="14"/>
                </a:cxn>
                <a:cxn ang="0">
                  <a:pos x="277" y="8"/>
                </a:cxn>
                <a:cxn ang="0">
                  <a:pos x="308" y="0"/>
                </a:cxn>
                <a:cxn ang="0">
                  <a:pos x="308" y="0"/>
                </a:cxn>
                <a:cxn ang="0">
                  <a:pos x="314" y="50"/>
                </a:cxn>
                <a:cxn ang="0">
                  <a:pos x="314" y="50"/>
                </a:cxn>
                <a:cxn ang="0">
                  <a:pos x="292" y="56"/>
                </a:cxn>
                <a:cxn ang="0">
                  <a:pos x="264" y="62"/>
                </a:cxn>
                <a:cxn ang="0">
                  <a:pos x="229" y="68"/>
                </a:cxn>
                <a:cxn ang="0">
                  <a:pos x="183" y="73"/>
                </a:cxn>
                <a:cxn ang="0">
                  <a:pos x="158" y="73"/>
                </a:cxn>
                <a:cxn ang="0">
                  <a:pos x="131" y="71"/>
                </a:cxn>
                <a:cxn ang="0">
                  <a:pos x="102" y="68"/>
                </a:cxn>
                <a:cxn ang="0">
                  <a:pos x="71" y="64"/>
                </a:cxn>
                <a:cxn ang="0">
                  <a:pos x="40" y="58"/>
                </a:cxn>
                <a:cxn ang="0">
                  <a:pos x="4" y="52"/>
                </a:cxn>
                <a:cxn ang="0">
                  <a:pos x="0" y="2"/>
                </a:cxn>
              </a:cxnLst>
              <a:rect l="0" t="0" r="r" b="b"/>
              <a:pathLst>
                <a:path w="314" h="73">
                  <a:moveTo>
                    <a:pt x="0" y="2"/>
                  </a:moveTo>
                  <a:lnTo>
                    <a:pt x="0" y="2"/>
                  </a:lnTo>
                  <a:lnTo>
                    <a:pt x="25" y="8"/>
                  </a:lnTo>
                  <a:lnTo>
                    <a:pt x="52" y="14"/>
                  </a:lnTo>
                  <a:lnTo>
                    <a:pt x="90" y="19"/>
                  </a:lnTo>
                  <a:lnTo>
                    <a:pt x="133" y="21"/>
                  </a:lnTo>
                  <a:lnTo>
                    <a:pt x="185" y="21"/>
                  </a:lnTo>
                  <a:lnTo>
                    <a:pt x="215" y="16"/>
                  </a:lnTo>
                  <a:lnTo>
                    <a:pt x="244" y="14"/>
                  </a:lnTo>
                  <a:lnTo>
                    <a:pt x="277" y="8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14" y="50"/>
                  </a:lnTo>
                  <a:lnTo>
                    <a:pt x="314" y="50"/>
                  </a:lnTo>
                  <a:lnTo>
                    <a:pt x="292" y="56"/>
                  </a:lnTo>
                  <a:lnTo>
                    <a:pt x="264" y="62"/>
                  </a:lnTo>
                  <a:lnTo>
                    <a:pt x="229" y="68"/>
                  </a:lnTo>
                  <a:lnTo>
                    <a:pt x="183" y="73"/>
                  </a:lnTo>
                  <a:lnTo>
                    <a:pt x="158" y="73"/>
                  </a:lnTo>
                  <a:lnTo>
                    <a:pt x="131" y="71"/>
                  </a:lnTo>
                  <a:lnTo>
                    <a:pt x="102" y="68"/>
                  </a:lnTo>
                  <a:lnTo>
                    <a:pt x="71" y="64"/>
                  </a:lnTo>
                  <a:lnTo>
                    <a:pt x="40" y="58"/>
                  </a:lnTo>
                  <a:lnTo>
                    <a:pt x="4" y="5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B2B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5605463" y="4519613"/>
              <a:ext cx="23813" cy="92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6"/>
                </a:cxn>
                <a:cxn ang="0">
                  <a:pos x="15" y="58"/>
                </a:cxn>
                <a:cxn ang="0">
                  <a:pos x="13" y="2"/>
                </a:cxn>
                <a:cxn ang="0">
                  <a:pos x="0" y="0"/>
                </a:cxn>
              </a:cxnLst>
              <a:rect l="0" t="0" r="r" b="b"/>
              <a:pathLst>
                <a:path w="15" h="58">
                  <a:moveTo>
                    <a:pt x="0" y="0"/>
                  </a:moveTo>
                  <a:lnTo>
                    <a:pt x="2" y="56"/>
                  </a:lnTo>
                  <a:lnTo>
                    <a:pt x="15" y="58"/>
                  </a:lnTo>
                  <a:lnTo>
                    <a:pt x="1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5873750" y="4525963"/>
              <a:ext cx="25400" cy="968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61"/>
                </a:cxn>
                <a:cxn ang="0">
                  <a:pos x="16" y="59"/>
                </a:cxn>
                <a:cxn ang="0">
                  <a:pos x="10" y="0"/>
                </a:cxn>
                <a:cxn ang="0">
                  <a:pos x="0" y="2"/>
                </a:cxn>
              </a:cxnLst>
              <a:rect l="0" t="0" r="r" b="b"/>
              <a:pathLst>
                <a:path w="16" h="61">
                  <a:moveTo>
                    <a:pt x="0" y="2"/>
                  </a:moveTo>
                  <a:lnTo>
                    <a:pt x="6" y="61"/>
                  </a:lnTo>
                  <a:lnTo>
                    <a:pt x="16" y="59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F83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5540375" y="4403725"/>
              <a:ext cx="241300" cy="115888"/>
            </a:xfrm>
            <a:custGeom>
              <a:avLst/>
              <a:gdLst/>
              <a:ahLst/>
              <a:cxnLst>
                <a:cxn ang="0">
                  <a:pos x="152" y="71"/>
                </a:cxn>
                <a:cxn ang="0">
                  <a:pos x="152" y="71"/>
                </a:cxn>
                <a:cxn ang="0">
                  <a:pos x="133" y="65"/>
                </a:cxn>
                <a:cxn ang="0">
                  <a:pos x="89" y="48"/>
                </a:cxn>
                <a:cxn ang="0">
                  <a:pos x="41" y="25"/>
                </a:cxn>
                <a:cxn ang="0">
                  <a:pos x="18" y="1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3"/>
                </a:cxn>
                <a:cxn ang="0">
                  <a:pos x="12" y="25"/>
                </a:cxn>
                <a:cxn ang="0">
                  <a:pos x="25" y="40"/>
                </a:cxn>
                <a:cxn ang="0">
                  <a:pos x="35" y="46"/>
                </a:cxn>
                <a:cxn ang="0">
                  <a:pos x="46" y="52"/>
                </a:cxn>
                <a:cxn ang="0">
                  <a:pos x="56" y="59"/>
                </a:cxn>
                <a:cxn ang="0">
                  <a:pos x="70" y="65"/>
                </a:cxn>
                <a:cxn ang="0">
                  <a:pos x="87" y="69"/>
                </a:cxn>
                <a:cxn ang="0">
                  <a:pos x="106" y="71"/>
                </a:cxn>
                <a:cxn ang="0">
                  <a:pos x="127" y="73"/>
                </a:cxn>
                <a:cxn ang="0">
                  <a:pos x="152" y="71"/>
                </a:cxn>
                <a:cxn ang="0">
                  <a:pos x="152" y="71"/>
                </a:cxn>
              </a:cxnLst>
              <a:rect l="0" t="0" r="r" b="b"/>
              <a:pathLst>
                <a:path w="152" h="73">
                  <a:moveTo>
                    <a:pt x="152" y="71"/>
                  </a:moveTo>
                  <a:lnTo>
                    <a:pt x="152" y="71"/>
                  </a:lnTo>
                  <a:lnTo>
                    <a:pt x="133" y="65"/>
                  </a:lnTo>
                  <a:lnTo>
                    <a:pt x="89" y="48"/>
                  </a:lnTo>
                  <a:lnTo>
                    <a:pt x="41" y="25"/>
                  </a:lnTo>
                  <a:lnTo>
                    <a:pt x="18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3"/>
                  </a:lnTo>
                  <a:lnTo>
                    <a:pt x="12" y="25"/>
                  </a:lnTo>
                  <a:lnTo>
                    <a:pt x="25" y="40"/>
                  </a:lnTo>
                  <a:lnTo>
                    <a:pt x="35" y="46"/>
                  </a:lnTo>
                  <a:lnTo>
                    <a:pt x="46" y="52"/>
                  </a:lnTo>
                  <a:lnTo>
                    <a:pt x="56" y="59"/>
                  </a:lnTo>
                  <a:lnTo>
                    <a:pt x="70" y="65"/>
                  </a:lnTo>
                  <a:lnTo>
                    <a:pt x="87" y="69"/>
                  </a:lnTo>
                  <a:lnTo>
                    <a:pt x="106" y="71"/>
                  </a:lnTo>
                  <a:lnTo>
                    <a:pt x="127" y="73"/>
                  </a:lnTo>
                  <a:lnTo>
                    <a:pt x="152" y="71"/>
                  </a:lnTo>
                  <a:lnTo>
                    <a:pt x="152" y="71"/>
                  </a:lnTo>
                  <a:close/>
                </a:path>
              </a:pathLst>
            </a:custGeom>
            <a:solidFill>
              <a:srgbClr val="CAD8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5741988" y="3624263"/>
              <a:ext cx="101600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0" y="31"/>
                </a:cxn>
                <a:cxn ang="0">
                  <a:pos x="18" y="67"/>
                </a:cxn>
                <a:cxn ang="0">
                  <a:pos x="27" y="106"/>
                </a:cxn>
                <a:cxn ang="0">
                  <a:pos x="31" y="129"/>
                </a:cxn>
                <a:cxn ang="0">
                  <a:pos x="33" y="152"/>
                </a:cxn>
                <a:cxn ang="0">
                  <a:pos x="33" y="173"/>
                </a:cxn>
                <a:cxn ang="0">
                  <a:pos x="31" y="196"/>
                </a:cxn>
                <a:cxn ang="0">
                  <a:pos x="29" y="217"/>
                </a:cxn>
                <a:cxn ang="0">
                  <a:pos x="23" y="235"/>
                </a:cxn>
                <a:cxn ang="0">
                  <a:pos x="12" y="252"/>
                </a:cxn>
                <a:cxn ang="0">
                  <a:pos x="2" y="267"/>
                </a:cxn>
                <a:cxn ang="0">
                  <a:pos x="2" y="267"/>
                </a:cxn>
                <a:cxn ang="0">
                  <a:pos x="6" y="264"/>
                </a:cxn>
                <a:cxn ang="0">
                  <a:pos x="20" y="256"/>
                </a:cxn>
                <a:cxn ang="0">
                  <a:pos x="29" y="248"/>
                </a:cxn>
                <a:cxn ang="0">
                  <a:pos x="39" y="239"/>
                </a:cxn>
                <a:cxn ang="0">
                  <a:pos x="47" y="227"/>
                </a:cxn>
                <a:cxn ang="0">
                  <a:pos x="54" y="215"/>
                </a:cxn>
                <a:cxn ang="0">
                  <a:pos x="60" y="198"/>
                </a:cxn>
                <a:cxn ang="0">
                  <a:pos x="64" y="179"/>
                </a:cxn>
                <a:cxn ang="0">
                  <a:pos x="64" y="156"/>
                </a:cxn>
                <a:cxn ang="0">
                  <a:pos x="60" y="133"/>
                </a:cxn>
                <a:cxn ang="0">
                  <a:pos x="54" y="104"/>
                </a:cxn>
                <a:cxn ang="0">
                  <a:pos x="41" y="73"/>
                </a:cxn>
                <a:cxn ang="0">
                  <a:pos x="23" y="4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67">
                  <a:moveTo>
                    <a:pt x="0" y="0"/>
                  </a:moveTo>
                  <a:lnTo>
                    <a:pt x="0" y="0"/>
                  </a:lnTo>
                  <a:lnTo>
                    <a:pt x="10" y="31"/>
                  </a:lnTo>
                  <a:lnTo>
                    <a:pt x="18" y="67"/>
                  </a:lnTo>
                  <a:lnTo>
                    <a:pt x="27" y="106"/>
                  </a:lnTo>
                  <a:lnTo>
                    <a:pt x="31" y="129"/>
                  </a:lnTo>
                  <a:lnTo>
                    <a:pt x="33" y="152"/>
                  </a:lnTo>
                  <a:lnTo>
                    <a:pt x="33" y="173"/>
                  </a:lnTo>
                  <a:lnTo>
                    <a:pt x="31" y="196"/>
                  </a:lnTo>
                  <a:lnTo>
                    <a:pt x="29" y="217"/>
                  </a:lnTo>
                  <a:lnTo>
                    <a:pt x="23" y="235"/>
                  </a:lnTo>
                  <a:lnTo>
                    <a:pt x="12" y="252"/>
                  </a:lnTo>
                  <a:lnTo>
                    <a:pt x="2" y="267"/>
                  </a:lnTo>
                  <a:lnTo>
                    <a:pt x="2" y="267"/>
                  </a:lnTo>
                  <a:lnTo>
                    <a:pt x="6" y="264"/>
                  </a:lnTo>
                  <a:lnTo>
                    <a:pt x="20" y="256"/>
                  </a:lnTo>
                  <a:lnTo>
                    <a:pt x="29" y="248"/>
                  </a:lnTo>
                  <a:lnTo>
                    <a:pt x="39" y="239"/>
                  </a:lnTo>
                  <a:lnTo>
                    <a:pt x="47" y="227"/>
                  </a:lnTo>
                  <a:lnTo>
                    <a:pt x="54" y="215"/>
                  </a:lnTo>
                  <a:lnTo>
                    <a:pt x="60" y="198"/>
                  </a:lnTo>
                  <a:lnTo>
                    <a:pt x="64" y="179"/>
                  </a:lnTo>
                  <a:lnTo>
                    <a:pt x="64" y="156"/>
                  </a:lnTo>
                  <a:lnTo>
                    <a:pt x="60" y="133"/>
                  </a:lnTo>
                  <a:lnTo>
                    <a:pt x="54" y="104"/>
                  </a:lnTo>
                  <a:lnTo>
                    <a:pt x="41" y="73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5440363" y="4040188"/>
              <a:ext cx="284163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3" y="9"/>
                </a:cxn>
                <a:cxn ang="0">
                  <a:pos x="25" y="19"/>
                </a:cxn>
                <a:cxn ang="0">
                  <a:pos x="44" y="30"/>
                </a:cxn>
                <a:cxn ang="0">
                  <a:pos x="69" y="40"/>
                </a:cxn>
                <a:cxn ang="0">
                  <a:pos x="96" y="50"/>
                </a:cxn>
                <a:cxn ang="0">
                  <a:pos x="127" y="57"/>
                </a:cxn>
                <a:cxn ang="0">
                  <a:pos x="144" y="59"/>
                </a:cxn>
                <a:cxn ang="0">
                  <a:pos x="163" y="59"/>
                </a:cxn>
                <a:cxn ang="0">
                  <a:pos x="179" y="104"/>
                </a:cxn>
                <a:cxn ang="0">
                  <a:pos x="179" y="104"/>
                </a:cxn>
                <a:cxn ang="0">
                  <a:pos x="161" y="100"/>
                </a:cxn>
                <a:cxn ang="0">
                  <a:pos x="140" y="94"/>
                </a:cxn>
                <a:cxn ang="0">
                  <a:pos x="115" y="86"/>
                </a:cxn>
                <a:cxn ang="0">
                  <a:pos x="86" y="71"/>
                </a:cxn>
                <a:cxn ang="0">
                  <a:pos x="57" y="54"/>
                </a:cxn>
                <a:cxn ang="0">
                  <a:pos x="42" y="42"/>
                </a:cxn>
                <a:cxn ang="0">
                  <a:pos x="27" y="30"/>
                </a:cxn>
                <a:cxn ang="0">
                  <a:pos x="15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9" h="104">
                  <a:moveTo>
                    <a:pt x="0" y="0"/>
                  </a:moveTo>
                  <a:lnTo>
                    <a:pt x="0" y="0"/>
                  </a:lnTo>
                  <a:lnTo>
                    <a:pt x="13" y="9"/>
                  </a:lnTo>
                  <a:lnTo>
                    <a:pt x="25" y="19"/>
                  </a:lnTo>
                  <a:lnTo>
                    <a:pt x="44" y="30"/>
                  </a:lnTo>
                  <a:lnTo>
                    <a:pt x="69" y="40"/>
                  </a:lnTo>
                  <a:lnTo>
                    <a:pt x="96" y="50"/>
                  </a:lnTo>
                  <a:lnTo>
                    <a:pt x="127" y="57"/>
                  </a:lnTo>
                  <a:lnTo>
                    <a:pt x="144" y="59"/>
                  </a:lnTo>
                  <a:lnTo>
                    <a:pt x="163" y="59"/>
                  </a:lnTo>
                  <a:lnTo>
                    <a:pt x="179" y="104"/>
                  </a:lnTo>
                  <a:lnTo>
                    <a:pt x="179" y="104"/>
                  </a:lnTo>
                  <a:lnTo>
                    <a:pt x="161" y="100"/>
                  </a:lnTo>
                  <a:lnTo>
                    <a:pt x="140" y="94"/>
                  </a:lnTo>
                  <a:lnTo>
                    <a:pt x="115" y="86"/>
                  </a:lnTo>
                  <a:lnTo>
                    <a:pt x="86" y="71"/>
                  </a:lnTo>
                  <a:lnTo>
                    <a:pt x="57" y="54"/>
                  </a:lnTo>
                  <a:lnTo>
                    <a:pt x="42" y="42"/>
                  </a:lnTo>
                  <a:lnTo>
                    <a:pt x="27" y="30"/>
                  </a:lnTo>
                  <a:lnTo>
                    <a:pt x="15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8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5699125" y="3241675"/>
              <a:ext cx="95250" cy="2301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27"/>
                </a:cxn>
                <a:cxn ang="0">
                  <a:pos x="6" y="46"/>
                </a:cxn>
                <a:cxn ang="0">
                  <a:pos x="6" y="60"/>
                </a:cxn>
                <a:cxn ang="0">
                  <a:pos x="6" y="60"/>
                </a:cxn>
                <a:cxn ang="0">
                  <a:pos x="12" y="71"/>
                </a:cxn>
                <a:cxn ang="0">
                  <a:pos x="20" y="81"/>
                </a:cxn>
                <a:cxn ang="0">
                  <a:pos x="39" y="102"/>
                </a:cxn>
                <a:cxn ang="0">
                  <a:pos x="54" y="116"/>
                </a:cxn>
                <a:cxn ang="0">
                  <a:pos x="60" y="120"/>
                </a:cxn>
                <a:cxn ang="0">
                  <a:pos x="54" y="145"/>
                </a:cxn>
                <a:cxn ang="0">
                  <a:pos x="54" y="145"/>
                </a:cxn>
                <a:cxn ang="0">
                  <a:pos x="47" y="141"/>
                </a:cxn>
                <a:cxn ang="0">
                  <a:pos x="33" y="129"/>
                </a:cxn>
                <a:cxn ang="0">
                  <a:pos x="25" y="118"/>
                </a:cxn>
                <a:cxn ang="0">
                  <a:pos x="16" y="106"/>
                </a:cxn>
                <a:cxn ang="0">
                  <a:pos x="8" y="91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58"/>
                </a:cxn>
                <a:cxn ang="0">
                  <a:pos x="2" y="33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0" h="145">
                  <a:moveTo>
                    <a:pt x="6" y="0"/>
                  </a:moveTo>
                  <a:lnTo>
                    <a:pt x="6" y="0"/>
                  </a:lnTo>
                  <a:lnTo>
                    <a:pt x="6" y="27"/>
                  </a:lnTo>
                  <a:lnTo>
                    <a:pt x="6" y="46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12" y="71"/>
                  </a:lnTo>
                  <a:lnTo>
                    <a:pt x="20" y="81"/>
                  </a:lnTo>
                  <a:lnTo>
                    <a:pt x="39" y="102"/>
                  </a:lnTo>
                  <a:lnTo>
                    <a:pt x="54" y="116"/>
                  </a:lnTo>
                  <a:lnTo>
                    <a:pt x="60" y="120"/>
                  </a:lnTo>
                  <a:lnTo>
                    <a:pt x="54" y="145"/>
                  </a:lnTo>
                  <a:lnTo>
                    <a:pt x="54" y="145"/>
                  </a:lnTo>
                  <a:lnTo>
                    <a:pt x="47" y="141"/>
                  </a:lnTo>
                  <a:lnTo>
                    <a:pt x="33" y="129"/>
                  </a:lnTo>
                  <a:lnTo>
                    <a:pt x="25" y="118"/>
                  </a:lnTo>
                  <a:lnTo>
                    <a:pt x="16" y="106"/>
                  </a:lnTo>
                  <a:lnTo>
                    <a:pt x="8" y="91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58"/>
                  </a:lnTo>
                  <a:lnTo>
                    <a:pt x="2" y="3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5873750" y="3354388"/>
              <a:ext cx="58738" cy="158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0"/>
                </a:cxn>
                <a:cxn ang="0">
                  <a:pos x="33" y="2"/>
                </a:cxn>
                <a:cxn ang="0">
                  <a:pos x="25" y="4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4" y="10"/>
                </a:cxn>
                <a:cxn ang="0">
                  <a:pos x="25" y="10"/>
                </a:cxn>
                <a:cxn ang="0">
                  <a:pos x="25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2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37" h="10">
                  <a:moveTo>
                    <a:pt x="37" y="0"/>
                  </a:moveTo>
                  <a:lnTo>
                    <a:pt x="37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4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5741988" y="3492500"/>
              <a:ext cx="82550" cy="149225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0" y="39"/>
                </a:cxn>
                <a:cxn ang="0">
                  <a:pos x="4" y="48"/>
                </a:cxn>
                <a:cxn ang="0">
                  <a:pos x="14" y="62"/>
                </a:cxn>
                <a:cxn ang="0">
                  <a:pos x="29" y="81"/>
                </a:cxn>
                <a:cxn ang="0">
                  <a:pos x="37" y="87"/>
                </a:cxn>
                <a:cxn ang="0">
                  <a:pos x="45" y="94"/>
                </a:cxn>
                <a:cxn ang="0">
                  <a:pos x="45" y="94"/>
                </a:cxn>
                <a:cxn ang="0">
                  <a:pos x="50" y="81"/>
                </a:cxn>
                <a:cxn ang="0">
                  <a:pos x="52" y="69"/>
                </a:cxn>
                <a:cxn ang="0">
                  <a:pos x="52" y="54"/>
                </a:cxn>
                <a:cxn ang="0">
                  <a:pos x="50" y="39"/>
                </a:cxn>
                <a:cxn ang="0">
                  <a:pos x="45" y="23"/>
                </a:cxn>
                <a:cxn ang="0">
                  <a:pos x="41" y="17"/>
                </a:cxn>
                <a:cxn ang="0">
                  <a:pos x="35" y="10"/>
                </a:cxn>
                <a:cxn ang="0">
                  <a:pos x="27" y="4"/>
                </a:cxn>
                <a:cxn ang="0">
                  <a:pos x="16" y="0"/>
                </a:cxn>
                <a:cxn ang="0">
                  <a:pos x="0" y="39"/>
                </a:cxn>
              </a:cxnLst>
              <a:rect l="0" t="0" r="r" b="b"/>
              <a:pathLst>
                <a:path w="52" h="94">
                  <a:moveTo>
                    <a:pt x="0" y="39"/>
                  </a:moveTo>
                  <a:lnTo>
                    <a:pt x="0" y="39"/>
                  </a:lnTo>
                  <a:lnTo>
                    <a:pt x="4" y="48"/>
                  </a:lnTo>
                  <a:lnTo>
                    <a:pt x="14" y="62"/>
                  </a:lnTo>
                  <a:lnTo>
                    <a:pt x="29" y="81"/>
                  </a:lnTo>
                  <a:lnTo>
                    <a:pt x="37" y="87"/>
                  </a:lnTo>
                  <a:lnTo>
                    <a:pt x="45" y="94"/>
                  </a:lnTo>
                  <a:lnTo>
                    <a:pt x="45" y="94"/>
                  </a:lnTo>
                  <a:lnTo>
                    <a:pt x="50" y="81"/>
                  </a:lnTo>
                  <a:lnTo>
                    <a:pt x="52" y="69"/>
                  </a:lnTo>
                  <a:lnTo>
                    <a:pt x="52" y="54"/>
                  </a:lnTo>
                  <a:lnTo>
                    <a:pt x="50" y="39"/>
                  </a:lnTo>
                  <a:lnTo>
                    <a:pt x="45" y="23"/>
                  </a:lnTo>
                  <a:lnTo>
                    <a:pt x="41" y="17"/>
                  </a:lnTo>
                  <a:lnTo>
                    <a:pt x="35" y="10"/>
                  </a:lnTo>
                  <a:lnTo>
                    <a:pt x="27" y="4"/>
                  </a:lnTo>
                  <a:lnTo>
                    <a:pt x="16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AF3D4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791200" y="3584575"/>
              <a:ext cx="263525" cy="855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38"/>
                </a:cxn>
                <a:cxn ang="0">
                  <a:pos x="31" y="77"/>
                </a:cxn>
                <a:cxn ang="0">
                  <a:pos x="50" y="129"/>
                </a:cxn>
                <a:cxn ang="0">
                  <a:pos x="68" y="185"/>
                </a:cxn>
                <a:cxn ang="0">
                  <a:pos x="85" y="246"/>
                </a:cxn>
                <a:cxn ang="0">
                  <a:pos x="100" y="304"/>
                </a:cxn>
                <a:cxn ang="0">
                  <a:pos x="104" y="331"/>
                </a:cxn>
                <a:cxn ang="0">
                  <a:pos x="106" y="358"/>
                </a:cxn>
                <a:cxn ang="0">
                  <a:pos x="106" y="358"/>
                </a:cxn>
                <a:cxn ang="0">
                  <a:pos x="110" y="404"/>
                </a:cxn>
                <a:cxn ang="0">
                  <a:pos x="116" y="441"/>
                </a:cxn>
                <a:cxn ang="0">
                  <a:pos x="127" y="473"/>
                </a:cxn>
                <a:cxn ang="0">
                  <a:pos x="135" y="498"/>
                </a:cxn>
                <a:cxn ang="0">
                  <a:pos x="145" y="516"/>
                </a:cxn>
                <a:cxn ang="0">
                  <a:pos x="154" y="529"/>
                </a:cxn>
                <a:cxn ang="0">
                  <a:pos x="162" y="539"/>
                </a:cxn>
                <a:cxn ang="0">
                  <a:pos x="162" y="539"/>
                </a:cxn>
                <a:cxn ang="0">
                  <a:pos x="162" y="529"/>
                </a:cxn>
                <a:cxn ang="0">
                  <a:pos x="166" y="504"/>
                </a:cxn>
                <a:cxn ang="0">
                  <a:pos x="166" y="462"/>
                </a:cxn>
                <a:cxn ang="0">
                  <a:pos x="164" y="437"/>
                </a:cxn>
                <a:cxn ang="0">
                  <a:pos x="162" y="410"/>
                </a:cxn>
                <a:cxn ang="0">
                  <a:pos x="162" y="410"/>
                </a:cxn>
                <a:cxn ang="0">
                  <a:pos x="152" y="358"/>
                </a:cxn>
                <a:cxn ang="0">
                  <a:pos x="139" y="306"/>
                </a:cxn>
                <a:cxn ang="0">
                  <a:pos x="121" y="246"/>
                </a:cxn>
                <a:cxn ang="0">
                  <a:pos x="100" y="179"/>
                </a:cxn>
                <a:cxn ang="0">
                  <a:pos x="85" y="146"/>
                </a:cxn>
                <a:cxn ang="0">
                  <a:pos x="71" y="113"/>
                </a:cxn>
                <a:cxn ang="0">
                  <a:pos x="56" y="81"/>
                </a:cxn>
                <a:cxn ang="0">
                  <a:pos x="39" y="52"/>
                </a:cxn>
                <a:cxn ang="0">
                  <a:pos x="21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6" h="539">
                  <a:moveTo>
                    <a:pt x="0" y="0"/>
                  </a:moveTo>
                  <a:lnTo>
                    <a:pt x="0" y="0"/>
                  </a:lnTo>
                  <a:lnTo>
                    <a:pt x="16" y="38"/>
                  </a:lnTo>
                  <a:lnTo>
                    <a:pt x="31" y="77"/>
                  </a:lnTo>
                  <a:lnTo>
                    <a:pt x="50" y="129"/>
                  </a:lnTo>
                  <a:lnTo>
                    <a:pt x="68" y="185"/>
                  </a:lnTo>
                  <a:lnTo>
                    <a:pt x="85" y="246"/>
                  </a:lnTo>
                  <a:lnTo>
                    <a:pt x="100" y="304"/>
                  </a:lnTo>
                  <a:lnTo>
                    <a:pt x="104" y="331"/>
                  </a:lnTo>
                  <a:lnTo>
                    <a:pt x="106" y="358"/>
                  </a:lnTo>
                  <a:lnTo>
                    <a:pt x="106" y="358"/>
                  </a:lnTo>
                  <a:lnTo>
                    <a:pt x="110" y="404"/>
                  </a:lnTo>
                  <a:lnTo>
                    <a:pt x="116" y="441"/>
                  </a:lnTo>
                  <a:lnTo>
                    <a:pt x="127" y="473"/>
                  </a:lnTo>
                  <a:lnTo>
                    <a:pt x="135" y="498"/>
                  </a:lnTo>
                  <a:lnTo>
                    <a:pt x="145" y="516"/>
                  </a:lnTo>
                  <a:lnTo>
                    <a:pt x="154" y="529"/>
                  </a:lnTo>
                  <a:lnTo>
                    <a:pt x="162" y="539"/>
                  </a:lnTo>
                  <a:lnTo>
                    <a:pt x="162" y="539"/>
                  </a:lnTo>
                  <a:lnTo>
                    <a:pt x="162" y="529"/>
                  </a:lnTo>
                  <a:lnTo>
                    <a:pt x="166" y="504"/>
                  </a:lnTo>
                  <a:lnTo>
                    <a:pt x="166" y="462"/>
                  </a:lnTo>
                  <a:lnTo>
                    <a:pt x="164" y="437"/>
                  </a:lnTo>
                  <a:lnTo>
                    <a:pt x="162" y="410"/>
                  </a:lnTo>
                  <a:lnTo>
                    <a:pt x="162" y="410"/>
                  </a:lnTo>
                  <a:lnTo>
                    <a:pt x="152" y="358"/>
                  </a:lnTo>
                  <a:lnTo>
                    <a:pt x="139" y="306"/>
                  </a:lnTo>
                  <a:lnTo>
                    <a:pt x="121" y="246"/>
                  </a:lnTo>
                  <a:lnTo>
                    <a:pt x="100" y="179"/>
                  </a:lnTo>
                  <a:lnTo>
                    <a:pt x="85" y="146"/>
                  </a:lnTo>
                  <a:lnTo>
                    <a:pt x="71" y="113"/>
                  </a:lnTo>
                  <a:lnTo>
                    <a:pt x="56" y="81"/>
                  </a:lnTo>
                  <a:lnTo>
                    <a:pt x="39" y="52"/>
                  </a:lnTo>
                  <a:lnTo>
                    <a:pt x="21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3D4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5754688" y="3971925"/>
              <a:ext cx="449263" cy="425450"/>
            </a:xfrm>
            <a:custGeom>
              <a:avLst/>
              <a:gdLst/>
              <a:ahLst/>
              <a:cxnLst>
                <a:cxn ang="0">
                  <a:pos x="275" y="50"/>
                </a:cxn>
                <a:cxn ang="0">
                  <a:pos x="275" y="50"/>
                </a:cxn>
                <a:cxn ang="0">
                  <a:pos x="270" y="41"/>
                </a:cxn>
                <a:cxn ang="0">
                  <a:pos x="258" y="25"/>
                </a:cxn>
                <a:cxn ang="0">
                  <a:pos x="252" y="16"/>
                </a:cxn>
                <a:cxn ang="0">
                  <a:pos x="243" y="8"/>
                </a:cxn>
                <a:cxn ang="0">
                  <a:pos x="235" y="2"/>
                </a:cxn>
                <a:cxn ang="0">
                  <a:pos x="227" y="0"/>
                </a:cxn>
                <a:cxn ang="0">
                  <a:pos x="227" y="0"/>
                </a:cxn>
                <a:cxn ang="0">
                  <a:pos x="218" y="2"/>
                </a:cxn>
                <a:cxn ang="0">
                  <a:pos x="208" y="4"/>
                </a:cxn>
                <a:cxn ang="0">
                  <a:pos x="191" y="12"/>
                </a:cxn>
                <a:cxn ang="0">
                  <a:pos x="175" y="25"/>
                </a:cxn>
                <a:cxn ang="0">
                  <a:pos x="156" y="39"/>
                </a:cxn>
                <a:cxn ang="0">
                  <a:pos x="135" y="54"/>
                </a:cxn>
                <a:cxn ang="0">
                  <a:pos x="114" y="68"/>
                </a:cxn>
                <a:cxn ang="0">
                  <a:pos x="89" y="81"/>
                </a:cxn>
                <a:cxn ang="0">
                  <a:pos x="77" y="85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62" y="85"/>
                </a:cxn>
                <a:cxn ang="0">
                  <a:pos x="60" y="77"/>
                </a:cxn>
                <a:cxn ang="0">
                  <a:pos x="56" y="75"/>
                </a:cxn>
                <a:cxn ang="0">
                  <a:pos x="52" y="73"/>
                </a:cxn>
                <a:cxn ang="0">
                  <a:pos x="46" y="73"/>
                </a:cxn>
                <a:cxn ang="0">
                  <a:pos x="39" y="77"/>
                </a:cxn>
                <a:cxn ang="0">
                  <a:pos x="39" y="77"/>
                </a:cxn>
                <a:cxn ang="0">
                  <a:pos x="35" y="100"/>
                </a:cxn>
                <a:cxn ang="0">
                  <a:pos x="29" y="122"/>
                </a:cxn>
                <a:cxn ang="0">
                  <a:pos x="12" y="166"/>
                </a:cxn>
                <a:cxn ang="0">
                  <a:pos x="6" y="187"/>
                </a:cxn>
                <a:cxn ang="0">
                  <a:pos x="2" y="210"/>
                </a:cxn>
                <a:cxn ang="0">
                  <a:pos x="0" y="231"/>
                </a:cxn>
                <a:cxn ang="0">
                  <a:pos x="2" y="254"/>
                </a:cxn>
                <a:cxn ang="0">
                  <a:pos x="2" y="254"/>
                </a:cxn>
                <a:cxn ang="0">
                  <a:pos x="8" y="260"/>
                </a:cxn>
                <a:cxn ang="0">
                  <a:pos x="25" y="264"/>
                </a:cxn>
                <a:cxn ang="0">
                  <a:pos x="35" y="266"/>
                </a:cxn>
                <a:cxn ang="0">
                  <a:pos x="48" y="268"/>
                </a:cxn>
                <a:cxn ang="0">
                  <a:pos x="62" y="268"/>
                </a:cxn>
                <a:cxn ang="0">
                  <a:pos x="79" y="266"/>
                </a:cxn>
                <a:cxn ang="0">
                  <a:pos x="98" y="262"/>
                </a:cxn>
                <a:cxn ang="0">
                  <a:pos x="116" y="256"/>
                </a:cxn>
                <a:cxn ang="0">
                  <a:pos x="137" y="245"/>
                </a:cxn>
                <a:cxn ang="0">
                  <a:pos x="160" y="231"/>
                </a:cxn>
                <a:cxn ang="0">
                  <a:pos x="183" y="214"/>
                </a:cxn>
                <a:cxn ang="0">
                  <a:pos x="208" y="191"/>
                </a:cxn>
                <a:cxn ang="0">
                  <a:pos x="233" y="164"/>
                </a:cxn>
                <a:cxn ang="0">
                  <a:pos x="260" y="131"/>
                </a:cxn>
                <a:cxn ang="0">
                  <a:pos x="260" y="131"/>
                </a:cxn>
                <a:cxn ang="0">
                  <a:pos x="272" y="114"/>
                </a:cxn>
                <a:cxn ang="0">
                  <a:pos x="281" y="97"/>
                </a:cxn>
                <a:cxn ang="0">
                  <a:pos x="283" y="83"/>
                </a:cxn>
                <a:cxn ang="0">
                  <a:pos x="283" y="70"/>
                </a:cxn>
                <a:cxn ang="0">
                  <a:pos x="281" y="62"/>
                </a:cxn>
                <a:cxn ang="0">
                  <a:pos x="279" y="56"/>
                </a:cxn>
                <a:cxn ang="0">
                  <a:pos x="275" y="50"/>
                </a:cxn>
                <a:cxn ang="0">
                  <a:pos x="275" y="50"/>
                </a:cxn>
              </a:cxnLst>
              <a:rect l="0" t="0" r="r" b="b"/>
              <a:pathLst>
                <a:path w="283" h="268">
                  <a:moveTo>
                    <a:pt x="275" y="50"/>
                  </a:moveTo>
                  <a:lnTo>
                    <a:pt x="275" y="50"/>
                  </a:lnTo>
                  <a:lnTo>
                    <a:pt x="270" y="41"/>
                  </a:lnTo>
                  <a:lnTo>
                    <a:pt x="258" y="25"/>
                  </a:lnTo>
                  <a:lnTo>
                    <a:pt x="252" y="16"/>
                  </a:lnTo>
                  <a:lnTo>
                    <a:pt x="243" y="8"/>
                  </a:lnTo>
                  <a:lnTo>
                    <a:pt x="235" y="2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18" y="2"/>
                  </a:lnTo>
                  <a:lnTo>
                    <a:pt x="208" y="4"/>
                  </a:lnTo>
                  <a:lnTo>
                    <a:pt x="191" y="12"/>
                  </a:lnTo>
                  <a:lnTo>
                    <a:pt x="175" y="25"/>
                  </a:lnTo>
                  <a:lnTo>
                    <a:pt x="156" y="39"/>
                  </a:lnTo>
                  <a:lnTo>
                    <a:pt x="135" y="54"/>
                  </a:lnTo>
                  <a:lnTo>
                    <a:pt x="114" y="68"/>
                  </a:lnTo>
                  <a:lnTo>
                    <a:pt x="89" y="81"/>
                  </a:lnTo>
                  <a:lnTo>
                    <a:pt x="77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2" y="85"/>
                  </a:lnTo>
                  <a:lnTo>
                    <a:pt x="60" y="77"/>
                  </a:lnTo>
                  <a:lnTo>
                    <a:pt x="56" y="75"/>
                  </a:lnTo>
                  <a:lnTo>
                    <a:pt x="52" y="73"/>
                  </a:lnTo>
                  <a:lnTo>
                    <a:pt x="46" y="73"/>
                  </a:lnTo>
                  <a:lnTo>
                    <a:pt x="39" y="77"/>
                  </a:lnTo>
                  <a:lnTo>
                    <a:pt x="39" y="77"/>
                  </a:lnTo>
                  <a:lnTo>
                    <a:pt x="35" y="100"/>
                  </a:lnTo>
                  <a:lnTo>
                    <a:pt x="29" y="122"/>
                  </a:lnTo>
                  <a:lnTo>
                    <a:pt x="12" y="166"/>
                  </a:lnTo>
                  <a:lnTo>
                    <a:pt x="6" y="187"/>
                  </a:lnTo>
                  <a:lnTo>
                    <a:pt x="2" y="210"/>
                  </a:lnTo>
                  <a:lnTo>
                    <a:pt x="0" y="231"/>
                  </a:lnTo>
                  <a:lnTo>
                    <a:pt x="2" y="254"/>
                  </a:lnTo>
                  <a:lnTo>
                    <a:pt x="2" y="254"/>
                  </a:lnTo>
                  <a:lnTo>
                    <a:pt x="8" y="260"/>
                  </a:lnTo>
                  <a:lnTo>
                    <a:pt x="25" y="264"/>
                  </a:lnTo>
                  <a:lnTo>
                    <a:pt x="35" y="266"/>
                  </a:lnTo>
                  <a:lnTo>
                    <a:pt x="48" y="268"/>
                  </a:lnTo>
                  <a:lnTo>
                    <a:pt x="62" y="268"/>
                  </a:lnTo>
                  <a:lnTo>
                    <a:pt x="79" y="266"/>
                  </a:lnTo>
                  <a:lnTo>
                    <a:pt x="98" y="262"/>
                  </a:lnTo>
                  <a:lnTo>
                    <a:pt x="116" y="256"/>
                  </a:lnTo>
                  <a:lnTo>
                    <a:pt x="137" y="245"/>
                  </a:lnTo>
                  <a:lnTo>
                    <a:pt x="160" y="231"/>
                  </a:lnTo>
                  <a:lnTo>
                    <a:pt x="183" y="214"/>
                  </a:lnTo>
                  <a:lnTo>
                    <a:pt x="208" y="191"/>
                  </a:lnTo>
                  <a:lnTo>
                    <a:pt x="233" y="164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72" y="114"/>
                  </a:lnTo>
                  <a:lnTo>
                    <a:pt x="281" y="97"/>
                  </a:lnTo>
                  <a:lnTo>
                    <a:pt x="283" y="83"/>
                  </a:lnTo>
                  <a:lnTo>
                    <a:pt x="283" y="70"/>
                  </a:lnTo>
                  <a:lnTo>
                    <a:pt x="281" y="62"/>
                  </a:lnTo>
                  <a:lnTo>
                    <a:pt x="279" y="56"/>
                  </a:lnTo>
                  <a:lnTo>
                    <a:pt x="275" y="50"/>
                  </a:lnTo>
                  <a:lnTo>
                    <a:pt x="275" y="50"/>
                  </a:lnTo>
                  <a:close/>
                </a:path>
              </a:pathLst>
            </a:custGeom>
            <a:solidFill>
              <a:srgbClr val="ECF2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434013" y="3590925"/>
              <a:ext cx="393700" cy="784225"/>
            </a:xfrm>
            <a:custGeom>
              <a:avLst/>
              <a:gdLst/>
              <a:ahLst/>
              <a:cxnLst>
                <a:cxn ang="0">
                  <a:pos x="248" y="327"/>
                </a:cxn>
                <a:cxn ang="0">
                  <a:pos x="248" y="327"/>
                </a:cxn>
                <a:cxn ang="0">
                  <a:pos x="244" y="296"/>
                </a:cxn>
                <a:cxn ang="0">
                  <a:pos x="239" y="252"/>
                </a:cxn>
                <a:cxn ang="0">
                  <a:pos x="235" y="206"/>
                </a:cxn>
                <a:cxn ang="0">
                  <a:pos x="233" y="188"/>
                </a:cxn>
                <a:cxn ang="0">
                  <a:pos x="229" y="175"/>
                </a:cxn>
                <a:cxn ang="0">
                  <a:pos x="229" y="175"/>
                </a:cxn>
                <a:cxn ang="0">
                  <a:pos x="219" y="136"/>
                </a:cxn>
                <a:cxn ang="0">
                  <a:pos x="212" y="113"/>
                </a:cxn>
                <a:cxn ang="0">
                  <a:pos x="204" y="90"/>
                </a:cxn>
                <a:cxn ang="0">
                  <a:pos x="192" y="67"/>
                </a:cxn>
                <a:cxn ang="0">
                  <a:pos x="179" y="44"/>
                </a:cxn>
                <a:cxn ang="0">
                  <a:pos x="173" y="36"/>
                </a:cxn>
                <a:cxn ang="0">
                  <a:pos x="165" y="27"/>
                </a:cxn>
                <a:cxn ang="0">
                  <a:pos x="156" y="19"/>
                </a:cxn>
                <a:cxn ang="0">
                  <a:pos x="146" y="15"/>
                </a:cxn>
                <a:cxn ang="0">
                  <a:pos x="146" y="15"/>
                </a:cxn>
                <a:cxn ang="0">
                  <a:pos x="133" y="9"/>
                </a:cxn>
                <a:cxn ang="0">
                  <a:pos x="119" y="5"/>
                </a:cxn>
                <a:cxn ang="0">
                  <a:pos x="106" y="2"/>
                </a:cxn>
                <a:cxn ang="0">
                  <a:pos x="94" y="0"/>
                </a:cxn>
                <a:cxn ang="0">
                  <a:pos x="81" y="2"/>
                </a:cxn>
                <a:cxn ang="0">
                  <a:pos x="71" y="5"/>
                </a:cxn>
                <a:cxn ang="0">
                  <a:pos x="63" y="11"/>
                </a:cxn>
                <a:cxn ang="0">
                  <a:pos x="54" y="19"/>
                </a:cxn>
                <a:cxn ang="0">
                  <a:pos x="54" y="19"/>
                </a:cxn>
                <a:cxn ang="0">
                  <a:pos x="48" y="29"/>
                </a:cxn>
                <a:cxn ang="0">
                  <a:pos x="40" y="42"/>
                </a:cxn>
                <a:cxn ang="0">
                  <a:pos x="29" y="59"/>
                </a:cxn>
                <a:cxn ang="0">
                  <a:pos x="21" y="79"/>
                </a:cxn>
                <a:cxn ang="0">
                  <a:pos x="11" y="106"/>
                </a:cxn>
                <a:cxn ang="0">
                  <a:pos x="4" y="138"/>
                </a:cxn>
                <a:cxn ang="0">
                  <a:pos x="0" y="173"/>
                </a:cxn>
                <a:cxn ang="0">
                  <a:pos x="0" y="173"/>
                </a:cxn>
                <a:cxn ang="0">
                  <a:pos x="2" y="188"/>
                </a:cxn>
                <a:cxn ang="0">
                  <a:pos x="11" y="215"/>
                </a:cxn>
                <a:cxn ang="0">
                  <a:pos x="25" y="252"/>
                </a:cxn>
                <a:cxn ang="0">
                  <a:pos x="46" y="298"/>
                </a:cxn>
                <a:cxn ang="0">
                  <a:pos x="75" y="346"/>
                </a:cxn>
                <a:cxn ang="0">
                  <a:pos x="92" y="371"/>
                </a:cxn>
                <a:cxn ang="0">
                  <a:pos x="110" y="396"/>
                </a:cxn>
                <a:cxn ang="0">
                  <a:pos x="131" y="423"/>
                </a:cxn>
                <a:cxn ang="0">
                  <a:pos x="152" y="448"/>
                </a:cxn>
                <a:cxn ang="0">
                  <a:pos x="177" y="471"/>
                </a:cxn>
                <a:cxn ang="0">
                  <a:pos x="204" y="494"/>
                </a:cxn>
                <a:cxn ang="0">
                  <a:pos x="204" y="494"/>
                </a:cxn>
                <a:cxn ang="0">
                  <a:pos x="212" y="450"/>
                </a:cxn>
                <a:cxn ang="0">
                  <a:pos x="219" y="408"/>
                </a:cxn>
                <a:cxn ang="0">
                  <a:pos x="225" y="390"/>
                </a:cxn>
                <a:cxn ang="0">
                  <a:pos x="231" y="369"/>
                </a:cxn>
                <a:cxn ang="0">
                  <a:pos x="237" y="348"/>
                </a:cxn>
                <a:cxn ang="0">
                  <a:pos x="248" y="327"/>
                </a:cxn>
                <a:cxn ang="0">
                  <a:pos x="248" y="327"/>
                </a:cxn>
              </a:cxnLst>
              <a:rect l="0" t="0" r="r" b="b"/>
              <a:pathLst>
                <a:path w="248" h="494">
                  <a:moveTo>
                    <a:pt x="248" y="327"/>
                  </a:moveTo>
                  <a:lnTo>
                    <a:pt x="248" y="327"/>
                  </a:lnTo>
                  <a:lnTo>
                    <a:pt x="244" y="296"/>
                  </a:lnTo>
                  <a:lnTo>
                    <a:pt x="239" y="252"/>
                  </a:lnTo>
                  <a:lnTo>
                    <a:pt x="235" y="206"/>
                  </a:lnTo>
                  <a:lnTo>
                    <a:pt x="233" y="188"/>
                  </a:lnTo>
                  <a:lnTo>
                    <a:pt x="229" y="175"/>
                  </a:lnTo>
                  <a:lnTo>
                    <a:pt x="229" y="175"/>
                  </a:lnTo>
                  <a:lnTo>
                    <a:pt x="219" y="136"/>
                  </a:lnTo>
                  <a:lnTo>
                    <a:pt x="212" y="113"/>
                  </a:lnTo>
                  <a:lnTo>
                    <a:pt x="204" y="90"/>
                  </a:lnTo>
                  <a:lnTo>
                    <a:pt x="192" y="67"/>
                  </a:lnTo>
                  <a:lnTo>
                    <a:pt x="179" y="44"/>
                  </a:lnTo>
                  <a:lnTo>
                    <a:pt x="173" y="36"/>
                  </a:lnTo>
                  <a:lnTo>
                    <a:pt x="165" y="27"/>
                  </a:lnTo>
                  <a:lnTo>
                    <a:pt x="156" y="1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3" y="9"/>
                  </a:lnTo>
                  <a:lnTo>
                    <a:pt x="119" y="5"/>
                  </a:lnTo>
                  <a:lnTo>
                    <a:pt x="106" y="2"/>
                  </a:lnTo>
                  <a:lnTo>
                    <a:pt x="94" y="0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3" y="1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48" y="29"/>
                  </a:lnTo>
                  <a:lnTo>
                    <a:pt x="40" y="42"/>
                  </a:lnTo>
                  <a:lnTo>
                    <a:pt x="29" y="59"/>
                  </a:lnTo>
                  <a:lnTo>
                    <a:pt x="21" y="79"/>
                  </a:lnTo>
                  <a:lnTo>
                    <a:pt x="11" y="106"/>
                  </a:lnTo>
                  <a:lnTo>
                    <a:pt x="4" y="138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8"/>
                  </a:lnTo>
                  <a:lnTo>
                    <a:pt x="11" y="215"/>
                  </a:lnTo>
                  <a:lnTo>
                    <a:pt x="25" y="252"/>
                  </a:lnTo>
                  <a:lnTo>
                    <a:pt x="46" y="298"/>
                  </a:lnTo>
                  <a:lnTo>
                    <a:pt x="75" y="346"/>
                  </a:lnTo>
                  <a:lnTo>
                    <a:pt x="92" y="371"/>
                  </a:lnTo>
                  <a:lnTo>
                    <a:pt x="110" y="396"/>
                  </a:lnTo>
                  <a:lnTo>
                    <a:pt x="131" y="423"/>
                  </a:lnTo>
                  <a:lnTo>
                    <a:pt x="152" y="448"/>
                  </a:lnTo>
                  <a:lnTo>
                    <a:pt x="177" y="471"/>
                  </a:lnTo>
                  <a:lnTo>
                    <a:pt x="204" y="494"/>
                  </a:lnTo>
                  <a:lnTo>
                    <a:pt x="204" y="494"/>
                  </a:lnTo>
                  <a:lnTo>
                    <a:pt x="212" y="450"/>
                  </a:lnTo>
                  <a:lnTo>
                    <a:pt x="219" y="408"/>
                  </a:lnTo>
                  <a:lnTo>
                    <a:pt x="225" y="390"/>
                  </a:lnTo>
                  <a:lnTo>
                    <a:pt x="231" y="369"/>
                  </a:lnTo>
                  <a:lnTo>
                    <a:pt x="237" y="348"/>
                  </a:lnTo>
                  <a:lnTo>
                    <a:pt x="248" y="327"/>
                  </a:lnTo>
                  <a:lnTo>
                    <a:pt x="248" y="327"/>
                  </a:lnTo>
                  <a:close/>
                </a:path>
              </a:pathLst>
            </a:custGeom>
            <a:solidFill>
              <a:srgbClr val="ECF2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6121400" y="3954463"/>
              <a:ext cx="115888" cy="16827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5" y="2"/>
                </a:cxn>
                <a:cxn ang="0">
                  <a:pos x="39" y="9"/>
                </a:cxn>
                <a:cxn ang="0">
                  <a:pos x="48" y="15"/>
                </a:cxn>
                <a:cxn ang="0">
                  <a:pos x="54" y="25"/>
                </a:cxn>
                <a:cxn ang="0">
                  <a:pos x="62" y="38"/>
                </a:cxn>
                <a:cxn ang="0">
                  <a:pos x="69" y="54"/>
                </a:cxn>
                <a:cxn ang="0">
                  <a:pos x="73" y="75"/>
                </a:cxn>
                <a:cxn ang="0">
                  <a:pos x="29" y="106"/>
                </a:cxn>
                <a:cxn ang="0">
                  <a:pos x="29" y="106"/>
                </a:cxn>
                <a:cxn ang="0">
                  <a:pos x="29" y="96"/>
                </a:cxn>
                <a:cxn ang="0">
                  <a:pos x="25" y="71"/>
                </a:cxn>
                <a:cxn ang="0">
                  <a:pos x="21" y="56"/>
                </a:cxn>
                <a:cxn ang="0">
                  <a:pos x="14" y="44"/>
                </a:cxn>
                <a:cxn ang="0">
                  <a:pos x="8" y="34"/>
                </a:cxn>
                <a:cxn ang="0">
                  <a:pos x="4" y="31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73" h="106">
                  <a:moveTo>
                    <a:pt x="0" y="27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39" y="9"/>
                  </a:lnTo>
                  <a:lnTo>
                    <a:pt x="48" y="15"/>
                  </a:lnTo>
                  <a:lnTo>
                    <a:pt x="54" y="25"/>
                  </a:lnTo>
                  <a:lnTo>
                    <a:pt x="62" y="38"/>
                  </a:lnTo>
                  <a:lnTo>
                    <a:pt x="69" y="54"/>
                  </a:lnTo>
                  <a:lnTo>
                    <a:pt x="73" y="75"/>
                  </a:lnTo>
                  <a:lnTo>
                    <a:pt x="29" y="106"/>
                  </a:lnTo>
                  <a:lnTo>
                    <a:pt x="29" y="106"/>
                  </a:lnTo>
                  <a:lnTo>
                    <a:pt x="29" y="96"/>
                  </a:lnTo>
                  <a:lnTo>
                    <a:pt x="25" y="71"/>
                  </a:lnTo>
                  <a:lnTo>
                    <a:pt x="21" y="56"/>
                  </a:lnTo>
                  <a:lnTo>
                    <a:pt x="14" y="44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CF2F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011863" y="4048125"/>
              <a:ext cx="146050" cy="1841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0" y="0"/>
                </a:cxn>
                <a:cxn ang="0">
                  <a:pos x="83" y="14"/>
                </a:cxn>
                <a:cxn ang="0">
                  <a:pos x="77" y="29"/>
                </a:cxn>
                <a:cxn ang="0">
                  <a:pos x="67" y="45"/>
                </a:cxn>
                <a:cxn ang="0">
                  <a:pos x="54" y="64"/>
                </a:cxn>
                <a:cxn ang="0">
                  <a:pos x="40" y="85"/>
                </a:cxn>
                <a:cxn ang="0">
                  <a:pos x="21" y="102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17" y="110"/>
                </a:cxn>
                <a:cxn ang="0">
                  <a:pos x="34" y="104"/>
                </a:cxn>
                <a:cxn ang="0">
                  <a:pos x="52" y="91"/>
                </a:cxn>
                <a:cxn ang="0">
                  <a:pos x="69" y="74"/>
                </a:cxn>
                <a:cxn ang="0">
                  <a:pos x="77" y="66"/>
                </a:cxn>
                <a:cxn ang="0">
                  <a:pos x="83" y="54"/>
                </a:cxn>
                <a:cxn ang="0">
                  <a:pos x="88" y="43"/>
                </a:cxn>
                <a:cxn ang="0">
                  <a:pos x="92" y="31"/>
                </a:cxn>
                <a:cxn ang="0">
                  <a:pos x="92" y="16"/>
                </a:cxn>
                <a:cxn ang="0">
                  <a:pos x="90" y="0"/>
                </a:cxn>
                <a:cxn ang="0">
                  <a:pos x="90" y="0"/>
                </a:cxn>
              </a:cxnLst>
              <a:rect l="0" t="0" r="r" b="b"/>
              <a:pathLst>
                <a:path w="92" h="116">
                  <a:moveTo>
                    <a:pt x="90" y="0"/>
                  </a:moveTo>
                  <a:lnTo>
                    <a:pt x="90" y="0"/>
                  </a:lnTo>
                  <a:lnTo>
                    <a:pt x="83" y="14"/>
                  </a:lnTo>
                  <a:lnTo>
                    <a:pt x="77" y="29"/>
                  </a:lnTo>
                  <a:lnTo>
                    <a:pt x="67" y="45"/>
                  </a:lnTo>
                  <a:lnTo>
                    <a:pt x="54" y="64"/>
                  </a:lnTo>
                  <a:lnTo>
                    <a:pt x="40" y="85"/>
                  </a:lnTo>
                  <a:lnTo>
                    <a:pt x="21" y="10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7" y="110"/>
                  </a:lnTo>
                  <a:lnTo>
                    <a:pt x="34" y="104"/>
                  </a:lnTo>
                  <a:lnTo>
                    <a:pt x="52" y="91"/>
                  </a:lnTo>
                  <a:lnTo>
                    <a:pt x="69" y="74"/>
                  </a:lnTo>
                  <a:lnTo>
                    <a:pt x="77" y="66"/>
                  </a:lnTo>
                  <a:lnTo>
                    <a:pt x="83" y="54"/>
                  </a:lnTo>
                  <a:lnTo>
                    <a:pt x="88" y="43"/>
                  </a:lnTo>
                  <a:lnTo>
                    <a:pt x="92" y="31"/>
                  </a:lnTo>
                  <a:lnTo>
                    <a:pt x="92" y="16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FE6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5491163" y="3340100"/>
              <a:ext cx="290513" cy="3016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0" y="81"/>
                </a:cxn>
                <a:cxn ang="0">
                  <a:pos x="68" y="110"/>
                </a:cxn>
                <a:cxn ang="0">
                  <a:pos x="126" y="150"/>
                </a:cxn>
                <a:cxn ang="0">
                  <a:pos x="156" y="169"/>
                </a:cxn>
                <a:cxn ang="0">
                  <a:pos x="178" y="190"/>
                </a:cxn>
                <a:cxn ang="0">
                  <a:pos x="178" y="190"/>
                </a:cxn>
                <a:cxn ang="0">
                  <a:pos x="183" y="96"/>
                </a:cxn>
                <a:cxn ang="0">
                  <a:pos x="183" y="96"/>
                </a:cxn>
                <a:cxn ang="0">
                  <a:pos x="181" y="92"/>
                </a:cxn>
                <a:cxn ang="0">
                  <a:pos x="172" y="88"/>
                </a:cxn>
                <a:cxn ang="0">
                  <a:pos x="143" y="71"/>
                </a:cxn>
                <a:cxn ang="0">
                  <a:pos x="95" y="42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183" h="190">
                  <a:moveTo>
                    <a:pt x="33" y="0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20" y="81"/>
                  </a:lnTo>
                  <a:lnTo>
                    <a:pt x="68" y="110"/>
                  </a:lnTo>
                  <a:lnTo>
                    <a:pt x="126" y="150"/>
                  </a:lnTo>
                  <a:lnTo>
                    <a:pt x="156" y="169"/>
                  </a:lnTo>
                  <a:lnTo>
                    <a:pt x="178" y="190"/>
                  </a:lnTo>
                  <a:lnTo>
                    <a:pt x="178" y="190"/>
                  </a:lnTo>
                  <a:lnTo>
                    <a:pt x="183" y="96"/>
                  </a:lnTo>
                  <a:lnTo>
                    <a:pt x="183" y="96"/>
                  </a:lnTo>
                  <a:lnTo>
                    <a:pt x="181" y="92"/>
                  </a:lnTo>
                  <a:lnTo>
                    <a:pt x="172" y="88"/>
                  </a:lnTo>
                  <a:lnTo>
                    <a:pt x="143" y="71"/>
                  </a:lnTo>
                  <a:lnTo>
                    <a:pt x="95" y="4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CF2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886450" y="3198813"/>
              <a:ext cx="5238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25" y="14"/>
                </a:cxn>
                <a:cxn ang="0">
                  <a:pos x="29" y="14"/>
                </a:cxn>
                <a:cxn ang="0">
                  <a:pos x="33" y="12"/>
                </a:cxn>
                <a:cxn ang="0">
                  <a:pos x="33" y="12"/>
                </a:cxn>
                <a:cxn ang="0">
                  <a:pos x="31" y="16"/>
                </a:cxn>
                <a:cxn ang="0">
                  <a:pos x="29" y="18"/>
                </a:cxn>
                <a:cxn ang="0">
                  <a:pos x="27" y="23"/>
                </a:cxn>
                <a:cxn ang="0">
                  <a:pos x="23" y="23"/>
                </a:cxn>
                <a:cxn ang="0">
                  <a:pos x="17" y="21"/>
                </a:cxn>
                <a:cxn ang="0">
                  <a:pos x="8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23">
                  <a:moveTo>
                    <a:pt x="0" y="0"/>
                  </a:moveTo>
                  <a:lnTo>
                    <a:pt x="0" y="0"/>
                  </a:lnTo>
                  <a:lnTo>
                    <a:pt x="15" y="10"/>
                  </a:lnTo>
                  <a:lnTo>
                    <a:pt x="25" y="14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1" y="16"/>
                  </a:lnTo>
                  <a:lnTo>
                    <a:pt x="29" y="18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17" y="21"/>
                  </a:lnTo>
                  <a:lnTo>
                    <a:pt x="8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76925" y="3132138"/>
              <a:ext cx="9525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19"/>
                </a:cxn>
                <a:cxn ang="0">
                  <a:pos x="8" y="19"/>
                </a:cxn>
                <a:cxn ang="0">
                  <a:pos x="29" y="21"/>
                </a:cxn>
                <a:cxn ang="0">
                  <a:pos x="29" y="21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8" y="19"/>
                </a:cxn>
                <a:cxn ang="0">
                  <a:pos x="60" y="13"/>
                </a:cxn>
                <a:cxn ang="0">
                  <a:pos x="58" y="11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46" y="2"/>
                </a:cxn>
                <a:cxn ang="0">
                  <a:pos x="37" y="2"/>
                </a:cxn>
                <a:cxn ang="0">
                  <a:pos x="29" y="0"/>
                </a:cxn>
                <a:cxn ang="0">
                  <a:pos x="21" y="2"/>
                </a:cxn>
                <a:cxn ang="0">
                  <a:pos x="14" y="4"/>
                </a:cxn>
                <a:cxn ang="0">
                  <a:pos x="6" y="1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60" h="25">
                  <a:moveTo>
                    <a:pt x="0" y="19"/>
                  </a:moveTo>
                  <a:lnTo>
                    <a:pt x="0" y="19"/>
                  </a:lnTo>
                  <a:lnTo>
                    <a:pt x="8" y="19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8" y="19"/>
                  </a:lnTo>
                  <a:lnTo>
                    <a:pt x="60" y="13"/>
                  </a:lnTo>
                  <a:lnTo>
                    <a:pt x="58" y="11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7" y="2"/>
                  </a:lnTo>
                  <a:lnTo>
                    <a:pt x="29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6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5576888" y="2924175"/>
              <a:ext cx="438150" cy="336550"/>
            </a:xfrm>
            <a:custGeom>
              <a:avLst/>
              <a:gdLst/>
              <a:ahLst/>
              <a:cxnLst>
                <a:cxn ang="0">
                  <a:pos x="0" y="212"/>
                </a:cxn>
                <a:cxn ang="0">
                  <a:pos x="2" y="156"/>
                </a:cxn>
                <a:cxn ang="0">
                  <a:pos x="2" y="119"/>
                </a:cxn>
                <a:cxn ang="0">
                  <a:pos x="4" y="85"/>
                </a:cxn>
                <a:cxn ang="0">
                  <a:pos x="14" y="50"/>
                </a:cxn>
                <a:cxn ang="0">
                  <a:pos x="33" y="25"/>
                </a:cxn>
                <a:cxn ang="0">
                  <a:pos x="50" y="12"/>
                </a:cxn>
                <a:cxn ang="0">
                  <a:pos x="70" y="4"/>
                </a:cxn>
                <a:cxn ang="0">
                  <a:pos x="83" y="2"/>
                </a:cxn>
                <a:cxn ang="0">
                  <a:pos x="112" y="0"/>
                </a:cxn>
                <a:cxn ang="0">
                  <a:pos x="179" y="10"/>
                </a:cxn>
                <a:cxn ang="0">
                  <a:pos x="210" y="23"/>
                </a:cxn>
                <a:cxn ang="0">
                  <a:pos x="239" y="40"/>
                </a:cxn>
                <a:cxn ang="0">
                  <a:pos x="260" y="62"/>
                </a:cxn>
                <a:cxn ang="0">
                  <a:pos x="274" y="87"/>
                </a:cxn>
                <a:cxn ang="0">
                  <a:pos x="276" y="114"/>
                </a:cxn>
                <a:cxn ang="0">
                  <a:pos x="272" y="104"/>
                </a:cxn>
                <a:cxn ang="0">
                  <a:pos x="258" y="85"/>
                </a:cxn>
                <a:cxn ang="0">
                  <a:pos x="258" y="89"/>
                </a:cxn>
                <a:cxn ang="0">
                  <a:pos x="251" y="110"/>
                </a:cxn>
                <a:cxn ang="0">
                  <a:pos x="243" y="117"/>
                </a:cxn>
                <a:cxn ang="0">
                  <a:pos x="243" y="114"/>
                </a:cxn>
                <a:cxn ang="0">
                  <a:pos x="239" y="98"/>
                </a:cxn>
                <a:cxn ang="0">
                  <a:pos x="226" y="89"/>
                </a:cxn>
                <a:cxn ang="0">
                  <a:pos x="206" y="77"/>
                </a:cxn>
                <a:cxn ang="0">
                  <a:pos x="199" y="73"/>
                </a:cxn>
                <a:cxn ang="0">
                  <a:pos x="218" y="92"/>
                </a:cxn>
                <a:cxn ang="0">
                  <a:pos x="228" y="98"/>
                </a:cxn>
                <a:cxn ang="0">
                  <a:pos x="197" y="96"/>
                </a:cxn>
                <a:cxn ang="0">
                  <a:pos x="185" y="89"/>
                </a:cxn>
                <a:cxn ang="0">
                  <a:pos x="179" y="87"/>
                </a:cxn>
                <a:cxn ang="0">
                  <a:pos x="166" y="92"/>
                </a:cxn>
                <a:cxn ang="0">
                  <a:pos x="156" y="102"/>
                </a:cxn>
                <a:cxn ang="0">
                  <a:pos x="149" y="117"/>
                </a:cxn>
                <a:cxn ang="0">
                  <a:pos x="149" y="125"/>
                </a:cxn>
                <a:cxn ang="0">
                  <a:pos x="145" y="142"/>
                </a:cxn>
                <a:cxn ang="0">
                  <a:pos x="135" y="156"/>
                </a:cxn>
                <a:cxn ang="0">
                  <a:pos x="108" y="181"/>
                </a:cxn>
                <a:cxn ang="0">
                  <a:pos x="89" y="196"/>
                </a:cxn>
                <a:cxn ang="0">
                  <a:pos x="75" y="194"/>
                </a:cxn>
                <a:cxn ang="0">
                  <a:pos x="68" y="194"/>
                </a:cxn>
                <a:cxn ang="0">
                  <a:pos x="35" y="202"/>
                </a:cxn>
                <a:cxn ang="0">
                  <a:pos x="0" y="212"/>
                </a:cxn>
              </a:cxnLst>
              <a:rect l="0" t="0" r="r" b="b"/>
              <a:pathLst>
                <a:path w="276" h="212">
                  <a:moveTo>
                    <a:pt x="0" y="212"/>
                  </a:moveTo>
                  <a:lnTo>
                    <a:pt x="0" y="212"/>
                  </a:lnTo>
                  <a:lnTo>
                    <a:pt x="2" y="185"/>
                  </a:lnTo>
                  <a:lnTo>
                    <a:pt x="2" y="156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02"/>
                  </a:lnTo>
                  <a:lnTo>
                    <a:pt x="4" y="85"/>
                  </a:lnTo>
                  <a:lnTo>
                    <a:pt x="8" y="67"/>
                  </a:lnTo>
                  <a:lnTo>
                    <a:pt x="14" y="50"/>
                  </a:lnTo>
                  <a:lnTo>
                    <a:pt x="25" y="33"/>
                  </a:lnTo>
                  <a:lnTo>
                    <a:pt x="33" y="25"/>
                  </a:lnTo>
                  <a:lnTo>
                    <a:pt x="41" y="19"/>
                  </a:lnTo>
                  <a:lnTo>
                    <a:pt x="50" y="12"/>
                  </a:lnTo>
                  <a:lnTo>
                    <a:pt x="60" y="8"/>
                  </a:lnTo>
                  <a:lnTo>
                    <a:pt x="70" y="4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97" y="0"/>
                  </a:lnTo>
                  <a:lnTo>
                    <a:pt x="112" y="0"/>
                  </a:lnTo>
                  <a:lnTo>
                    <a:pt x="145" y="4"/>
                  </a:lnTo>
                  <a:lnTo>
                    <a:pt x="179" y="10"/>
                  </a:lnTo>
                  <a:lnTo>
                    <a:pt x="195" y="17"/>
                  </a:lnTo>
                  <a:lnTo>
                    <a:pt x="210" y="23"/>
                  </a:lnTo>
                  <a:lnTo>
                    <a:pt x="224" y="31"/>
                  </a:lnTo>
                  <a:lnTo>
                    <a:pt x="239" y="40"/>
                  </a:lnTo>
                  <a:lnTo>
                    <a:pt x="251" y="50"/>
                  </a:lnTo>
                  <a:lnTo>
                    <a:pt x="260" y="62"/>
                  </a:lnTo>
                  <a:lnTo>
                    <a:pt x="268" y="73"/>
                  </a:lnTo>
                  <a:lnTo>
                    <a:pt x="274" y="87"/>
                  </a:lnTo>
                  <a:lnTo>
                    <a:pt x="276" y="100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272" y="104"/>
                  </a:lnTo>
                  <a:lnTo>
                    <a:pt x="266" y="94"/>
                  </a:lnTo>
                  <a:lnTo>
                    <a:pt x="258" y="85"/>
                  </a:lnTo>
                  <a:lnTo>
                    <a:pt x="258" y="85"/>
                  </a:lnTo>
                  <a:lnTo>
                    <a:pt x="258" y="89"/>
                  </a:lnTo>
                  <a:lnTo>
                    <a:pt x="256" y="100"/>
                  </a:lnTo>
                  <a:lnTo>
                    <a:pt x="251" y="110"/>
                  </a:lnTo>
                  <a:lnTo>
                    <a:pt x="247" y="114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3" y="114"/>
                  </a:lnTo>
                  <a:lnTo>
                    <a:pt x="243" y="106"/>
                  </a:lnTo>
                  <a:lnTo>
                    <a:pt x="239" y="98"/>
                  </a:lnTo>
                  <a:lnTo>
                    <a:pt x="233" y="94"/>
                  </a:lnTo>
                  <a:lnTo>
                    <a:pt x="226" y="89"/>
                  </a:lnTo>
                  <a:lnTo>
                    <a:pt x="226" y="89"/>
                  </a:lnTo>
                  <a:lnTo>
                    <a:pt x="206" y="77"/>
                  </a:lnTo>
                  <a:lnTo>
                    <a:pt x="199" y="73"/>
                  </a:lnTo>
                  <a:lnTo>
                    <a:pt x="199" y="73"/>
                  </a:lnTo>
                  <a:lnTo>
                    <a:pt x="210" y="83"/>
                  </a:lnTo>
                  <a:lnTo>
                    <a:pt x="218" y="92"/>
                  </a:lnTo>
                  <a:lnTo>
                    <a:pt x="228" y="98"/>
                  </a:lnTo>
                  <a:lnTo>
                    <a:pt x="228" y="98"/>
                  </a:lnTo>
                  <a:lnTo>
                    <a:pt x="212" y="98"/>
                  </a:lnTo>
                  <a:lnTo>
                    <a:pt x="197" y="96"/>
                  </a:lnTo>
                  <a:lnTo>
                    <a:pt x="191" y="94"/>
                  </a:lnTo>
                  <a:lnTo>
                    <a:pt x="185" y="89"/>
                  </a:lnTo>
                  <a:lnTo>
                    <a:pt x="185" y="89"/>
                  </a:lnTo>
                  <a:lnTo>
                    <a:pt x="179" y="87"/>
                  </a:lnTo>
                  <a:lnTo>
                    <a:pt x="172" y="87"/>
                  </a:lnTo>
                  <a:lnTo>
                    <a:pt x="166" y="92"/>
                  </a:lnTo>
                  <a:lnTo>
                    <a:pt x="162" y="96"/>
                  </a:lnTo>
                  <a:lnTo>
                    <a:pt x="156" y="102"/>
                  </a:lnTo>
                  <a:lnTo>
                    <a:pt x="151" y="108"/>
                  </a:lnTo>
                  <a:lnTo>
                    <a:pt x="149" y="117"/>
                  </a:lnTo>
                  <a:lnTo>
                    <a:pt x="149" y="125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5" y="142"/>
                  </a:lnTo>
                  <a:lnTo>
                    <a:pt x="141" y="150"/>
                  </a:lnTo>
                  <a:lnTo>
                    <a:pt x="135" y="156"/>
                  </a:lnTo>
                  <a:lnTo>
                    <a:pt x="108" y="181"/>
                  </a:lnTo>
                  <a:lnTo>
                    <a:pt x="108" y="181"/>
                  </a:lnTo>
                  <a:lnTo>
                    <a:pt x="97" y="191"/>
                  </a:lnTo>
                  <a:lnTo>
                    <a:pt x="89" y="196"/>
                  </a:lnTo>
                  <a:lnTo>
                    <a:pt x="81" y="196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8" y="194"/>
                  </a:lnTo>
                  <a:lnTo>
                    <a:pt x="60" y="196"/>
                  </a:lnTo>
                  <a:lnTo>
                    <a:pt x="35" y="202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5675313" y="3132138"/>
              <a:ext cx="76200" cy="142875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8" y="38"/>
                </a:cxn>
                <a:cxn ang="0">
                  <a:pos x="48" y="31"/>
                </a:cxn>
                <a:cxn ang="0">
                  <a:pos x="44" y="19"/>
                </a:cxn>
                <a:cxn ang="0">
                  <a:pos x="42" y="13"/>
                </a:cxn>
                <a:cxn ang="0">
                  <a:pos x="37" y="6"/>
                </a:cxn>
                <a:cxn ang="0">
                  <a:pos x="31" y="2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3" y="0"/>
                </a:cxn>
                <a:cxn ang="0">
                  <a:pos x="6" y="4"/>
                </a:cxn>
                <a:cxn ang="0">
                  <a:pos x="2" y="11"/>
                </a:cxn>
                <a:cxn ang="0">
                  <a:pos x="0" y="19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2" y="4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5" y="81"/>
                </a:cxn>
                <a:cxn ang="0">
                  <a:pos x="19" y="88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27" y="90"/>
                </a:cxn>
                <a:cxn ang="0">
                  <a:pos x="31" y="90"/>
                </a:cxn>
                <a:cxn ang="0">
                  <a:pos x="37" y="85"/>
                </a:cxn>
                <a:cxn ang="0">
                  <a:pos x="40" y="81"/>
                </a:cxn>
                <a:cxn ang="0">
                  <a:pos x="40" y="81"/>
                </a:cxn>
                <a:cxn ang="0">
                  <a:pos x="46" y="58"/>
                </a:cxn>
                <a:cxn ang="0">
                  <a:pos x="48" y="46"/>
                </a:cxn>
                <a:cxn ang="0">
                  <a:pos x="48" y="38"/>
                </a:cxn>
                <a:cxn ang="0">
                  <a:pos x="48" y="38"/>
                </a:cxn>
              </a:cxnLst>
              <a:rect l="0" t="0" r="r" b="b"/>
              <a:pathLst>
                <a:path w="48" h="90">
                  <a:moveTo>
                    <a:pt x="48" y="38"/>
                  </a:moveTo>
                  <a:lnTo>
                    <a:pt x="48" y="38"/>
                  </a:lnTo>
                  <a:lnTo>
                    <a:pt x="48" y="31"/>
                  </a:lnTo>
                  <a:lnTo>
                    <a:pt x="44" y="19"/>
                  </a:lnTo>
                  <a:lnTo>
                    <a:pt x="42" y="13"/>
                  </a:lnTo>
                  <a:lnTo>
                    <a:pt x="37" y="6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3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2" y="4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5" y="81"/>
                  </a:lnTo>
                  <a:lnTo>
                    <a:pt x="19" y="88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27" y="90"/>
                  </a:lnTo>
                  <a:lnTo>
                    <a:pt x="31" y="90"/>
                  </a:lnTo>
                  <a:lnTo>
                    <a:pt x="37" y="85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6" y="58"/>
                  </a:lnTo>
                  <a:lnTo>
                    <a:pt x="48" y="46"/>
                  </a:lnTo>
                  <a:lnTo>
                    <a:pt x="48" y="38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DBAB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778500" y="4122738"/>
              <a:ext cx="82550" cy="16192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47" y="13"/>
                </a:cxn>
                <a:cxn ang="0">
                  <a:pos x="37" y="42"/>
                </a:cxn>
                <a:cxn ang="0">
                  <a:pos x="29" y="59"/>
                </a:cxn>
                <a:cxn ang="0">
                  <a:pos x="20" y="75"/>
                </a:cxn>
                <a:cxn ang="0">
                  <a:pos x="10" y="90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10" y="67"/>
                </a:cxn>
                <a:cxn ang="0">
                  <a:pos x="16" y="50"/>
                </a:cxn>
                <a:cxn ang="0">
                  <a:pos x="27" y="34"/>
                </a:cxn>
                <a:cxn ang="0">
                  <a:pos x="37" y="17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52" h="102">
                  <a:moveTo>
                    <a:pt x="52" y="0"/>
                  </a:moveTo>
                  <a:lnTo>
                    <a:pt x="52" y="0"/>
                  </a:lnTo>
                  <a:lnTo>
                    <a:pt x="47" y="13"/>
                  </a:lnTo>
                  <a:lnTo>
                    <a:pt x="37" y="42"/>
                  </a:lnTo>
                  <a:lnTo>
                    <a:pt x="29" y="59"/>
                  </a:lnTo>
                  <a:lnTo>
                    <a:pt x="20" y="75"/>
                  </a:lnTo>
                  <a:lnTo>
                    <a:pt x="10" y="9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10" y="67"/>
                  </a:lnTo>
                  <a:lnTo>
                    <a:pt x="16" y="50"/>
                  </a:lnTo>
                  <a:lnTo>
                    <a:pt x="27" y="34"/>
                  </a:lnTo>
                  <a:lnTo>
                    <a:pt x="37" y="17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FE6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6503988" y="3716338"/>
              <a:ext cx="60325" cy="136525"/>
            </a:xfrm>
            <a:custGeom>
              <a:avLst/>
              <a:gdLst/>
              <a:ahLst/>
              <a:cxnLst>
                <a:cxn ang="0">
                  <a:pos x="11" y="86"/>
                </a:cxn>
                <a:cxn ang="0">
                  <a:pos x="11" y="86"/>
                </a:cxn>
                <a:cxn ang="0">
                  <a:pos x="19" y="73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33" y="4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7" y="5"/>
                </a:cxn>
                <a:cxn ang="0">
                  <a:pos x="23" y="13"/>
                </a:cxn>
                <a:cxn ang="0">
                  <a:pos x="23" y="13"/>
                </a:cxn>
                <a:cxn ang="0">
                  <a:pos x="19" y="27"/>
                </a:cxn>
                <a:cxn ang="0">
                  <a:pos x="17" y="40"/>
                </a:cxn>
                <a:cxn ang="0">
                  <a:pos x="15" y="52"/>
                </a:cxn>
                <a:cxn ang="0">
                  <a:pos x="13" y="59"/>
                </a:cxn>
                <a:cxn ang="0">
                  <a:pos x="13" y="59"/>
                </a:cxn>
                <a:cxn ang="0">
                  <a:pos x="4" y="67"/>
                </a:cxn>
                <a:cxn ang="0">
                  <a:pos x="0" y="71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2" y="80"/>
                </a:cxn>
                <a:cxn ang="0">
                  <a:pos x="6" y="84"/>
                </a:cxn>
                <a:cxn ang="0">
                  <a:pos x="11" y="86"/>
                </a:cxn>
                <a:cxn ang="0">
                  <a:pos x="11" y="86"/>
                </a:cxn>
              </a:cxnLst>
              <a:rect l="0" t="0" r="r" b="b"/>
              <a:pathLst>
                <a:path w="38" h="86">
                  <a:moveTo>
                    <a:pt x="11" y="86"/>
                  </a:moveTo>
                  <a:lnTo>
                    <a:pt x="11" y="86"/>
                  </a:lnTo>
                  <a:lnTo>
                    <a:pt x="19" y="73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33" y="42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5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19" y="27"/>
                  </a:lnTo>
                  <a:lnTo>
                    <a:pt x="17" y="40"/>
                  </a:lnTo>
                  <a:lnTo>
                    <a:pt x="15" y="52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4" y="67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1" y="86"/>
                  </a:lnTo>
                  <a:lnTo>
                    <a:pt x="11" y="86"/>
                  </a:lnTo>
                  <a:close/>
                </a:path>
              </a:pathLst>
            </a:custGeom>
            <a:solidFill>
              <a:srgbClr val="D197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19740" y="31409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Do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524328" y="248765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Operator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15085" y="3194653"/>
            <a:ext cx="16053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ZA" sz="1400" b="1" dirty="0" err="1" smtClean="0">
                <a:solidFill>
                  <a:srgbClr val="FF0000"/>
                </a:solidFill>
              </a:rPr>
              <a:t>Comms</a:t>
            </a:r>
            <a:r>
              <a:rPr lang="en-ZA" sz="1400" b="1" dirty="0" smtClean="0">
                <a:solidFill>
                  <a:srgbClr val="FF0000"/>
                </a:solidFill>
              </a:rPr>
              <a:t> and GUI /</a:t>
            </a:r>
          </a:p>
          <a:p>
            <a:pPr algn="ctr"/>
            <a:r>
              <a:rPr lang="en-ZA" sz="1400" b="1" dirty="0" smtClean="0">
                <a:solidFill>
                  <a:srgbClr val="FF0000"/>
                </a:solidFill>
              </a:rPr>
              <a:t>Controller and Batt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91416" y="2443435"/>
            <a:ext cx="12089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</a:rPr>
              <a:t>Alarm panel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/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Solar source</a:t>
            </a:r>
            <a:endParaRPr lang="en-ZA" b="1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7544" y="3140968"/>
            <a:ext cx="86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WHAT?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267744" y="3789040"/>
            <a:ext cx="7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HOW?</a:t>
            </a:r>
            <a:endParaRPr lang="en-US" dirty="0"/>
          </a:p>
        </p:txBody>
      </p:sp>
      <p:sp>
        <p:nvSpPr>
          <p:cNvPr id="82" name="Down Arrow 81"/>
          <p:cNvSpPr/>
          <p:nvPr/>
        </p:nvSpPr>
        <p:spPr>
          <a:xfrm>
            <a:off x="2555776" y="422108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062046" y="3789040"/>
            <a:ext cx="7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HOW?</a:t>
            </a:r>
            <a:endParaRPr lang="en-US" dirty="0"/>
          </a:p>
        </p:txBody>
      </p:sp>
      <p:sp>
        <p:nvSpPr>
          <p:cNvPr id="85" name="Down Arrow 84"/>
          <p:cNvSpPr/>
          <p:nvPr/>
        </p:nvSpPr>
        <p:spPr>
          <a:xfrm>
            <a:off x="6349688" y="422108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131840" y="414908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83968" y="485680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 smtClean="0"/>
              <a:t>using</a:t>
            </a:r>
            <a:endParaRPr lang="en-US" b="1" u="sng" dirty="0"/>
          </a:p>
        </p:txBody>
      </p:sp>
      <p:sp>
        <p:nvSpPr>
          <p:cNvPr id="65" name="TextBox 64"/>
          <p:cNvSpPr txBox="1"/>
          <p:nvPr/>
        </p:nvSpPr>
        <p:spPr>
          <a:xfrm>
            <a:off x="7956376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1383" y="3053662"/>
            <a:ext cx="14724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</a:rPr>
              <a:t>Monitor alarm / Provide power</a:t>
            </a:r>
            <a:endParaRPr lang="en-ZA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157192"/>
            <a:ext cx="7693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Task A</a:t>
            </a:r>
            <a:endParaRPr lang="en-ZA" dirty="0"/>
          </a:p>
        </p:txBody>
      </p:sp>
      <p:sp>
        <p:nvSpPr>
          <p:cNvPr id="68" name="TextBox 67"/>
          <p:cNvSpPr txBox="1"/>
          <p:nvPr/>
        </p:nvSpPr>
        <p:spPr>
          <a:xfrm>
            <a:off x="2283918" y="5157192"/>
            <a:ext cx="7693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Task B</a:t>
            </a:r>
            <a:endParaRPr lang="en-ZA" dirty="0"/>
          </a:p>
        </p:txBody>
      </p:sp>
      <p:sp>
        <p:nvSpPr>
          <p:cNvPr id="69" name="TextBox 68"/>
          <p:cNvSpPr txBox="1"/>
          <p:nvPr/>
        </p:nvSpPr>
        <p:spPr>
          <a:xfrm>
            <a:off x="3282530" y="5157192"/>
            <a:ext cx="7693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Task C</a:t>
            </a:r>
            <a:endParaRPr lang="en-ZA" dirty="0"/>
          </a:p>
        </p:txBody>
      </p:sp>
      <p:cxnSp>
        <p:nvCxnSpPr>
          <p:cNvPr id="7" name="Straight Arrow Connector 6"/>
          <p:cNvCxnSpPr>
            <a:stCxn id="5" idx="3"/>
            <a:endCxn id="68" idx="1"/>
          </p:cNvCxnSpPr>
          <p:nvPr/>
        </p:nvCxnSpPr>
        <p:spPr>
          <a:xfrm>
            <a:off x="2029010" y="5341858"/>
            <a:ext cx="254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8" idx="3"/>
            <a:endCxn id="69" idx="1"/>
          </p:cNvCxnSpPr>
          <p:nvPr/>
        </p:nvCxnSpPr>
        <p:spPr>
          <a:xfrm>
            <a:off x="3053296" y="5341858"/>
            <a:ext cx="229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9616" y="5771033"/>
            <a:ext cx="301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/>
              <a:t>System </a:t>
            </a:r>
            <a:r>
              <a:rPr lang="en-ZA" u="sng" dirty="0" smtClean="0">
                <a:solidFill>
                  <a:srgbClr val="FF0000"/>
                </a:solidFill>
              </a:rPr>
              <a:t>behaviour</a:t>
            </a:r>
          </a:p>
          <a:p>
            <a:pPr algn="ctr"/>
            <a:r>
              <a:rPr lang="en-ZA" dirty="0" smtClean="0"/>
              <a:t>Workflow / State diagrams </a:t>
            </a:r>
            <a:r>
              <a:rPr lang="en-ZA" dirty="0" err="1" smtClean="0"/>
              <a:t>etc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43200" y="5909532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System </a:t>
            </a:r>
            <a:r>
              <a:rPr lang="en-ZA" u="sng" dirty="0" smtClean="0">
                <a:solidFill>
                  <a:srgbClr val="FF0000"/>
                </a:solidFill>
              </a:rPr>
              <a:t>architecture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65534" y="4895582"/>
            <a:ext cx="90441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</a:rPr>
              <a:t>Firmware</a:t>
            </a:r>
          </a:p>
          <a:p>
            <a:r>
              <a:rPr lang="en-ZA" sz="1400" b="1" dirty="0" smtClean="0">
                <a:solidFill>
                  <a:srgbClr val="FF0000"/>
                </a:solidFill>
              </a:rPr>
              <a:t>Module X</a:t>
            </a:r>
            <a:endParaRPr lang="en-ZA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09954" y="4518248"/>
            <a:ext cx="95603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</a:rPr>
              <a:t>Hardware </a:t>
            </a:r>
          </a:p>
          <a:p>
            <a:r>
              <a:rPr lang="en-ZA" sz="1400" b="1" dirty="0" smtClean="0">
                <a:solidFill>
                  <a:srgbClr val="FF0000"/>
                </a:solidFill>
              </a:rPr>
              <a:t>module Y</a:t>
            </a:r>
            <a:endParaRPr lang="en-ZA" sz="1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57700" y="4682169"/>
            <a:ext cx="0" cy="93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48137" y="5149642"/>
            <a:ext cx="1245130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09954" y="5262018"/>
            <a:ext cx="95603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rgbClr val="FF0000"/>
                </a:solidFill>
              </a:rPr>
              <a:t>Hardware </a:t>
            </a:r>
          </a:p>
          <a:p>
            <a:r>
              <a:rPr lang="en-ZA" sz="1400" b="1" dirty="0" smtClean="0">
                <a:solidFill>
                  <a:srgbClr val="FF0000"/>
                </a:solidFill>
              </a:rPr>
              <a:t>module Z</a:t>
            </a:r>
            <a:endParaRPr lang="en-ZA" sz="1400" b="1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860032" y="3080905"/>
            <a:ext cx="178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48264" y="2413396"/>
            <a:ext cx="0" cy="131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2: Do functional analysis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997152"/>
          </a:xfrm>
        </p:spPr>
        <p:txBody>
          <a:bodyPr>
            <a:normAutofit/>
          </a:bodyPr>
          <a:lstStyle/>
          <a:p>
            <a:r>
              <a:rPr lang="en-ZA" sz="2400" b="1" dirty="0" smtClean="0"/>
              <a:t>Do functional flow (“dynamic” – processes at different levels)</a:t>
            </a:r>
          </a:p>
          <a:p>
            <a:r>
              <a:rPr lang="en-ZA" sz="2000" dirty="0" smtClean="0"/>
              <a:t>Functional flow at </a:t>
            </a:r>
            <a:r>
              <a:rPr lang="en-ZA" sz="2000" u="sng" dirty="0" smtClean="0"/>
              <a:t>operational</a:t>
            </a:r>
            <a:r>
              <a:rPr lang="en-ZA" sz="2000" dirty="0" smtClean="0"/>
              <a:t> level:</a:t>
            </a:r>
          </a:p>
          <a:p>
            <a:endParaRPr lang="en-ZA" sz="2000" dirty="0" smtClean="0"/>
          </a:p>
          <a:p>
            <a:endParaRPr lang="en-ZA" sz="2000" dirty="0"/>
          </a:p>
          <a:p>
            <a:r>
              <a:rPr lang="en-ZA" sz="2000" dirty="0" smtClean="0"/>
              <a:t>Then at </a:t>
            </a:r>
            <a:r>
              <a:rPr lang="en-ZA" sz="2000" u="sng" dirty="0" smtClean="0"/>
              <a:t>technical</a:t>
            </a:r>
            <a:r>
              <a:rPr lang="en-ZA" sz="2000" dirty="0" smtClean="0"/>
              <a:t> level:</a:t>
            </a:r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r>
              <a:rPr lang="en-ZA" sz="2000" dirty="0" smtClean="0"/>
              <a:t>Still at </a:t>
            </a:r>
            <a:r>
              <a:rPr lang="en-ZA" sz="2000" u="sng" dirty="0" smtClean="0"/>
              <a:t>technical</a:t>
            </a:r>
            <a:r>
              <a:rPr lang="en-ZA" sz="2000" dirty="0" smtClean="0"/>
              <a:t> level: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r>
              <a:rPr lang="en-ZA" sz="2000" dirty="0" smtClean="0"/>
              <a:t>The C-code is </a:t>
            </a:r>
            <a:r>
              <a:rPr lang="en-ZA" sz="2000" u="sng" dirty="0" smtClean="0"/>
              <a:t>detail</a:t>
            </a:r>
            <a:r>
              <a:rPr lang="en-ZA" sz="2000" dirty="0" smtClean="0"/>
              <a:t>...</a:t>
            </a:r>
          </a:p>
        </p:txBody>
      </p:sp>
      <p:sp>
        <p:nvSpPr>
          <p:cNvPr id="10" name="Curved Left Arrow 9"/>
          <p:cNvSpPr/>
          <p:nvPr/>
        </p:nvSpPr>
        <p:spPr>
          <a:xfrm>
            <a:off x="8028384" y="2996952"/>
            <a:ext cx="432048" cy="1008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8028384" y="4509120"/>
            <a:ext cx="432048" cy="1008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6640" y="2881536"/>
            <a:ext cx="804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What?</a:t>
            </a:r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How?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4365104"/>
            <a:ext cx="15634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What?</a:t>
            </a:r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How?</a:t>
            </a:r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/>
              <a:t>What? – How?</a:t>
            </a:r>
            <a:endParaRPr lang="en-US" dirty="0"/>
          </a:p>
        </p:txBody>
      </p:sp>
      <p:sp>
        <p:nvSpPr>
          <p:cNvPr id="14" name="Curved Right Arrow 13"/>
          <p:cNvSpPr/>
          <p:nvPr/>
        </p:nvSpPr>
        <p:spPr>
          <a:xfrm>
            <a:off x="6876256" y="3861048"/>
            <a:ext cx="333751" cy="720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63216" y="4028536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</a:t>
            </a:r>
            <a:r>
              <a:rPr lang="en-ZA" dirty="0" smtClean="0"/>
              <a:t>ecomes...</a:t>
            </a:r>
          </a:p>
        </p:txBody>
      </p:sp>
      <p:sp>
        <p:nvSpPr>
          <p:cNvPr id="16" name="Curved Right Arrow 15"/>
          <p:cNvSpPr/>
          <p:nvPr/>
        </p:nvSpPr>
        <p:spPr>
          <a:xfrm>
            <a:off x="6876256" y="5373216"/>
            <a:ext cx="333751" cy="720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6376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2411843"/>
            <a:ext cx="11683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Install unit</a:t>
            </a:r>
            <a:endParaRPr lang="en-ZA" dirty="0"/>
          </a:p>
        </p:txBody>
      </p:sp>
      <p:sp>
        <p:nvSpPr>
          <p:cNvPr id="19" name="TextBox 18"/>
          <p:cNvSpPr txBox="1"/>
          <p:nvPr/>
        </p:nvSpPr>
        <p:spPr>
          <a:xfrm>
            <a:off x="2555776" y="2420309"/>
            <a:ext cx="1515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Train operator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4421785" y="2420309"/>
            <a:ext cx="13743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Operate unit</a:t>
            </a:r>
            <a:endParaRPr lang="en-Z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11941" y="2604975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71640" y="2604975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96136" y="2596509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9773" y="2604975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08" y="3712533"/>
            <a:ext cx="16968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Detect intrusion</a:t>
            </a:r>
            <a:endParaRPr lang="en-Z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3568" y="3877507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71800" y="3897199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3712533"/>
            <a:ext cx="20481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Send intrusion code</a:t>
            </a:r>
            <a:endParaRPr lang="en-Z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64269" y="3897199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1707" y="5205499"/>
            <a:ext cx="17415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Set up IP session</a:t>
            </a:r>
            <a:endParaRPr lang="en-ZA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4050" y="5373216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71800" y="5401164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15635" y="5216498"/>
            <a:ext cx="1744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Send IP message</a:t>
            </a:r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59702" y="5401164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3216" y="4824004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</a:t>
            </a:r>
            <a:r>
              <a:rPr lang="en-ZA" dirty="0" smtClean="0"/>
              <a:t>ecomes...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2145" y="554859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</a:t>
            </a:r>
            <a:r>
              <a:rPr lang="en-ZA" dirty="0" smtClean="0"/>
              <a:t>ecomes...</a:t>
            </a:r>
          </a:p>
        </p:txBody>
      </p: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3491880" y="2789641"/>
            <a:ext cx="1617081" cy="42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</p:cNvCxnSpPr>
          <p:nvPr/>
        </p:nvCxnSpPr>
        <p:spPr>
          <a:xfrm flipH="1">
            <a:off x="3275856" y="4081865"/>
            <a:ext cx="880047" cy="571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8721" y="3725133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[ref …]</a:t>
            </a:r>
            <a:endParaRPr lang="en-ZA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39971" y="2420309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[ref …]</a:t>
            </a:r>
            <a:endParaRPr lang="en-ZA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-15056" y="3712533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[ref …]</a:t>
            </a:r>
            <a:endParaRPr lang="en-ZA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-15056" y="5200324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[ref …]</a:t>
            </a:r>
            <a:endParaRPr lang="en-ZA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195732" y="5218289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[ref …]</a:t>
            </a:r>
            <a:endParaRPr lang="en-ZA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855485" y="4855428"/>
            <a:ext cx="41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May also be flowcharts or state diagrams…</a:t>
            </a:r>
            <a:endParaRPr lang="en-ZA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2: Do functional analysis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56584"/>
          </a:xfrm>
        </p:spPr>
        <p:txBody>
          <a:bodyPr lIns="108000">
            <a:normAutofit fontScale="92500" lnSpcReduction="10000"/>
          </a:bodyPr>
          <a:lstStyle/>
          <a:p>
            <a:r>
              <a:rPr lang="en-ZA" sz="2600" b="1" dirty="0" smtClean="0"/>
              <a:t>Do architectural design (“static” – layout at different levels)</a:t>
            </a:r>
          </a:p>
          <a:p>
            <a:r>
              <a:rPr lang="en-ZA" sz="2400" dirty="0" smtClean="0"/>
              <a:t>NB! Identify and </a:t>
            </a:r>
            <a:r>
              <a:rPr lang="en-ZA" sz="2400" b="1" u="sng" dirty="0" smtClean="0">
                <a:solidFill>
                  <a:srgbClr val="FF0000"/>
                </a:solidFill>
              </a:rPr>
              <a:t>label</a:t>
            </a:r>
            <a:r>
              <a:rPr lang="en-ZA" sz="2400" dirty="0" smtClean="0"/>
              <a:t> ALL interfaces and </a:t>
            </a:r>
            <a:r>
              <a:rPr lang="en-ZA" sz="2400" b="1" u="sng" dirty="0" smtClean="0">
                <a:solidFill>
                  <a:srgbClr val="FF0000"/>
                </a:solidFill>
              </a:rPr>
              <a:t>label</a:t>
            </a:r>
            <a:r>
              <a:rPr lang="en-ZA" sz="2400" dirty="0" smtClean="0"/>
              <a:t> ALL functional units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sz="4000" dirty="0" smtClean="0"/>
          </a:p>
          <a:p>
            <a:pPr>
              <a:buNone/>
            </a:pPr>
            <a:r>
              <a:rPr lang="en-ZA" sz="1800" dirty="0" smtClean="0"/>
              <a:t>Note: The above is at </a:t>
            </a:r>
            <a:r>
              <a:rPr lang="en-ZA" sz="1800" u="sng" dirty="0" smtClean="0"/>
              <a:t>technical</a:t>
            </a:r>
            <a:r>
              <a:rPr lang="en-ZA" sz="1800" dirty="0" smtClean="0"/>
              <a:t> level – break down into smaller units for </a:t>
            </a:r>
            <a:r>
              <a:rPr lang="en-ZA" sz="1800" u="sng" dirty="0" smtClean="0"/>
              <a:t>more technical and detail</a:t>
            </a:r>
            <a:r>
              <a:rPr lang="en-ZA" sz="1800" dirty="0" smtClean="0"/>
              <a:t> level architectures (i.e. smaller components such as motors, C-code etc)</a:t>
            </a:r>
            <a:endParaRPr lang="en-US" sz="1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956376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49447"/>
            <a:ext cx="6588224" cy="342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235963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Unit 1.1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2607" y="334244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Unit 1.2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06333" y="3098800"/>
            <a:ext cx="196833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6733" y="284458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I/F 1.1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27784" y="2852936"/>
            <a:ext cx="576064" cy="10081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3285" y="2348880"/>
            <a:ext cx="2015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FF0000"/>
                </a:solidFill>
              </a:rPr>
              <a:t>Must be broken down</a:t>
            </a:r>
          </a:p>
          <a:p>
            <a:r>
              <a:rPr lang="en-ZA" sz="1600" dirty="0" smtClean="0">
                <a:solidFill>
                  <a:srgbClr val="FF0000"/>
                </a:solidFill>
              </a:rPr>
              <a:t>into smaller units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27784" y="2751782"/>
            <a:ext cx="1944216" cy="5233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355976" y="2966229"/>
            <a:ext cx="2232248" cy="13988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2365212"/>
            <a:ext cx="260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FF0000"/>
                </a:solidFill>
              </a:rPr>
              <a:t>Will be made up of hardware</a:t>
            </a:r>
          </a:p>
          <a:p>
            <a:r>
              <a:rPr lang="en-ZA" sz="1600" dirty="0" smtClean="0">
                <a:solidFill>
                  <a:srgbClr val="FF0000"/>
                </a:solidFill>
              </a:rPr>
              <a:t>and software “units”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552978" y="5085184"/>
            <a:ext cx="315166" cy="3846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8144" y="5292497"/>
            <a:ext cx="310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 smtClean="0">
                <a:solidFill>
                  <a:srgbClr val="FF0000"/>
                </a:solidFill>
              </a:rPr>
              <a:t>Requirements will be “assigned” or</a:t>
            </a:r>
          </a:p>
          <a:p>
            <a:r>
              <a:rPr lang="en-ZA" sz="1600" dirty="0" smtClean="0">
                <a:solidFill>
                  <a:srgbClr val="FF0000"/>
                </a:solidFill>
              </a:rPr>
              <a:t>allocated to each functional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3: Allocate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363272" cy="4781128"/>
          </a:xfrm>
        </p:spPr>
        <p:txBody>
          <a:bodyPr>
            <a:normAutofit/>
          </a:bodyPr>
          <a:lstStyle/>
          <a:p>
            <a:r>
              <a:rPr lang="en-ZA" sz="2800" dirty="0" smtClean="0"/>
              <a:t>Identify requirements </a:t>
            </a:r>
            <a:r>
              <a:rPr lang="en-ZA" sz="2800" u="sng" dirty="0" smtClean="0"/>
              <a:t>for each task and resource</a:t>
            </a:r>
            <a:r>
              <a:rPr lang="en-ZA" sz="2800" dirty="0" smtClean="0"/>
              <a:t>:</a:t>
            </a:r>
          </a:p>
          <a:p>
            <a:pPr lvl="1"/>
            <a:r>
              <a:rPr lang="en-ZA" sz="2000" dirty="0" smtClean="0"/>
              <a:t>Functional capability (not optional – product MUST do this)</a:t>
            </a:r>
          </a:p>
          <a:p>
            <a:pPr lvl="1"/>
            <a:r>
              <a:rPr lang="en-ZA" sz="2000" dirty="0" smtClean="0"/>
              <a:t>Performance (“how well” to perform each task – sometimes negotiable)</a:t>
            </a:r>
          </a:p>
          <a:p>
            <a:pPr lvl="1"/>
            <a:r>
              <a:rPr lang="en-ZA" sz="2000" dirty="0" smtClean="0"/>
              <a:t>Environmental conditions (“</a:t>
            </a:r>
            <a:r>
              <a:rPr lang="en-ZA" sz="2000" b="1" u="sng" dirty="0" smtClean="0"/>
              <a:t>design for’s</a:t>
            </a:r>
            <a:r>
              <a:rPr lang="en-ZA" sz="2000" dirty="0" smtClean="0"/>
              <a:t>” – actually requirements)</a:t>
            </a:r>
          </a:p>
          <a:p>
            <a:pPr lvl="1"/>
            <a:r>
              <a:rPr lang="en-ZA" sz="2000" dirty="0" smtClean="0"/>
              <a:t>Usability, testability, maintainability, reliability (</a:t>
            </a:r>
            <a:r>
              <a:rPr lang="en-ZA" sz="2000" b="1" u="sng" dirty="0" smtClean="0"/>
              <a:t>design for</a:t>
            </a:r>
            <a:r>
              <a:rPr lang="en-ZA" sz="2000" b="1" u="sng" dirty="0"/>
              <a:t> </a:t>
            </a:r>
            <a:r>
              <a:rPr lang="en-ZA" sz="2000" b="1" u="sng" dirty="0" smtClean="0"/>
              <a:t>“</a:t>
            </a:r>
            <a:r>
              <a:rPr lang="en-ZA" sz="2000" b="1" u="sng" dirty="0" err="1" smtClean="0"/>
              <a:t>ilities</a:t>
            </a:r>
            <a:r>
              <a:rPr lang="en-ZA" sz="2000" b="1" u="sng" dirty="0" smtClean="0"/>
              <a:t>”</a:t>
            </a:r>
            <a:r>
              <a:rPr lang="en-ZA" sz="2000" dirty="0" smtClean="0"/>
              <a:t>)</a:t>
            </a:r>
            <a:endParaRPr lang="en-US" sz="2000" dirty="0" smtClean="0"/>
          </a:p>
          <a:p>
            <a:r>
              <a:rPr lang="en-ZA" sz="2400" dirty="0" smtClean="0"/>
              <a:t>NB! </a:t>
            </a:r>
            <a:r>
              <a:rPr lang="en-ZA" sz="2400" b="1" u="sng" dirty="0" smtClean="0">
                <a:solidFill>
                  <a:srgbClr val="FF0000"/>
                </a:solidFill>
              </a:rPr>
              <a:t>You</a:t>
            </a:r>
            <a:r>
              <a:rPr lang="en-ZA" sz="2400" dirty="0" smtClean="0"/>
              <a:t> have to define and allocate all requirements</a:t>
            </a:r>
          </a:p>
          <a:p>
            <a:pPr lvl="1"/>
            <a:r>
              <a:rPr lang="en-ZA" sz="2000" dirty="0" smtClean="0"/>
              <a:t>Ensure requirements are allocated (linked to functions and resources)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53661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400" dirty="0" smtClean="0"/>
              <a:t>Functional capability – does it work?</a:t>
            </a:r>
          </a:p>
          <a:p>
            <a:pPr algn="r"/>
            <a:r>
              <a:rPr lang="en-ZA" sz="1400" dirty="0" smtClean="0"/>
              <a:t>Performance – how well?</a:t>
            </a:r>
          </a:p>
          <a:p>
            <a:pPr algn="r"/>
            <a:r>
              <a:rPr lang="en-ZA" sz="1400" dirty="0" smtClean="0"/>
              <a:t>Shock / temperature / humidity / EMC?</a:t>
            </a:r>
          </a:p>
          <a:p>
            <a:pPr algn="r"/>
            <a:r>
              <a:rPr lang="en-ZA" sz="1400" dirty="0" smtClean="0"/>
              <a:t>Usability?</a:t>
            </a:r>
          </a:p>
          <a:p>
            <a:pPr algn="r"/>
            <a:r>
              <a:rPr lang="en-ZA" sz="1400" dirty="0" smtClean="0"/>
              <a:t>Testability?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633277" y="504824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Which one?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56612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 smtClean="0"/>
              <a:t>using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566124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u="sng" dirty="0" smtClean="0"/>
              <a:t>using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6093296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Task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60932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Functional unit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6093296"/>
            <a:ext cx="124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Technology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84368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9423" y="5446965"/>
            <a:ext cx="1087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Regulate</a:t>
            </a:r>
          </a:p>
          <a:p>
            <a:r>
              <a:rPr lang="en-ZA" dirty="0" smtClean="0"/>
              <a:t>PV power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5588" y="5770130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67285" y="5770130"/>
            <a:ext cx="343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5446965"/>
            <a:ext cx="14157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Solar charge</a:t>
            </a:r>
          </a:p>
          <a:p>
            <a:r>
              <a:rPr lang="en-ZA" dirty="0" smtClean="0"/>
              <a:t>Unit and PSU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7239" y="5144040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Unit 1.2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3595" y="5016078"/>
            <a:ext cx="12955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 smtClean="0"/>
              <a:t>MIC3230</a:t>
            </a:r>
          </a:p>
          <a:p>
            <a:r>
              <a:rPr lang="en-ZA" sz="1600" dirty="0" smtClean="0"/>
              <a:t>MIC3231</a:t>
            </a:r>
          </a:p>
          <a:p>
            <a:r>
              <a:rPr lang="en-ZA" sz="1600" dirty="0" smtClean="0"/>
              <a:t>MIC3232</a:t>
            </a:r>
            <a:endParaRPr lang="en-ZA" sz="1600" dirty="0"/>
          </a:p>
          <a:p>
            <a:r>
              <a:rPr lang="en-ZA" sz="1600" dirty="0" smtClean="0"/>
              <a:t>and </a:t>
            </a:r>
            <a:r>
              <a:rPr lang="en-ZA" sz="1600" dirty="0"/>
              <a:t>UCS1001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07904" y="4207945"/>
            <a:ext cx="576064" cy="12145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07904" y="5297928"/>
            <a:ext cx="432048" cy="1245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02360" y="4661311"/>
            <a:ext cx="173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Options – select one!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0242" y="4060650"/>
            <a:ext cx="2581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 smtClean="0">
                <a:solidFill>
                  <a:srgbClr val="FF0000"/>
                </a:solidFill>
              </a:rPr>
              <a:t>Requirements are “allocated” </a:t>
            </a:r>
          </a:p>
          <a:p>
            <a:r>
              <a:rPr lang="en-ZA" sz="1400" dirty="0" smtClean="0">
                <a:solidFill>
                  <a:srgbClr val="FF0000"/>
                </a:solidFill>
              </a:rPr>
              <a:t>to functions, units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to use “design for’s”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112568"/>
          </a:xfrm>
        </p:spPr>
        <p:txBody>
          <a:bodyPr>
            <a:normAutofit fontScale="92500"/>
          </a:bodyPr>
          <a:lstStyle/>
          <a:p>
            <a:r>
              <a:rPr lang="en-ZA" sz="2800" dirty="0" smtClean="0"/>
              <a:t>Make a list of all applicable “design for’s”</a:t>
            </a:r>
          </a:p>
          <a:p>
            <a:r>
              <a:rPr lang="en-ZA" sz="2800" dirty="0" smtClean="0"/>
              <a:t>Compile a list of all </a:t>
            </a:r>
            <a:r>
              <a:rPr lang="en-ZA" sz="2800" u="sng" dirty="0" smtClean="0"/>
              <a:t>specific</a:t>
            </a:r>
            <a:r>
              <a:rPr lang="en-ZA" sz="2800" dirty="0" smtClean="0"/>
              <a:t> requirements:</a:t>
            </a:r>
          </a:p>
          <a:p>
            <a:pPr lvl="1"/>
            <a:r>
              <a:rPr lang="en-ZA" sz="2400" u="sng" dirty="0" smtClean="0"/>
              <a:t>Usability</a:t>
            </a:r>
            <a:r>
              <a:rPr lang="en-ZA" sz="2400" dirty="0" smtClean="0"/>
              <a:t>: Visual feedback (LED’s etc for diagnostics)</a:t>
            </a:r>
          </a:p>
          <a:p>
            <a:pPr lvl="1"/>
            <a:r>
              <a:rPr lang="en-ZA" sz="2400" u="sng" dirty="0" smtClean="0"/>
              <a:t>Usability</a:t>
            </a:r>
            <a:r>
              <a:rPr lang="en-ZA" sz="2400" dirty="0" smtClean="0"/>
              <a:t>: Simplistic interfaces (what makes things “usable”?)</a:t>
            </a:r>
          </a:p>
          <a:p>
            <a:pPr lvl="1"/>
            <a:r>
              <a:rPr lang="en-ZA" sz="2400" u="sng" dirty="0" smtClean="0"/>
              <a:t>Testability</a:t>
            </a:r>
            <a:r>
              <a:rPr lang="en-ZA" sz="2400" dirty="0" smtClean="0"/>
              <a:t>: Access to test points, BIT, diagnostics, test jig etc.</a:t>
            </a:r>
          </a:p>
          <a:p>
            <a:pPr lvl="1"/>
            <a:r>
              <a:rPr lang="en-ZA" sz="2400" u="sng" dirty="0" smtClean="0"/>
              <a:t>EMC</a:t>
            </a:r>
            <a:r>
              <a:rPr lang="en-ZA" sz="2400" dirty="0" smtClean="0"/>
              <a:t>: No large current loops, big ground plane, screening</a:t>
            </a:r>
          </a:p>
          <a:p>
            <a:pPr lvl="1"/>
            <a:r>
              <a:rPr lang="en-ZA" sz="2400" u="sng" dirty="0" smtClean="0"/>
              <a:t>EMC</a:t>
            </a:r>
            <a:r>
              <a:rPr lang="en-ZA" sz="2400" dirty="0" smtClean="0"/>
              <a:t>: Decoupling caps, etc</a:t>
            </a:r>
            <a:r>
              <a:rPr lang="en-ZA" sz="2400" dirty="0"/>
              <a:t>.</a:t>
            </a:r>
            <a:endParaRPr lang="en-ZA" sz="2400" dirty="0" smtClean="0"/>
          </a:p>
          <a:p>
            <a:r>
              <a:rPr lang="en-ZA" sz="2800" dirty="0" smtClean="0"/>
              <a:t>Ensure the lists are complete – make list of 10 of each</a:t>
            </a:r>
          </a:p>
          <a:p>
            <a:r>
              <a:rPr lang="en-ZA" sz="2800" dirty="0" smtClean="0"/>
              <a:t>Allocate each check list item to ALL applicable elements</a:t>
            </a:r>
          </a:p>
          <a:p>
            <a:r>
              <a:rPr lang="en-ZA" sz="2800" dirty="0" smtClean="0"/>
              <a:t>Do you see that all “</a:t>
            </a:r>
            <a:r>
              <a:rPr lang="en-ZA" sz="2800" u="sng" dirty="0" smtClean="0"/>
              <a:t>design for’s</a:t>
            </a:r>
            <a:r>
              <a:rPr lang="en-ZA" sz="2800" dirty="0" smtClean="0"/>
              <a:t>” are actually just </a:t>
            </a:r>
            <a:r>
              <a:rPr lang="en-ZA" sz="2800" u="sng" dirty="0" smtClean="0"/>
              <a:t>design requirements</a:t>
            </a:r>
            <a:r>
              <a:rPr lang="en-ZA" sz="2800" dirty="0" smtClean="0"/>
              <a:t>?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84368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Step 4: “Select”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ZA" sz="3000" dirty="0" smtClean="0"/>
              <a:t>Identify all options</a:t>
            </a:r>
          </a:p>
          <a:p>
            <a:pPr lvl="1"/>
            <a:r>
              <a:rPr lang="en-ZA" sz="2200" dirty="0" smtClean="0"/>
              <a:t>Do technology research</a:t>
            </a:r>
          </a:p>
          <a:p>
            <a:pPr lvl="1"/>
            <a:r>
              <a:rPr lang="en-ZA" sz="2200" dirty="0" smtClean="0"/>
              <a:t>Identify selection criteria (cost, space, availability, reliability etc)</a:t>
            </a:r>
          </a:p>
          <a:p>
            <a:pPr lvl="1"/>
            <a:r>
              <a:rPr lang="en-ZA" sz="2200" dirty="0" smtClean="0"/>
              <a:t>Draw up a decision matrix and make decision as below</a:t>
            </a:r>
          </a:p>
          <a:p>
            <a:pPr lvl="1"/>
            <a:endParaRPr lang="en-ZA" sz="2200" dirty="0"/>
          </a:p>
          <a:p>
            <a:pPr lvl="1"/>
            <a:endParaRPr lang="en-ZA" sz="2200" dirty="0" smtClean="0"/>
          </a:p>
          <a:p>
            <a:pPr lvl="1"/>
            <a:endParaRPr lang="en-ZA" sz="2200" dirty="0"/>
          </a:p>
          <a:p>
            <a:pPr lvl="1"/>
            <a:endParaRPr lang="en-ZA" sz="2200" dirty="0" smtClean="0"/>
          </a:p>
          <a:p>
            <a:pPr lvl="1"/>
            <a:endParaRPr lang="en-ZA" sz="2200" dirty="0" smtClean="0"/>
          </a:p>
          <a:p>
            <a:pPr lvl="1"/>
            <a:endParaRPr lang="en-ZA" sz="2200" dirty="0" smtClean="0"/>
          </a:p>
          <a:p>
            <a:r>
              <a:rPr lang="en-ZA" sz="3000" dirty="0" smtClean="0"/>
              <a:t>Do we buy, or do we make?</a:t>
            </a:r>
          </a:p>
          <a:p>
            <a:pPr lvl="1"/>
            <a:r>
              <a:rPr lang="en-ZA" sz="2200" dirty="0" smtClean="0"/>
              <a:t>Cost-performance is always an issue</a:t>
            </a:r>
          </a:p>
          <a:p>
            <a:pPr lvl="1"/>
            <a:r>
              <a:rPr lang="en-ZA" sz="2200" dirty="0" smtClean="0"/>
              <a:t>Availability (single-source / manufacture / time)</a:t>
            </a:r>
          </a:p>
          <a:p>
            <a:pPr lvl="1"/>
            <a:r>
              <a:rPr lang="en-ZA" sz="2200" dirty="0" smtClean="0"/>
              <a:t>It must “FIT”, i.e. interface requirements MUST be adhered to</a:t>
            </a:r>
          </a:p>
          <a:p>
            <a:pPr lvl="1"/>
            <a:endParaRPr lang="en-ZA" sz="2000" dirty="0" smtClean="0"/>
          </a:p>
          <a:p>
            <a:endParaRPr lang="en-ZA" dirty="0" smtClean="0"/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11760" y="2924944"/>
          <a:ext cx="1892300" cy="1809750"/>
        </p:xfrm>
        <a:graphic>
          <a:graphicData uri="http://schemas.openxmlformats.org/drawingml/2006/table">
            <a:tbl>
              <a:tblPr/>
              <a:tblGrid>
                <a:gridCol w="609600"/>
                <a:gridCol w="254000"/>
                <a:gridCol w="254000"/>
                <a:gridCol w="254000"/>
                <a:gridCol w="254000"/>
                <a:gridCol w="266700"/>
              </a:tblGrid>
              <a:tr h="857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Space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Availability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Reliability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Option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4572000" y="3717032"/>
            <a:ext cx="792088" cy="2617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4368" y="33265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Page 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3247738"/>
            <a:ext cx="1819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Option 1 – Tech 1</a:t>
            </a:r>
          </a:p>
          <a:p>
            <a:r>
              <a:rPr lang="en-US" dirty="0" smtClean="0"/>
              <a:t>Option 2 – Tech 2</a:t>
            </a:r>
          </a:p>
          <a:p>
            <a:r>
              <a:rPr lang="en-US" dirty="0" smtClean="0"/>
              <a:t>Option 3 – Tech 3</a:t>
            </a:r>
          </a:p>
          <a:p>
            <a:r>
              <a:rPr lang="en-US" dirty="0" smtClean="0"/>
              <a:t>Option 4 – Tech 4</a:t>
            </a:r>
            <a:endParaRPr lang="en-Z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1049</Words>
  <Application>Microsoft Office PowerPoint</Application>
  <PresentationFormat>On-screen Show (4:3)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Overview of Engineering Design Process</vt:lpstr>
      <vt:lpstr>Overview of the life cycle</vt:lpstr>
      <vt:lpstr>Step 1: Analyse requirements</vt:lpstr>
      <vt:lpstr>Notes on WHAT and HOW</vt:lpstr>
      <vt:lpstr>Step 2: Do functional analysis (1)</vt:lpstr>
      <vt:lpstr>Step 2: Do functional analysis (2)</vt:lpstr>
      <vt:lpstr>Step 3: Allocate requirements</vt:lpstr>
      <vt:lpstr>How to use “design for’s”</vt:lpstr>
      <vt:lpstr>Step 4: “Select” resources</vt:lpstr>
      <vt:lpstr>Step 5: Do detail design 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Engineering Design Process</dc:title>
  <dc:creator>Johann Holm</dc:creator>
  <cp:lastModifiedBy>User</cp:lastModifiedBy>
  <cp:revision>186</cp:revision>
  <dcterms:created xsi:type="dcterms:W3CDTF">2010-10-04T12:38:39Z</dcterms:created>
  <dcterms:modified xsi:type="dcterms:W3CDTF">2017-07-27T17:46:40Z</dcterms:modified>
</cp:coreProperties>
</file>