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Lato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33" Type="http://schemas.openxmlformats.org/officeDocument/2006/relationships/font" Target="fonts/LatoLight-regular.fntdata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35" Type="http://schemas.openxmlformats.org/officeDocument/2006/relationships/font" Target="fonts/LatoLight-italic.fntdata"/><Relationship Id="rId12" Type="http://schemas.openxmlformats.org/officeDocument/2006/relationships/slide" Target="slides/slide6.xml"/><Relationship Id="rId34" Type="http://schemas.openxmlformats.org/officeDocument/2006/relationships/font" Target="fonts/LatoLight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LatoLight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3112ef46430a881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53112ef46430a881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3112ef46430a881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53112ef46430a881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ef54d6ee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ef54d6ee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2c2390d51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2c2390d51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2c2390d51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2c2390d51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3112ef46430a881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53112ef46430a88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strike="sng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3112ef46430a881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53112ef46430a881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strike="sngStrike">
              <a:solidFill>
                <a:srgbClr val="28282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3112ef46430a881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53112ef46430a881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3112ef46430a881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53112ef46430a881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f4681f1a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6f4681f1a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2c2390d51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52c2390d51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3112ef46430a881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53112ef46430a881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2c2390d51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52c2390d51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6"/>
          <p:cNvGrpSpPr/>
          <p:nvPr/>
        </p:nvGrpSpPr>
        <p:grpSpPr>
          <a:xfrm>
            <a:off x="830394" y="4169150"/>
            <a:ext cx="745764" cy="45826"/>
            <a:chOff x="4580561" y="2589004"/>
            <a:chExt cx="1064464" cy="25200"/>
          </a:xfrm>
        </p:grpSpPr>
        <p:sp>
          <p:nvSpPr>
            <p:cNvPr id="66" name="Google Shape;66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6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7"/>
          <p:cNvGrpSpPr/>
          <p:nvPr/>
        </p:nvGrpSpPr>
        <p:grpSpPr>
          <a:xfrm>
            <a:off x="830394" y="4169150"/>
            <a:ext cx="745764" cy="45826"/>
            <a:chOff x="4580561" y="2589004"/>
            <a:chExt cx="1064464" cy="25200"/>
          </a:xfrm>
        </p:grpSpPr>
        <p:sp>
          <p:nvSpPr>
            <p:cNvPr id="73" name="Google Shape;73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1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8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79" name="Google Shape;79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20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89" name="Google Shape;89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21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97" name="Google Shape;97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22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106" name="Google Shape;106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23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113" name="Google Shape;113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23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24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121" name="Google Shape;121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2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5" name="Google Shape;125;p2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5"/>
          <p:cNvGrpSpPr/>
          <p:nvPr/>
        </p:nvGrpSpPr>
        <p:grpSpPr>
          <a:xfrm>
            <a:off x="-13164" y="1424069"/>
            <a:ext cx="9157393" cy="3719422"/>
            <a:chOff x="187960" y="1453515"/>
            <a:chExt cx="3861435" cy="1568450"/>
          </a:xfrm>
        </p:grpSpPr>
        <p:sp>
          <p:nvSpPr>
            <p:cNvPr id="129" name="Google Shape;129;p25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0" name="Google Shape;130;p25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20000"/>
                  </a:srgbClr>
                </a:gs>
                <a:gs pos="100000">
                  <a:srgbClr val="FF6A00"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1" name="Google Shape;131;p25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20000"/>
                  </a:srgbClr>
                </a:gs>
                <a:gs pos="100000">
                  <a:srgbClr val="CC000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32" name="Google Shape;132;p25"/>
          <p:cNvSpPr txBox="1"/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311700" y="2609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Team 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BlueMoon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783500" y="1525050"/>
            <a:ext cx="6783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 txBox="1"/>
          <p:nvPr/>
        </p:nvSpPr>
        <p:spPr>
          <a:xfrm>
            <a:off x="2346875" y="4318900"/>
            <a:ext cx="17964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625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Christian Rodriguez </a:t>
            </a:r>
            <a:endParaRPr b="1"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Roboto"/>
                <a:ea typeface="Roboto"/>
                <a:cs typeface="Roboto"/>
                <a:sym typeface="Roboto"/>
              </a:rPr>
              <a:t>CS</a:t>
            </a:r>
            <a:endParaRPr i="1"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1269113" y="4405438"/>
            <a:ext cx="13659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"/>
                <a:ea typeface="Roboto"/>
                <a:cs typeface="Roboto"/>
                <a:sym typeface="Roboto"/>
              </a:rPr>
              <a:t>James Chen</a:t>
            </a:r>
            <a:endParaRPr b="1"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Roboto"/>
                <a:ea typeface="Roboto"/>
                <a:cs typeface="Roboto"/>
                <a:sym typeface="Roboto"/>
              </a:rPr>
              <a:t>ORIE</a:t>
            </a:r>
            <a:endParaRPr i="1"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288425" y="4405448"/>
            <a:ext cx="1168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"/>
                <a:ea typeface="Roboto"/>
                <a:cs typeface="Roboto"/>
                <a:sym typeface="Roboto"/>
              </a:rPr>
              <a:t>Jiacheng Dong</a:t>
            </a:r>
            <a:endParaRPr b="1"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Roboto"/>
                <a:ea typeface="Roboto"/>
                <a:cs typeface="Roboto"/>
                <a:sym typeface="Roboto"/>
              </a:rPr>
              <a:t>ORIE</a:t>
            </a:r>
            <a:endParaRPr i="1"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5178625" y="4405450"/>
            <a:ext cx="13659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"/>
                <a:ea typeface="Roboto"/>
                <a:cs typeface="Roboto"/>
                <a:sym typeface="Roboto"/>
              </a:rPr>
              <a:t>Harry Li</a:t>
            </a:r>
            <a:endParaRPr b="1"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Roboto"/>
                <a:ea typeface="Roboto"/>
                <a:cs typeface="Roboto"/>
                <a:sym typeface="Roboto"/>
              </a:rPr>
              <a:t>ORIE</a:t>
            </a:r>
            <a:endParaRPr i="1"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6"/>
          <p:cNvSpPr txBox="1"/>
          <p:nvPr>
            <p:ph idx="4294967295" type="title"/>
          </p:nvPr>
        </p:nvSpPr>
        <p:spPr>
          <a:xfrm>
            <a:off x="69000" y="295200"/>
            <a:ext cx="9006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b="1" lang="en" sz="7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Cornell Tech &amp; Samsung</a:t>
            </a:r>
            <a:endParaRPr b="1" sz="7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6417497" y="4405450"/>
            <a:ext cx="13659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Frans Fourie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ECE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7579875" y="4405450"/>
            <a:ext cx="13026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Alan Abraham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MBA</a:t>
            </a:r>
            <a:endParaRPr i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3889038" y="4405438"/>
            <a:ext cx="13659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"/>
                <a:ea typeface="Roboto"/>
                <a:cs typeface="Roboto"/>
                <a:sym typeface="Roboto"/>
              </a:rPr>
              <a:t>Mansi</a:t>
            </a:r>
            <a:r>
              <a:rPr b="1" lang="en" sz="900">
                <a:latin typeface="Roboto"/>
                <a:ea typeface="Roboto"/>
                <a:cs typeface="Roboto"/>
                <a:sym typeface="Roboto"/>
              </a:rPr>
              <a:t> Garg</a:t>
            </a:r>
            <a:endParaRPr b="1"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Roboto"/>
                <a:ea typeface="Roboto"/>
                <a:cs typeface="Roboto"/>
                <a:sym typeface="Roboto"/>
              </a:rPr>
              <a:t>MBA</a:t>
            </a:r>
            <a:endParaRPr i="1" sz="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3374" y="3479192"/>
            <a:ext cx="799950" cy="799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6262" y="3479188"/>
            <a:ext cx="799950" cy="7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473" y="3501135"/>
            <a:ext cx="799950" cy="79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7725" y="3485624"/>
            <a:ext cx="799925" cy="830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00475" y="3461662"/>
            <a:ext cx="868250" cy="835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41851" y="3515924"/>
            <a:ext cx="799975" cy="77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84063" y="3507550"/>
            <a:ext cx="799950" cy="787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Future Challenges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325" y="1914075"/>
            <a:ext cx="1696750" cy="16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6038" y="1992150"/>
            <a:ext cx="1540575" cy="15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5"/>
          <p:cNvSpPr txBox="1"/>
          <p:nvPr/>
        </p:nvSpPr>
        <p:spPr>
          <a:xfrm>
            <a:off x="1590561" y="3755475"/>
            <a:ext cx="26223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Technical 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35"/>
          <p:cNvSpPr/>
          <p:nvPr/>
        </p:nvSpPr>
        <p:spPr>
          <a:xfrm>
            <a:off x="711050" y="4009600"/>
            <a:ext cx="1039800" cy="525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5"/>
          <p:cNvSpPr txBox="1"/>
          <p:nvPr/>
        </p:nvSpPr>
        <p:spPr>
          <a:xfrm>
            <a:off x="5015186" y="3739900"/>
            <a:ext cx="26223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Non-t</a:t>
            </a: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echnical 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311700" y="1241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Appendix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Idea Filtering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2" name="Google Shape;2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1703975"/>
            <a:ext cx="7715249" cy="315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 Interview part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3100" y="0"/>
            <a:ext cx="4421450" cy="522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 Interview part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2891" y="0"/>
            <a:ext cx="420831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Opportunit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Samsung is a 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seniority-oriented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big-co which needs a way to allow 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free-flow of ideas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as it tries to shift to a 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startup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culture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Challenges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Changing Company Culture Requires a 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Movement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Hypothesis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 order to create a start-up culture, we need to enable free-flow of ideas.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499350" y="2725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What we will do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382038" y="1741750"/>
            <a:ext cx="3665700" cy="22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Problem - Boundaries for Ideas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Cultural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Geographical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Structural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Lingual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8" name="Google Shape;178;p30"/>
          <p:cNvCxnSpPr/>
          <p:nvPr/>
        </p:nvCxnSpPr>
        <p:spPr>
          <a:xfrm>
            <a:off x="4190050" y="2952025"/>
            <a:ext cx="3027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9" name="Google Shape;179;p30"/>
          <p:cNvSpPr txBox="1"/>
          <p:nvPr/>
        </p:nvSpPr>
        <p:spPr>
          <a:xfrm>
            <a:off x="4787563" y="1741750"/>
            <a:ext cx="4126800" cy="22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Solution - An Idea Validation Platform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Anonymous &amp; Expertise-based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Online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Flat-hierarchical voting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Auto-translate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30"/>
          <p:cNvSpPr txBox="1"/>
          <p:nvPr/>
        </p:nvSpPr>
        <p:spPr>
          <a:xfrm>
            <a:off x="690825" y="4094700"/>
            <a:ext cx="967200" cy="17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499350" y="2725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What we will do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31"/>
          <p:cNvSpPr txBox="1"/>
          <p:nvPr/>
        </p:nvSpPr>
        <p:spPr>
          <a:xfrm>
            <a:off x="690825" y="4094700"/>
            <a:ext cx="967200" cy="17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7" name="Google Shape;187;p31"/>
          <p:cNvPicPr preferRelativeResize="0"/>
          <p:nvPr/>
        </p:nvPicPr>
        <p:blipFill rotWithShape="1">
          <a:blip r:embed="rId3">
            <a:alphaModFix/>
          </a:blip>
          <a:srcRect b="0" l="0" r="0" t="41373"/>
          <a:stretch/>
        </p:blipFill>
        <p:spPr>
          <a:xfrm>
            <a:off x="4909250" y="1505333"/>
            <a:ext cx="4310950" cy="3014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1"/>
          <p:cNvPicPr preferRelativeResize="0"/>
          <p:nvPr/>
        </p:nvPicPr>
        <p:blipFill rotWithShape="1">
          <a:blip r:embed="rId3">
            <a:alphaModFix/>
          </a:blip>
          <a:srcRect b="62315" l="0" r="0" t="0"/>
          <a:stretch/>
        </p:blipFill>
        <p:spPr>
          <a:xfrm>
            <a:off x="142825" y="1852775"/>
            <a:ext cx="3843125" cy="2318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31"/>
          <p:cNvCxnSpPr>
            <a:stCxn id="188" idx="3"/>
            <a:endCxn id="187" idx="1"/>
          </p:cNvCxnSpPr>
          <p:nvPr/>
        </p:nvCxnSpPr>
        <p:spPr>
          <a:xfrm>
            <a:off x="3985950" y="3011838"/>
            <a:ext cx="923400" cy="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499350" y="3487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Samsung Reach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886" y="1978650"/>
            <a:ext cx="2778865" cy="252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302" y="2002150"/>
            <a:ext cx="2837750" cy="253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9848" y="1991023"/>
            <a:ext cx="2837762" cy="25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Potential</a:t>
            </a:r>
            <a:r>
              <a:rPr lang="en" sz="4800">
                <a:latin typeface="Roboto"/>
                <a:ea typeface="Roboto"/>
                <a:cs typeface="Roboto"/>
                <a:sym typeface="Roboto"/>
              </a:rPr>
              <a:t> risks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213" y="2400248"/>
            <a:ext cx="1363575" cy="136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3"/>
          <p:cNvSpPr/>
          <p:nvPr/>
        </p:nvSpPr>
        <p:spPr>
          <a:xfrm>
            <a:off x="639200" y="3968500"/>
            <a:ext cx="1039800" cy="525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4950" y="2422613"/>
            <a:ext cx="1318851" cy="131885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3"/>
          <p:cNvSpPr txBox="1"/>
          <p:nvPr/>
        </p:nvSpPr>
        <p:spPr>
          <a:xfrm>
            <a:off x="1381300" y="3860850"/>
            <a:ext cx="11451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1065948" y="3763825"/>
            <a:ext cx="17670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Participation</a:t>
            </a:r>
            <a:endParaRPr b="1"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3890268" y="3763825"/>
            <a:ext cx="13635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Awards</a:t>
            </a:r>
            <a:endParaRPr b="1"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6387287" y="3763825"/>
            <a:ext cx="15942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Anonymity</a:t>
            </a:r>
            <a:endParaRPr b="1"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5575" y="2400288"/>
            <a:ext cx="1363500" cy="13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Mitigation</a:t>
            </a:r>
            <a:r>
              <a:rPr lang="en" sz="4800">
                <a:latin typeface="Roboto"/>
                <a:ea typeface="Roboto"/>
                <a:cs typeface="Roboto"/>
                <a:sym typeface="Roboto"/>
              </a:rPr>
              <a:t> steps </a:t>
            </a:r>
            <a:endParaRPr sz="6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4"/>
          <p:cNvSpPr/>
          <p:nvPr/>
        </p:nvSpPr>
        <p:spPr>
          <a:xfrm>
            <a:off x="639200" y="3968500"/>
            <a:ext cx="1039800" cy="525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800" y="2455825"/>
            <a:ext cx="1979750" cy="197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4"/>
          <p:cNvSpPr txBox="1"/>
          <p:nvPr/>
        </p:nvSpPr>
        <p:spPr>
          <a:xfrm>
            <a:off x="5146661" y="1830525"/>
            <a:ext cx="26223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Week 2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34"/>
          <p:cNvSpPr txBox="1"/>
          <p:nvPr/>
        </p:nvSpPr>
        <p:spPr>
          <a:xfrm>
            <a:off x="1195986" y="1818300"/>
            <a:ext cx="26223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Week 1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7925" y="2571750"/>
            <a:ext cx="1979750" cy="19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7AF99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