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La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LatoLight-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LatoLight-italic.fntdata"/><Relationship Id="rId12" Type="http://schemas.openxmlformats.org/officeDocument/2006/relationships/slide" Target="slides/slide6.xml"/><Relationship Id="rId34" Type="http://schemas.openxmlformats.org/officeDocument/2006/relationships/font" Target="fonts/Lato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laticon.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3112ef46430a88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53112ef46430a881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the future challenges that we might encounter when building this product, we categorized them into two parts</a:t>
            </a:r>
            <a:endParaRPr/>
          </a:p>
          <a:p>
            <a:pPr indent="-298450" lvl="0" marL="457200" rtl="0" algn="l">
              <a:spcBef>
                <a:spcPts val="0"/>
              </a:spcBef>
              <a:spcAft>
                <a:spcPts val="0"/>
              </a:spcAft>
              <a:buSzPts val="1100"/>
              <a:buChar char="●"/>
            </a:pPr>
            <a:r>
              <a:rPr b="1" lang="en"/>
              <a:t>Technical challenges</a:t>
            </a:r>
            <a:endParaRPr b="1"/>
          </a:p>
          <a:p>
            <a:pPr indent="-298450" lvl="1" marL="914400" rtl="0" algn="l">
              <a:spcBef>
                <a:spcPts val="0"/>
              </a:spcBef>
              <a:spcAft>
                <a:spcPts val="0"/>
              </a:spcAft>
              <a:buSzPts val="1100"/>
              <a:buChar char="○"/>
            </a:pPr>
            <a:r>
              <a:rPr lang="en"/>
              <a:t>The first technical challenge involves designing a smart algorithms to curate idea contents and create a streamlined, effective workflow for each member of the organization and also avoid information overload.</a:t>
            </a:r>
            <a:endParaRPr/>
          </a:p>
          <a:p>
            <a:pPr indent="-298450" lvl="1" marL="914400" rtl="0" algn="l">
              <a:spcBef>
                <a:spcPts val="0"/>
              </a:spcBef>
              <a:spcAft>
                <a:spcPts val="0"/>
              </a:spcAft>
              <a:buSzPts val="1100"/>
              <a:buChar char="○"/>
            </a:pPr>
            <a:r>
              <a:rPr lang="en"/>
              <a:t>Second, our platform should have a good scalability to serve a multi-billion company with hundreds of thousands of employees. </a:t>
            </a:r>
            <a:endParaRPr/>
          </a:p>
          <a:p>
            <a:pPr indent="-298450" lvl="1" marL="914400" rtl="0" algn="l">
              <a:spcBef>
                <a:spcPts val="0"/>
              </a:spcBef>
              <a:spcAft>
                <a:spcPts val="0"/>
              </a:spcAft>
              <a:buSzPts val="1100"/>
              <a:buChar char="○"/>
            </a:pPr>
            <a:r>
              <a:rPr lang="en"/>
              <a:t>Third, we want to ensure the website has a strong security feature in order to protect the sensitive business information.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For Non-technical challenges</a:t>
            </a:r>
            <a:endParaRPr b="1"/>
          </a:p>
          <a:p>
            <a:pPr indent="-298450" lvl="1" marL="914400" rtl="0" algn="l">
              <a:spcBef>
                <a:spcPts val="0"/>
              </a:spcBef>
              <a:spcAft>
                <a:spcPts val="0"/>
              </a:spcAft>
              <a:buSzPts val="1100"/>
              <a:buChar char="○"/>
            </a:pPr>
            <a:r>
              <a:rPr lang="en"/>
              <a:t>We want  an idea to reach a wide range of audience, but at the same time mitigate possible biases due to cultural, divisional, geographical factors</a:t>
            </a:r>
            <a:endParaRPr/>
          </a:p>
          <a:p>
            <a:pPr indent="-298450" lvl="1" marL="914400" rtl="0" algn="l">
              <a:spcBef>
                <a:spcPts val="0"/>
              </a:spcBef>
              <a:spcAft>
                <a:spcPts val="0"/>
              </a:spcAft>
              <a:buSzPts val="1100"/>
              <a:buChar char="○"/>
            </a:pPr>
            <a:r>
              <a:rPr lang="en"/>
              <a:t>Last but not least, we aim to implement a user-friendly design that will engage our target group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&lt;div&gt;Icons made by &lt;a href="https://www.flaticon.com/authors/eucalyp" title="Eucalyp"&gt;Eucalyp&lt;/a&gt; from &lt;a href="https://www.flaticon.com/" title="Flaticon"&gt;</a:t>
            </a:r>
            <a:r>
              <a:rPr lang="en" u="sng">
                <a:solidFill>
                  <a:schemeClr val="hlink"/>
                </a:solidFill>
                <a:hlinkClick r:id="rId2"/>
              </a:rPr>
              <a:t>www.flaticon.com</a:t>
            </a:r>
            <a:r>
              <a:rPr lang="en"/>
              <a:t>&lt;/a&gt;&lt;/div&gt;</a:t>
            </a:r>
            <a:endParaRPr/>
          </a:p>
          <a:p>
            <a:pPr indent="0" lvl="0" marL="0" rtl="0" algn="l">
              <a:spcBef>
                <a:spcPts val="0"/>
              </a:spcBef>
              <a:spcAft>
                <a:spcPts val="0"/>
              </a:spcAft>
              <a:buNone/>
            </a:pPr>
            <a:r>
              <a:rPr lang="en"/>
              <a:t>Icons made by &lt;a href="https://www.flaticon.com/authors/dinosoftlabs" title="DinosoftLabs"&gt;DinosoftLabs&lt;/a&gt; from &lt;a href="https://www.flaticon.com/" title="Flaticon"&gt; www.flaticon.com&lt;/a&gt;</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3112ef46430a88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53112ef46430a881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ef54d6e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ef54d6e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c2390d5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c2390d5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c2390d5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c2390d5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3112ef46430a88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3112ef46430a88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Samsung started as a grocery trading firm, and now employs a quarter million people around the world.</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strike="sngStrike"/>
              <a:t>To put it in context, they contributed to 17% of South Korea’s GDP in 2019!</a:t>
            </a:r>
            <a:endParaRPr sz="1000" strike="sng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3112ef46430a88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53112ef46430a88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Samsung’s historically authoritarian ways have helped it make decisions quickly and keep up with its Japanese competitors.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Recently though they have had sluggish growth and are struggling to innovate.This is why Samsung is trying to learn and adopt principles from western companies operating in a lean start-up mode.</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strike="sngStrike"/>
              <a:t>Since 2016, the senior management have been implementing systematic cultural changes, such as calling each other by their name rather than job titles such as Manager or Director, holding more online internal discussions, why we have the AI centre in NYC, and flexible working hours which is probably the most important factor in attracting millenials like us.</a:t>
            </a:r>
            <a:endParaRPr sz="1000" strike="sng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3112ef46430a881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53112ef46430a881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282828"/>
                </a:solidFill>
                <a:highlight>
                  <a:srgbClr val="FFFFFF"/>
                </a:highlight>
              </a:rPr>
              <a:t>But culture change can’t be achieved through press statements or top-down mandates.</a:t>
            </a:r>
            <a:r>
              <a:rPr lang="en" sz="1000"/>
              <a:t> See Samsung is an old company, and an immensely big one. Levelling a seniority-based corporate hierarchy, and ending persistent patriarchy that is decades old will take time. </a:t>
            </a:r>
            <a:r>
              <a:rPr lang="en" sz="1000">
                <a:solidFill>
                  <a:srgbClr val="282828"/>
                </a:solidFill>
                <a:highlight>
                  <a:srgbClr val="FFFFFF"/>
                </a:highlight>
              </a:rPr>
              <a:t>Culture lives in the collective mindsets of people and it’s their shared understanding of “how things are done around here.” Changing that is a challenge.</a:t>
            </a:r>
            <a:endParaRPr sz="1000">
              <a:solidFill>
                <a:srgbClr val="282828"/>
              </a:solidFill>
              <a:highlight>
                <a:srgbClr val="FFFFFF"/>
              </a:highlight>
            </a:endParaRPr>
          </a:p>
          <a:p>
            <a:pPr indent="0" lvl="0" marL="0" rtl="0" algn="l">
              <a:lnSpc>
                <a:spcPct val="115000"/>
              </a:lnSpc>
              <a:spcBef>
                <a:spcPts val="0"/>
              </a:spcBef>
              <a:spcAft>
                <a:spcPts val="0"/>
              </a:spcAft>
              <a:buNone/>
            </a:pPr>
            <a:r>
              <a:t/>
            </a:r>
            <a:endParaRPr sz="1000">
              <a:solidFill>
                <a:srgbClr val="282828"/>
              </a:solidFill>
              <a:highlight>
                <a:srgbClr val="FFFFFF"/>
              </a:highlight>
            </a:endParaRPr>
          </a:p>
          <a:p>
            <a:pPr indent="0" lvl="0" marL="0" rtl="0" algn="l">
              <a:lnSpc>
                <a:spcPct val="115000"/>
              </a:lnSpc>
              <a:spcBef>
                <a:spcPts val="0"/>
              </a:spcBef>
              <a:spcAft>
                <a:spcPts val="0"/>
              </a:spcAft>
              <a:buNone/>
            </a:pPr>
            <a:r>
              <a:rPr lang="en" sz="1000" strike="sngStrike">
                <a:solidFill>
                  <a:srgbClr val="282828"/>
                </a:solidFill>
                <a:highlight>
                  <a:schemeClr val="lt1"/>
                </a:highlight>
              </a:rPr>
              <a:t>Culture lives in the collective mindsets of people. Changing it requires a movement and not press statements or top-down mandates.</a:t>
            </a:r>
            <a:endParaRPr sz="1000" strike="sngStrike">
              <a:solidFill>
                <a:srgbClr val="282828"/>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3112ef46430a88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53112ef46430a881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3112ef46430a881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53112ef46430a881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Explain the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the features of our MVP that will fulfill this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Anonymous</a:t>
            </a:r>
            <a:endParaRPr/>
          </a:p>
          <a:p>
            <a:pPr indent="0" lvl="0" marL="0" rtl="0" algn="l">
              <a:spcBef>
                <a:spcPts val="0"/>
              </a:spcBef>
              <a:spcAft>
                <a:spcPts val="0"/>
              </a:spcAft>
              <a:buNone/>
            </a:pPr>
            <a:r>
              <a:rPr lang="en"/>
              <a:t>Online </a:t>
            </a:r>
            <a:endParaRPr/>
          </a:p>
          <a:p>
            <a:pPr indent="0" lvl="0" marL="0" rtl="0" algn="l">
              <a:spcBef>
                <a:spcPts val="0"/>
              </a:spcBef>
              <a:spcAft>
                <a:spcPts val="0"/>
              </a:spcAft>
              <a:buNone/>
            </a:pPr>
            <a:r>
              <a:rPr lang="en"/>
              <a:t>allowing flat hierarchical voting + expertize- based segmentation</a:t>
            </a:r>
            <a:endParaRPr/>
          </a:p>
          <a:p>
            <a:pPr indent="0" lvl="0" marL="0" rtl="0" algn="l">
              <a:spcBef>
                <a:spcPts val="0"/>
              </a:spcBef>
              <a:spcAft>
                <a:spcPts val="0"/>
              </a:spcAft>
              <a:buNone/>
            </a:pPr>
            <a:r>
              <a:rPr lang="en"/>
              <a:t>auto translate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Mockup of MVP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FJ</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c2390d5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2c2390d51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Explain the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the features of our MVP that will fulfill this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Mockup of MVP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FJ</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3112ef46430a881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53112ef46430a881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Our major risks consist of our product's usage. This product is meant to transform the company culture, so we expect some resistance. We are concerned that usage will remain isolated in Samsung's more-liberal departments or that good ideas from the platform would go unrewarded, defeating a key value propositions. We also don't know how best to encourage employees to participate. We are currently wondering whether propositions and votes should be made anonymously and how to show employees both relevant and new ideas.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highlight>
                  <a:srgbClr val="FFFF00"/>
                </a:highlight>
              </a:rPr>
              <a:t>Ensure adoption beyond AI/ research division</a:t>
            </a:r>
            <a:endParaRPr>
              <a:highlight>
                <a:srgbClr val="FFFF00"/>
              </a:highlight>
            </a:endParaRPr>
          </a:p>
          <a:p>
            <a:pPr indent="-298450" lvl="0" marL="457200" rtl="0" algn="l">
              <a:spcBef>
                <a:spcPts val="0"/>
              </a:spcBef>
              <a:spcAft>
                <a:spcPts val="0"/>
              </a:spcAft>
              <a:buSzPts val="1100"/>
              <a:buChar char="●"/>
            </a:pPr>
            <a:r>
              <a:rPr lang="en">
                <a:highlight>
                  <a:srgbClr val="FFFF00"/>
                </a:highlight>
              </a:rPr>
              <a:t>Will people engage with it</a:t>
            </a:r>
            <a:endParaRPr>
              <a:highlight>
                <a:srgbClr val="FFFF00"/>
              </a:highlight>
            </a:endParaRPr>
          </a:p>
          <a:p>
            <a:pPr indent="-298450" lvl="0" marL="457200" rtl="0" algn="l">
              <a:spcBef>
                <a:spcPts val="0"/>
              </a:spcBef>
              <a:spcAft>
                <a:spcPts val="0"/>
              </a:spcAft>
              <a:buSzPts val="1100"/>
              <a:buChar char="●"/>
            </a:pPr>
            <a:r>
              <a:rPr lang="en"/>
              <a:t>Will selected ideas be awarded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strike="sngStrike"/>
              <a:t>Ensure it add values</a:t>
            </a:r>
            <a:endParaRPr strike="sngStrike"/>
          </a:p>
          <a:p>
            <a:pPr indent="-298450" lvl="0" marL="457200" rtl="0" algn="l">
              <a:spcBef>
                <a:spcPts val="0"/>
              </a:spcBef>
              <a:spcAft>
                <a:spcPts val="0"/>
              </a:spcAft>
              <a:buSzPts val="1100"/>
              <a:buChar char="●"/>
            </a:pPr>
            <a:r>
              <a:rPr lang="en">
                <a:highlight>
                  <a:srgbClr val="FFFF00"/>
                </a:highlight>
              </a:rPr>
              <a:t>Ensure it won’t create information overload</a:t>
            </a:r>
            <a:endParaRPr>
              <a:highlight>
                <a:srgbClr val="FFFF00"/>
              </a:highlight>
            </a:endParaRPr>
          </a:p>
          <a:p>
            <a:pPr indent="-298450" lvl="0" marL="457200" rtl="0" algn="l">
              <a:spcBef>
                <a:spcPts val="0"/>
              </a:spcBef>
              <a:spcAft>
                <a:spcPts val="0"/>
              </a:spcAft>
              <a:buSzPts val="1100"/>
              <a:buChar char="●"/>
            </a:pPr>
            <a:r>
              <a:rPr lang="en">
                <a:highlight>
                  <a:srgbClr val="FFFF00"/>
                </a:highlight>
              </a:rPr>
              <a:t>Anonymous/ non-anonymous posts</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Icons made by &lt;a href="https://www.flaticon.com/authors/pixel-perfect" title="Pixel perfect"&gt;Pixel perfect&lt;/a&gt; from &lt;a href="https://www.flaticon.com/" title="Flaticon"&gt; www.flaticon.com&lt;/a&gt;</a:t>
            </a:r>
            <a:endParaRPr>
              <a:highlight>
                <a:srgbClr val="FFFF00"/>
              </a:highlight>
            </a:endParaRPr>
          </a:p>
          <a:p>
            <a:pPr indent="0" lvl="0" marL="0" rtl="0" algn="l">
              <a:spcBef>
                <a:spcPts val="0"/>
              </a:spcBef>
              <a:spcAft>
                <a:spcPts val="0"/>
              </a:spcAft>
              <a:buNone/>
            </a:pPr>
            <a:r>
              <a:rPr lang="en">
                <a:highlight>
                  <a:srgbClr val="FFFF00"/>
                </a:highlight>
              </a:rPr>
              <a:t>Icons made by &lt;a href="https://www.flaticon.com/authors/pixel-perfect" title="Pixel perfect"&gt;Pixel perfect&lt;/a&gt; from &lt;a href="https://www.flaticon.com/" title="Flaticon"&gt; www.flaticon.com&lt;/a&gt;</a:t>
            </a:r>
            <a:endParaRPr>
              <a:highlight>
                <a:srgbClr val="FFFF00"/>
              </a:highlight>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solidFill>
                  <a:schemeClr val="accent1"/>
                </a:solidFill>
              </a:rPr>
              <a:t>Risks are externalities. Christian</a:t>
            </a:r>
            <a:endParaRPr sz="1800">
              <a:solidFill>
                <a:schemeClr val="accent1"/>
              </a:solidFill>
            </a:endParaRPr>
          </a:p>
          <a:p>
            <a:pPr indent="0" lvl="0" marL="0" rtl="0" algn="l">
              <a:spcBef>
                <a:spcPts val="160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2c2390d5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2c2390d51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So for this week, we hope to test our general idea with Samsung AI using a cheap prototype. Findings from this, more accessible, group would help us to justify future research with more conservative departments. We also hope to meet with our company advisors during the upcoming sprint to plan out both experiments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Icons made by &lt;a href="https://www.flaticon.com/authors/flat-icons" title="Flat Icons"&gt;Flat Icons&lt;/a&gt; from &lt;a href="https://www.flaticon.com/" title="Flaticon"&gt; www.flaticon.com&lt;/a&gt;</a:t>
            </a:r>
            <a:endParaRPr>
              <a:highlight>
                <a:srgbClr val="FFFF00"/>
              </a:highlight>
            </a:endParaRPr>
          </a:p>
          <a:p>
            <a:pPr indent="0" lvl="0" marL="0" rtl="0" algn="l">
              <a:spcBef>
                <a:spcPts val="0"/>
              </a:spcBef>
              <a:spcAft>
                <a:spcPts val="0"/>
              </a:spcAft>
              <a:buNone/>
            </a:pPr>
            <a:r>
              <a:rPr lang="en">
                <a:highlight>
                  <a:srgbClr val="FFFF00"/>
                </a:highlight>
              </a:rPr>
              <a:t>Icons made by &lt;a href="https://www.flaticon.com/authors/freepik" title="Freepik"&gt;Freepik&lt;/a&gt; from &lt;a href="https://www.flaticon.com/" title="Flaticon"&gt; www.flaticon.com&lt;/a&gt;</a:t>
            </a:r>
            <a:endParaRPr>
              <a:highlight>
                <a:srgbClr val="FFFF00"/>
              </a:highlight>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solidFill>
                  <a:schemeClr val="accent1"/>
                </a:solidFill>
              </a:rPr>
              <a:t>Risks are externalities. Christian</a:t>
            </a:r>
            <a:endParaRPr sz="1800">
              <a:solidFill>
                <a:schemeClr val="accent1"/>
              </a:solidFill>
            </a:endParaRPr>
          </a:p>
          <a:p>
            <a:pPr indent="0" lvl="0" marL="0" rtl="0" algn="l">
              <a:spcBef>
                <a:spcPts val="160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830394" y="1191276"/>
            <a:ext cx="745764"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4" name="Shape 64"/>
        <p:cNvGrpSpPr/>
        <p:nvPr/>
      </p:nvGrpSpPr>
      <p:grpSpPr>
        <a:xfrm>
          <a:off x="0" y="0"/>
          <a:ext cx="0" cy="0"/>
          <a:chOff x="0" y="0"/>
          <a:chExt cx="0" cy="0"/>
        </a:xfrm>
      </p:grpSpPr>
      <p:grpSp>
        <p:nvGrpSpPr>
          <p:cNvPr id="65" name="Google Shape;65;p16"/>
          <p:cNvGrpSpPr/>
          <p:nvPr/>
        </p:nvGrpSpPr>
        <p:grpSpPr>
          <a:xfrm>
            <a:off x="830394" y="4169150"/>
            <a:ext cx="745764" cy="45826"/>
            <a:chOff x="4580561" y="2589004"/>
            <a:chExt cx="1064464" cy="25200"/>
          </a:xfrm>
        </p:grpSpPr>
        <p:sp>
          <p:nvSpPr>
            <p:cNvPr id="66" name="Google Shape;66;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69" name="Google Shape;69;p1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70" name="Google Shape;70;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71" name="Shape 71"/>
        <p:cNvGrpSpPr/>
        <p:nvPr/>
      </p:nvGrpSpPr>
      <p:grpSpPr>
        <a:xfrm>
          <a:off x="0" y="0"/>
          <a:ext cx="0" cy="0"/>
          <a:chOff x="0" y="0"/>
          <a:chExt cx="0" cy="0"/>
        </a:xfrm>
      </p:grpSpPr>
      <p:grpSp>
        <p:nvGrpSpPr>
          <p:cNvPr id="72" name="Google Shape;72;p17"/>
          <p:cNvGrpSpPr/>
          <p:nvPr/>
        </p:nvGrpSpPr>
        <p:grpSpPr>
          <a:xfrm>
            <a:off x="830394" y="4169150"/>
            <a:ext cx="745764" cy="45826"/>
            <a:chOff x="4580561" y="2589004"/>
            <a:chExt cx="1064464" cy="25200"/>
          </a:xfrm>
        </p:grpSpPr>
        <p:sp>
          <p:nvSpPr>
            <p:cNvPr id="73" name="Google Shape;73;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76" name="Google Shape;7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7" name="Shape 77"/>
        <p:cNvGrpSpPr/>
        <p:nvPr/>
      </p:nvGrpSpPr>
      <p:grpSpPr>
        <a:xfrm>
          <a:off x="0" y="0"/>
          <a:ext cx="0" cy="0"/>
          <a:chOff x="0" y="0"/>
          <a:chExt cx="0" cy="0"/>
        </a:xfrm>
      </p:grpSpPr>
      <p:grpSp>
        <p:nvGrpSpPr>
          <p:cNvPr id="78" name="Google Shape;78;p18"/>
          <p:cNvGrpSpPr/>
          <p:nvPr/>
        </p:nvGrpSpPr>
        <p:grpSpPr>
          <a:xfrm>
            <a:off x="830394" y="1191276"/>
            <a:ext cx="745764" cy="45826"/>
            <a:chOff x="4580561" y="2589004"/>
            <a:chExt cx="1064464" cy="25200"/>
          </a:xfrm>
        </p:grpSpPr>
        <p:sp>
          <p:nvSpPr>
            <p:cNvPr id="79" name="Google Shape;79;p1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82" name="Google Shape;8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3" name="Shape 83"/>
        <p:cNvGrpSpPr/>
        <p:nvPr/>
      </p:nvGrpSpPr>
      <p:grpSpPr>
        <a:xfrm>
          <a:off x="0" y="0"/>
          <a:ext cx="0" cy="0"/>
          <a:chOff x="0" y="0"/>
          <a:chExt cx="0" cy="0"/>
        </a:xfrm>
      </p:grpSpPr>
      <p:sp>
        <p:nvSpPr>
          <p:cNvPr id="84" name="Google Shape;84;p1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85" name="Google Shape;85;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sp>
        <p:nvSpPr>
          <p:cNvPr id="87" name="Google Shape;87;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0"/>
          <p:cNvGrpSpPr/>
          <p:nvPr/>
        </p:nvGrpSpPr>
        <p:grpSpPr>
          <a:xfrm>
            <a:off x="830394" y="1191276"/>
            <a:ext cx="745764" cy="45826"/>
            <a:chOff x="4580561" y="2589004"/>
            <a:chExt cx="1064464" cy="25200"/>
          </a:xfrm>
        </p:grpSpPr>
        <p:sp>
          <p:nvSpPr>
            <p:cNvPr id="89" name="Google Shape;89;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92" name="Google Shape;92;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93" name="Google Shape;93;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4" name="Shape 94"/>
        <p:cNvGrpSpPr/>
        <p:nvPr/>
      </p:nvGrpSpPr>
      <p:grpSpPr>
        <a:xfrm>
          <a:off x="0" y="0"/>
          <a:ext cx="0" cy="0"/>
          <a:chOff x="0" y="0"/>
          <a:chExt cx="0" cy="0"/>
        </a:xfrm>
      </p:grpSpPr>
      <p:sp>
        <p:nvSpPr>
          <p:cNvPr id="95" name="Google Shape;95;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21"/>
          <p:cNvGrpSpPr/>
          <p:nvPr/>
        </p:nvGrpSpPr>
        <p:grpSpPr>
          <a:xfrm>
            <a:off x="830394" y="1191276"/>
            <a:ext cx="745764" cy="45826"/>
            <a:chOff x="4580561" y="2589004"/>
            <a:chExt cx="1064464" cy="25200"/>
          </a:xfrm>
        </p:grpSpPr>
        <p:sp>
          <p:nvSpPr>
            <p:cNvPr id="97" name="Google Shape;97;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2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00" name="Google Shape;100;p2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01" name="Google Shape;101;p2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02" name="Google Shape;102;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3" name="Shape 103"/>
        <p:cNvGrpSpPr/>
        <p:nvPr/>
      </p:nvGrpSpPr>
      <p:grpSpPr>
        <a:xfrm>
          <a:off x="0" y="0"/>
          <a:ext cx="0" cy="0"/>
          <a:chOff x="0" y="0"/>
          <a:chExt cx="0" cy="0"/>
        </a:xfrm>
      </p:grpSpPr>
      <p:sp>
        <p:nvSpPr>
          <p:cNvPr id="104" name="Google Shape;104;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22"/>
          <p:cNvGrpSpPr/>
          <p:nvPr/>
        </p:nvGrpSpPr>
        <p:grpSpPr>
          <a:xfrm>
            <a:off x="830394" y="1191276"/>
            <a:ext cx="745764" cy="45826"/>
            <a:chOff x="4580561" y="2589004"/>
            <a:chExt cx="1064464" cy="25200"/>
          </a:xfrm>
        </p:grpSpPr>
        <p:sp>
          <p:nvSpPr>
            <p:cNvPr id="106" name="Google Shape;106;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2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09" name="Google Shape;10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0" name="Shape 110"/>
        <p:cNvGrpSpPr/>
        <p:nvPr/>
      </p:nvGrpSpPr>
      <p:grpSpPr>
        <a:xfrm>
          <a:off x="0" y="0"/>
          <a:ext cx="0" cy="0"/>
          <a:chOff x="0" y="0"/>
          <a:chExt cx="0" cy="0"/>
        </a:xfrm>
      </p:grpSpPr>
      <p:sp>
        <p:nvSpPr>
          <p:cNvPr id="111" name="Google Shape;111;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23"/>
          <p:cNvGrpSpPr/>
          <p:nvPr/>
        </p:nvGrpSpPr>
        <p:grpSpPr>
          <a:xfrm>
            <a:off x="830394" y="1191276"/>
            <a:ext cx="745764" cy="45826"/>
            <a:chOff x="4580561" y="2589004"/>
            <a:chExt cx="1064464" cy="25200"/>
          </a:xfrm>
        </p:grpSpPr>
        <p:sp>
          <p:nvSpPr>
            <p:cNvPr id="113" name="Google Shape;113;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16" name="Google Shape;116;p2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17" name="Google Shape;117;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2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24"/>
          <p:cNvGrpSpPr/>
          <p:nvPr/>
        </p:nvGrpSpPr>
        <p:grpSpPr>
          <a:xfrm>
            <a:off x="830394" y="1191276"/>
            <a:ext cx="745764" cy="45826"/>
            <a:chOff x="4580561" y="2589004"/>
            <a:chExt cx="1064464" cy="25200"/>
          </a:xfrm>
        </p:grpSpPr>
        <p:sp>
          <p:nvSpPr>
            <p:cNvPr id="121" name="Google Shape;121;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2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4" name="Google Shape;124;p2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5" name="Google Shape;125;p2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26" name="Google Shape;12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127" name="Shape 127"/>
        <p:cNvGrpSpPr/>
        <p:nvPr/>
      </p:nvGrpSpPr>
      <p:grpSpPr>
        <a:xfrm>
          <a:off x="0" y="0"/>
          <a:ext cx="0" cy="0"/>
          <a:chOff x="0" y="0"/>
          <a:chExt cx="0" cy="0"/>
        </a:xfrm>
      </p:grpSpPr>
      <p:grpSp>
        <p:nvGrpSpPr>
          <p:cNvPr id="128" name="Google Shape;128;p25"/>
          <p:cNvGrpSpPr/>
          <p:nvPr/>
        </p:nvGrpSpPr>
        <p:grpSpPr>
          <a:xfrm>
            <a:off x="-13164" y="1424069"/>
            <a:ext cx="9157393" cy="3719422"/>
            <a:chOff x="187960" y="1453515"/>
            <a:chExt cx="3861435" cy="1568450"/>
          </a:xfrm>
        </p:grpSpPr>
        <p:sp>
          <p:nvSpPr>
            <p:cNvPr id="129" name="Google Shape;129;p25"/>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Light"/>
                <a:ea typeface="Lato Light"/>
                <a:cs typeface="Lato Light"/>
                <a:sym typeface="Lato Light"/>
              </a:endParaRPr>
            </a:p>
          </p:txBody>
        </p:sp>
        <p:sp>
          <p:nvSpPr>
            <p:cNvPr id="130" name="Google Shape;130;p25"/>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20000"/>
                  </a:srgbClr>
                </a:gs>
                <a:gs pos="100000">
                  <a:srgbClr val="FF6A00">
                    <a:alpha val="20000"/>
                  </a:srgbClr>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Light"/>
                <a:ea typeface="Lato Light"/>
                <a:cs typeface="Lato Light"/>
                <a:sym typeface="Lato Light"/>
              </a:endParaRPr>
            </a:p>
          </p:txBody>
        </p:sp>
        <p:sp>
          <p:nvSpPr>
            <p:cNvPr id="131" name="Google Shape;131;p25"/>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20000"/>
                  </a:srgbClr>
                </a:gs>
                <a:gs pos="100000">
                  <a:srgbClr val="CC0000">
                    <a:alpha val="2000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Light"/>
                <a:ea typeface="Lato Light"/>
                <a:cs typeface="Lato Light"/>
                <a:sym typeface="Lato Light"/>
              </a:endParaRPr>
            </a:p>
          </p:txBody>
        </p:sp>
      </p:grpSp>
      <p:sp>
        <p:nvSpPr>
          <p:cNvPr id="132" name="Google Shape;132;p25"/>
          <p:cNvSpPr txBox="1"/>
          <p:nvPr>
            <p:ph type="ctrTitle"/>
          </p:nvPr>
        </p:nvSpPr>
        <p:spPr>
          <a:xfrm>
            <a:off x="1034300" y="925025"/>
            <a:ext cx="7075500" cy="1159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5400"/>
              <a:buNone/>
              <a:defRPr sz="5400"/>
            </a:lvl1pPr>
            <a:lvl2pPr lvl="1" rtl="0" algn="l">
              <a:lnSpc>
                <a:spcPct val="100000"/>
              </a:lnSpc>
              <a:spcBef>
                <a:spcPts val="0"/>
              </a:spcBef>
              <a:spcAft>
                <a:spcPts val="0"/>
              </a:spcAft>
              <a:buSzPts val="5400"/>
              <a:buNone/>
              <a:defRPr sz="5400"/>
            </a:lvl2pPr>
            <a:lvl3pPr lvl="2" rtl="0" algn="l">
              <a:lnSpc>
                <a:spcPct val="100000"/>
              </a:lnSpc>
              <a:spcBef>
                <a:spcPts val="0"/>
              </a:spcBef>
              <a:spcAft>
                <a:spcPts val="0"/>
              </a:spcAft>
              <a:buSzPts val="5400"/>
              <a:buNone/>
              <a:defRPr sz="5400"/>
            </a:lvl3pPr>
            <a:lvl4pPr lvl="3" rtl="0" algn="l">
              <a:lnSpc>
                <a:spcPct val="100000"/>
              </a:lnSpc>
              <a:spcBef>
                <a:spcPts val="0"/>
              </a:spcBef>
              <a:spcAft>
                <a:spcPts val="0"/>
              </a:spcAft>
              <a:buSzPts val="5400"/>
              <a:buNone/>
              <a:defRPr sz="5400"/>
            </a:lvl4pPr>
            <a:lvl5pPr lvl="4" rtl="0" algn="l">
              <a:lnSpc>
                <a:spcPct val="100000"/>
              </a:lnSpc>
              <a:spcBef>
                <a:spcPts val="0"/>
              </a:spcBef>
              <a:spcAft>
                <a:spcPts val="0"/>
              </a:spcAft>
              <a:buSzPts val="5400"/>
              <a:buNone/>
              <a:defRPr sz="5400"/>
            </a:lvl5pPr>
            <a:lvl6pPr lvl="5" rtl="0" algn="l">
              <a:lnSpc>
                <a:spcPct val="100000"/>
              </a:lnSpc>
              <a:spcBef>
                <a:spcPts val="0"/>
              </a:spcBef>
              <a:spcAft>
                <a:spcPts val="0"/>
              </a:spcAft>
              <a:buSzPts val="5400"/>
              <a:buNone/>
              <a:defRPr sz="5400"/>
            </a:lvl6pPr>
            <a:lvl7pPr lvl="6" rtl="0" algn="l">
              <a:lnSpc>
                <a:spcPct val="100000"/>
              </a:lnSpc>
              <a:spcBef>
                <a:spcPts val="0"/>
              </a:spcBef>
              <a:spcAft>
                <a:spcPts val="0"/>
              </a:spcAft>
              <a:buSzPts val="5400"/>
              <a:buNone/>
              <a:defRPr sz="5400"/>
            </a:lvl7pPr>
            <a:lvl8pPr lvl="7" rtl="0" algn="l">
              <a:lnSpc>
                <a:spcPct val="100000"/>
              </a:lnSpc>
              <a:spcBef>
                <a:spcPts val="0"/>
              </a:spcBef>
              <a:spcAft>
                <a:spcPts val="0"/>
              </a:spcAft>
              <a:buSzPts val="5400"/>
              <a:buNone/>
              <a:defRPr sz="5400"/>
            </a:lvl8pPr>
            <a:lvl9pPr lvl="8" rtl="0" algn="l">
              <a:lnSpc>
                <a:spcPct val="100000"/>
              </a:lnSpc>
              <a:spcBef>
                <a:spcPts val="0"/>
              </a:spcBef>
              <a:spcAft>
                <a:spcPts val="0"/>
              </a:spcAft>
              <a:buSzPts val="5400"/>
              <a:buNone/>
              <a:defRPr sz="5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6" name="Shape 136"/>
        <p:cNvGrpSpPr/>
        <p:nvPr/>
      </p:nvGrpSpPr>
      <p:grpSpPr>
        <a:xfrm>
          <a:off x="0" y="0"/>
          <a:ext cx="0" cy="0"/>
          <a:chOff x="0" y="0"/>
          <a:chExt cx="0" cy="0"/>
        </a:xfrm>
      </p:grpSpPr>
      <p:sp>
        <p:nvSpPr>
          <p:cNvPr id="137" name="Google Shape;137;p26"/>
          <p:cNvSpPr txBox="1"/>
          <p:nvPr>
            <p:ph idx="1" type="subTitle"/>
          </p:nvPr>
        </p:nvSpPr>
        <p:spPr>
          <a:xfrm>
            <a:off x="311700" y="26093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Roboto"/>
                <a:ea typeface="Roboto"/>
                <a:cs typeface="Roboto"/>
                <a:sym typeface="Roboto"/>
              </a:rPr>
              <a:t>Team </a:t>
            </a:r>
            <a:r>
              <a:rPr lang="en">
                <a:solidFill>
                  <a:srgbClr val="434343"/>
                </a:solidFill>
                <a:latin typeface="Roboto"/>
                <a:ea typeface="Roboto"/>
                <a:cs typeface="Roboto"/>
                <a:sym typeface="Roboto"/>
              </a:rPr>
              <a:t>BlueMoon</a:t>
            </a:r>
            <a:endParaRPr>
              <a:solidFill>
                <a:srgbClr val="434343"/>
              </a:solidFill>
              <a:latin typeface="Roboto"/>
              <a:ea typeface="Roboto"/>
              <a:cs typeface="Roboto"/>
              <a:sym typeface="Roboto"/>
            </a:endParaRPr>
          </a:p>
        </p:txBody>
      </p:sp>
      <p:sp>
        <p:nvSpPr>
          <p:cNvPr id="138" name="Google Shape;138;p26"/>
          <p:cNvSpPr txBox="1"/>
          <p:nvPr/>
        </p:nvSpPr>
        <p:spPr>
          <a:xfrm>
            <a:off x="783500" y="1525050"/>
            <a:ext cx="6783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txBox="1"/>
          <p:nvPr/>
        </p:nvSpPr>
        <p:spPr>
          <a:xfrm>
            <a:off x="2346875" y="4318900"/>
            <a:ext cx="1796400" cy="441300"/>
          </a:xfrm>
          <a:prstGeom prst="rect">
            <a:avLst/>
          </a:prstGeom>
          <a:noFill/>
          <a:ln>
            <a:noFill/>
          </a:ln>
        </p:spPr>
        <p:txBody>
          <a:bodyPr anchorCtr="0" anchor="t" bIns="91425" lIns="91425" spcFirstLastPara="1" rIns="91425" wrap="square" tIns="91425">
            <a:noAutofit/>
          </a:bodyPr>
          <a:lstStyle/>
          <a:p>
            <a:pPr indent="0" lvl="0" marL="0" rtl="0" algn="ctr">
              <a:lnSpc>
                <a:spcPct val="5625"/>
              </a:lnSpc>
              <a:spcBef>
                <a:spcPts val="800"/>
              </a:spcBef>
              <a:spcAft>
                <a:spcPts val="0"/>
              </a:spcAft>
              <a:buNone/>
            </a:pPr>
            <a:r>
              <a:rPr b="1" lang="en" sz="900">
                <a:solidFill>
                  <a:schemeClr val="dk1"/>
                </a:solidFill>
                <a:latin typeface="Roboto"/>
                <a:ea typeface="Roboto"/>
                <a:cs typeface="Roboto"/>
                <a:sym typeface="Roboto"/>
              </a:rPr>
              <a:t>Christian Rodriguez </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CS</a:t>
            </a:r>
            <a:endParaRPr i="1" sz="900">
              <a:latin typeface="Roboto"/>
              <a:ea typeface="Roboto"/>
              <a:cs typeface="Roboto"/>
              <a:sym typeface="Roboto"/>
            </a:endParaRPr>
          </a:p>
        </p:txBody>
      </p:sp>
      <p:sp>
        <p:nvSpPr>
          <p:cNvPr id="140" name="Google Shape;140;p26"/>
          <p:cNvSpPr txBox="1"/>
          <p:nvPr/>
        </p:nvSpPr>
        <p:spPr>
          <a:xfrm>
            <a:off x="1269113" y="4405438"/>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James Chen</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141" name="Google Shape;141;p26"/>
          <p:cNvSpPr txBox="1"/>
          <p:nvPr/>
        </p:nvSpPr>
        <p:spPr>
          <a:xfrm>
            <a:off x="288425" y="4405448"/>
            <a:ext cx="1168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Jiacheng Dong</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142" name="Google Shape;142;p26"/>
          <p:cNvSpPr txBox="1"/>
          <p:nvPr/>
        </p:nvSpPr>
        <p:spPr>
          <a:xfrm>
            <a:off x="5178625" y="4405450"/>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Harry Li</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ORIE</a:t>
            </a:r>
            <a:endParaRPr i="1" sz="900">
              <a:latin typeface="Roboto"/>
              <a:ea typeface="Roboto"/>
              <a:cs typeface="Roboto"/>
              <a:sym typeface="Roboto"/>
            </a:endParaRPr>
          </a:p>
        </p:txBody>
      </p:sp>
      <p:sp>
        <p:nvSpPr>
          <p:cNvPr id="143" name="Google Shape;143;p26"/>
          <p:cNvSpPr txBox="1"/>
          <p:nvPr>
            <p:ph idx="4294967295" type="title"/>
          </p:nvPr>
        </p:nvSpPr>
        <p:spPr>
          <a:xfrm>
            <a:off x="69000" y="295200"/>
            <a:ext cx="9006000" cy="12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0"/>
              <a:buNone/>
            </a:pPr>
            <a:r>
              <a:rPr b="1" lang="en" sz="7200">
                <a:solidFill>
                  <a:srgbClr val="434343"/>
                </a:solidFill>
                <a:latin typeface="Roboto"/>
                <a:ea typeface="Roboto"/>
                <a:cs typeface="Roboto"/>
                <a:sym typeface="Roboto"/>
              </a:rPr>
              <a:t>Cornell Tech &amp; Samsung</a:t>
            </a:r>
            <a:endParaRPr b="1" sz="7200">
              <a:solidFill>
                <a:srgbClr val="434343"/>
              </a:solidFill>
              <a:latin typeface="Roboto"/>
              <a:ea typeface="Roboto"/>
              <a:cs typeface="Roboto"/>
              <a:sym typeface="Roboto"/>
            </a:endParaRPr>
          </a:p>
        </p:txBody>
      </p:sp>
      <p:sp>
        <p:nvSpPr>
          <p:cNvPr id="144" name="Google Shape;144;p26"/>
          <p:cNvSpPr txBox="1"/>
          <p:nvPr/>
        </p:nvSpPr>
        <p:spPr>
          <a:xfrm>
            <a:off x="6417497" y="4405450"/>
            <a:ext cx="1365900" cy="5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Frans Fourie</a:t>
            </a:r>
            <a:endParaRPr b="1" sz="900">
              <a:solidFill>
                <a:schemeClr val="dk1"/>
              </a:solidFill>
              <a:latin typeface="Roboto"/>
              <a:ea typeface="Roboto"/>
              <a:cs typeface="Roboto"/>
              <a:sym typeface="Roboto"/>
            </a:endParaRPr>
          </a:p>
          <a:p>
            <a:pPr indent="0" lvl="0" marL="0" rtl="0" algn="ctr">
              <a:spcBef>
                <a:spcPts val="0"/>
              </a:spcBef>
              <a:spcAft>
                <a:spcPts val="0"/>
              </a:spcAft>
              <a:buNone/>
            </a:pPr>
            <a:r>
              <a:rPr i="1" lang="en" sz="900">
                <a:solidFill>
                  <a:schemeClr val="dk1"/>
                </a:solidFill>
                <a:latin typeface="Roboto"/>
                <a:ea typeface="Roboto"/>
                <a:cs typeface="Roboto"/>
                <a:sym typeface="Roboto"/>
              </a:rPr>
              <a:t>ECE</a:t>
            </a:r>
            <a:endParaRPr i="1" sz="900">
              <a:solidFill>
                <a:schemeClr val="dk1"/>
              </a:solidFill>
              <a:latin typeface="Roboto"/>
              <a:ea typeface="Roboto"/>
              <a:cs typeface="Roboto"/>
              <a:sym typeface="Roboto"/>
            </a:endParaRPr>
          </a:p>
        </p:txBody>
      </p:sp>
      <p:sp>
        <p:nvSpPr>
          <p:cNvPr id="145" name="Google Shape;145;p26"/>
          <p:cNvSpPr txBox="1"/>
          <p:nvPr/>
        </p:nvSpPr>
        <p:spPr>
          <a:xfrm>
            <a:off x="7579875" y="4405450"/>
            <a:ext cx="13026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Alan Abraham</a:t>
            </a:r>
            <a:endParaRPr b="1" sz="900">
              <a:solidFill>
                <a:schemeClr val="dk1"/>
              </a:solidFill>
              <a:latin typeface="Roboto"/>
              <a:ea typeface="Roboto"/>
              <a:cs typeface="Roboto"/>
              <a:sym typeface="Roboto"/>
            </a:endParaRPr>
          </a:p>
          <a:p>
            <a:pPr indent="0" lvl="0" marL="0" rtl="0" algn="ctr">
              <a:spcBef>
                <a:spcPts val="0"/>
              </a:spcBef>
              <a:spcAft>
                <a:spcPts val="0"/>
              </a:spcAft>
              <a:buNone/>
            </a:pPr>
            <a:r>
              <a:rPr i="1" lang="en" sz="900">
                <a:solidFill>
                  <a:schemeClr val="dk1"/>
                </a:solidFill>
                <a:latin typeface="Roboto"/>
                <a:ea typeface="Roboto"/>
                <a:cs typeface="Roboto"/>
                <a:sym typeface="Roboto"/>
              </a:rPr>
              <a:t>MBA</a:t>
            </a:r>
            <a:endParaRPr i="1" sz="900">
              <a:solidFill>
                <a:schemeClr val="dk1"/>
              </a:solidFill>
              <a:latin typeface="Roboto"/>
              <a:ea typeface="Roboto"/>
              <a:cs typeface="Roboto"/>
              <a:sym typeface="Roboto"/>
            </a:endParaRPr>
          </a:p>
        </p:txBody>
      </p:sp>
      <p:sp>
        <p:nvSpPr>
          <p:cNvPr id="146" name="Google Shape;146;p26"/>
          <p:cNvSpPr txBox="1"/>
          <p:nvPr/>
        </p:nvSpPr>
        <p:spPr>
          <a:xfrm>
            <a:off x="3889038" y="4405438"/>
            <a:ext cx="1365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Mansi</a:t>
            </a:r>
            <a:r>
              <a:rPr b="1" lang="en" sz="900">
                <a:latin typeface="Roboto"/>
                <a:ea typeface="Roboto"/>
                <a:cs typeface="Roboto"/>
                <a:sym typeface="Roboto"/>
              </a:rPr>
              <a:t> Garg</a:t>
            </a:r>
            <a:endParaRPr b="1" sz="900">
              <a:latin typeface="Roboto"/>
              <a:ea typeface="Roboto"/>
              <a:cs typeface="Roboto"/>
              <a:sym typeface="Roboto"/>
            </a:endParaRPr>
          </a:p>
          <a:p>
            <a:pPr indent="0" lvl="0" marL="0" rtl="0" algn="ctr">
              <a:spcBef>
                <a:spcPts val="0"/>
              </a:spcBef>
              <a:spcAft>
                <a:spcPts val="0"/>
              </a:spcAft>
              <a:buNone/>
            </a:pPr>
            <a:r>
              <a:rPr i="1" lang="en" sz="900">
                <a:latin typeface="Roboto"/>
                <a:ea typeface="Roboto"/>
                <a:cs typeface="Roboto"/>
                <a:sym typeface="Roboto"/>
              </a:rPr>
              <a:t>MBA</a:t>
            </a:r>
            <a:endParaRPr i="1" sz="900">
              <a:latin typeface="Roboto"/>
              <a:ea typeface="Roboto"/>
              <a:cs typeface="Roboto"/>
              <a:sym typeface="Roboto"/>
            </a:endParaRPr>
          </a:p>
        </p:txBody>
      </p:sp>
      <p:pic>
        <p:nvPicPr>
          <p:cNvPr id="147" name="Google Shape;147;p26"/>
          <p:cNvPicPr preferRelativeResize="0"/>
          <p:nvPr/>
        </p:nvPicPr>
        <p:blipFill>
          <a:blip r:embed="rId3">
            <a:alphaModFix/>
          </a:blip>
          <a:stretch>
            <a:fillRect/>
          </a:stretch>
        </p:blipFill>
        <p:spPr>
          <a:xfrm>
            <a:off x="6613374" y="3479192"/>
            <a:ext cx="799950" cy="799969"/>
          </a:xfrm>
          <a:prstGeom prst="rect">
            <a:avLst/>
          </a:prstGeom>
          <a:noFill/>
          <a:ln>
            <a:noFill/>
          </a:ln>
        </p:spPr>
      </p:pic>
      <p:pic>
        <p:nvPicPr>
          <p:cNvPr id="148" name="Google Shape;148;p26"/>
          <p:cNvPicPr preferRelativeResize="0"/>
          <p:nvPr/>
        </p:nvPicPr>
        <p:blipFill>
          <a:blip r:embed="rId4">
            <a:alphaModFix/>
          </a:blip>
          <a:stretch>
            <a:fillRect/>
          </a:stretch>
        </p:blipFill>
        <p:spPr>
          <a:xfrm>
            <a:off x="5426262" y="3479188"/>
            <a:ext cx="799950" cy="799975"/>
          </a:xfrm>
          <a:prstGeom prst="rect">
            <a:avLst/>
          </a:prstGeom>
          <a:noFill/>
          <a:ln>
            <a:noFill/>
          </a:ln>
        </p:spPr>
      </p:pic>
      <p:pic>
        <p:nvPicPr>
          <p:cNvPr id="149" name="Google Shape;149;p26"/>
          <p:cNvPicPr preferRelativeResize="0"/>
          <p:nvPr/>
        </p:nvPicPr>
        <p:blipFill>
          <a:blip r:embed="rId5">
            <a:alphaModFix/>
          </a:blip>
          <a:stretch>
            <a:fillRect/>
          </a:stretch>
        </p:blipFill>
        <p:spPr>
          <a:xfrm>
            <a:off x="457473" y="3501135"/>
            <a:ext cx="799950" cy="799950"/>
          </a:xfrm>
          <a:prstGeom prst="rect">
            <a:avLst/>
          </a:prstGeom>
          <a:noFill/>
          <a:ln>
            <a:noFill/>
          </a:ln>
        </p:spPr>
      </p:pic>
      <p:pic>
        <p:nvPicPr>
          <p:cNvPr id="150" name="Google Shape;150;p26"/>
          <p:cNvPicPr preferRelativeResize="0"/>
          <p:nvPr/>
        </p:nvPicPr>
        <p:blipFill>
          <a:blip r:embed="rId6">
            <a:alphaModFix/>
          </a:blip>
          <a:stretch>
            <a:fillRect/>
          </a:stretch>
        </p:blipFill>
        <p:spPr>
          <a:xfrm>
            <a:off x="1657725" y="3485624"/>
            <a:ext cx="799925" cy="830973"/>
          </a:xfrm>
          <a:prstGeom prst="rect">
            <a:avLst/>
          </a:prstGeom>
          <a:noFill/>
          <a:ln>
            <a:noFill/>
          </a:ln>
        </p:spPr>
      </p:pic>
      <p:pic>
        <p:nvPicPr>
          <p:cNvPr id="151" name="Google Shape;151;p26"/>
          <p:cNvPicPr preferRelativeResize="0"/>
          <p:nvPr/>
        </p:nvPicPr>
        <p:blipFill>
          <a:blip r:embed="rId7">
            <a:alphaModFix/>
          </a:blip>
          <a:stretch>
            <a:fillRect/>
          </a:stretch>
        </p:blipFill>
        <p:spPr>
          <a:xfrm>
            <a:off x="7800475" y="3461662"/>
            <a:ext cx="868250" cy="835038"/>
          </a:xfrm>
          <a:prstGeom prst="rect">
            <a:avLst/>
          </a:prstGeom>
          <a:noFill/>
          <a:ln>
            <a:noFill/>
          </a:ln>
        </p:spPr>
      </p:pic>
      <p:pic>
        <p:nvPicPr>
          <p:cNvPr id="152" name="Google Shape;152;p26"/>
          <p:cNvPicPr preferRelativeResize="0"/>
          <p:nvPr/>
        </p:nvPicPr>
        <p:blipFill>
          <a:blip r:embed="rId8">
            <a:alphaModFix/>
          </a:blip>
          <a:stretch>
            <a:fillRect/>
          </a:stretch>
        </p:blipFill>
        <p:spPr>
          <a:xfrm>
            <a:off x="2941851" y="3515924"/>
            <a:ext cx="799975" cy="775168"/>
          </a:xfrm>
          <a:prstGeom prst="rect">
            <a:avLst/>
          </a:prstGeom>
          <a:noFill/>
          <a:ln>
            <a:noFill/>
          </a:ln>
        </p:spPr>
      </p:pic>
      <p:pic>
        <p:nvPicPr>
          <p:cNvPr id="153" name="Google Shape;153;p26"/>
          <p:cNvPicPr preferRelativeResize="0"/>
          <p:nvPr/>
        </p:nvPicPr>
        <p:blipFill>
          <a:blip r:embed="rId9">
            <a:alphaModFix/>
          </a:blip>
          <a:stretch>
            <a:fillRect/>
          </a:stretch>
        </p:blipFill>
        <p:spPr>
          <a:xfrm>
            <a:off x="4184063" y="3507550"/>
            <a:ext cx="799950" cy="7870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Future Challenges</a:t>
            </a:r>
            <a:endParaRPr sz="4800">
              <a:latin typeface="Roboto"/>
              <a:ea typeface="Roboto"/>
              <a:cs typeface="Roboto"/>
              <a:sym typeface="Roboto"/>
            </a:endParaRPr>
          </a:p>
        </p:txBody>
      </p:sp>
      <p:pic>
        <p:nvPicPr>
          <p:cNvPr id="229" name="Google Shape;229;p35"/>
          <p:cNvPicPr preferRelativeResize="0"/>
          <p:nvPr/>
        </p:nvPicPr>
        <p:blipFill>
          <a:blip r:embed="rId3">
            <a:alphaModFix/>
          </a:blip>
          <a:stretch>
            <a:fillRect/>
          </a:stretch>
        </p:blipFill>
        <p:spPr>
          <a:xfrm>
            <a:off x="2053325" y="1914075"/>
            <a:ext cx="1696750" cy="1696750"/>
          </a:xfrm>
          <a:prstGeom prst="rect">
            <a:avLst/>
          </a:prstGeom>
          <a:noFill/>
          <a:ln>
            <a:noFill/>
          </a:ln>
        </p:spPr>
      </p:pic>
      <p:pic>
        <p:nvPicPr>
          <p:cNvPr id="230" name="Google Shape;230;p35"/>
          <p:cNvPicPr preferRelativeResize="0"/>
          <p:nvPr/>
        </p:nvPicPr>
        <p:blipFill>
          <a:blip r:embed="rId4">
            <a:alphaModFix/>
          </a:blip>
          <a:stretch>
            <a:fillRect/>
          </a:stretch>
        </p:blipFill>
        <p:spPr>
          <a:xfrm>
            <a:off x="5556038" y="1992150"/>
            <a:ext cx="1540575" cy="1540600"/>
          </a:xfrm>
          <a:prstGeom prst="rect">
            <a:avLst/>
          </a:prstGeom>
          <a:noFill/>
          <a:ln>
            <a:noFill/>
          </a:ln>
        </p:spPr>
      </p:pic>
      <p:sp>
        <p:nvSpPr>
          <p:cNvPr id="231" name="Google Shape;231;p35"/>
          <p:cNvSpPr txBox="1"/>
          <p:nvPr/>
        </p:nvSpPr>
        <p:spPr>
          <a:xfrm>
            <a:off x="1590561" y="3755475"/>
            <a:ext cx="26223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Technical </a:t>
            </a:r>
            <a:endParaRPr b="1" sz="2400">
              <a:solidFill>
                <a:srgbClr val="FFFFFF"/>
              </a:solidFill>
              <a:latin typeface="Roboto"/>
              <a:ea typeface="Roboto"/>
              <a:cs typeface="Roboto"/>
              <a:sym typeface="Roboto"/>
            </a:endParaRPr>
          </a:p>
        </p:txBody>
      </p:sp>
      <p:sp>
        <p:nvSpPr>
          <p:cNvPr id="232" name="Google Shape;232;p35"/>
          <p:cNvSpPr/>
          <p:nvPr/>
        </p:nvSpPr>
        <p:spPr>
          <a:xfrm>
            <a:off x="711050" y="4009600"/>
            <a:ext cx="1039800" cy="525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
          <p:cNvSpPr txBox="1"/>
          <p:nvPr/>
        </p:nvSpPr>
        <p:spPr>
          <a:xfrm>
            <a:off x="5015186" y="3739900"/>
            <a:ext cx="26223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Non-t</a:t>
            </a:r>
            <a:r>
              <a:rPr b="1" lang="en" sz="2400">
                <a:solidFill>
                  <a:srgbClr val="FFFFFF"/>
                </a:solidFill>
                <a:latin typeface="Roboto"/>
                <a:ea typeface="Roboto"/>
                <a:cs typeface="Roboto"/>
                <a:sym typeface="Roboto"/>
              </a:rPr>
              <a:t>echnical </a:t>
            </a:r>
            <a:endParaRPr b="1" sz="24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12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Appendix</a:t>
            </a:r>
            <a:endParaRPr>
              <a:latin typeface="Roboto"/>
              <a:ea typeface="Roboto"/>
              <a:cs typeface="Roboto"/>
              <a:sym typeface="Roboto"/>
            </a:endParaRPr>
          </a:p>
        </p:txBody>
      </p:sp>
      <p:sp>
        <p:nvSpPr>
          <p:cNvPr id="244" name="Google Shape;24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Roboto"/>
                <a:ea typeface="Roboto"/>
                <a:cs typeface="Roboto"/>
                <a:sym typeface="Roboto"/>
              </a:rPr>
              <a:t>Idea Filtering</a:t>
            </a:r>
            <a:endParaRPr sz="2400">
              <a:latin typeface="Roboto"/>
              <a:ea typeface="Roboto"/>
              <a:cs typeface="Roboto"/>
              <a:sym typeface="Roboto"/>
            </a:endParaRPr>
          </a:p>
        </p:txBody>
      </p:sp>
      <p:pic>
        <p:nvPicPr>
          <p:cNvPr id="245" name="Google Shape;245;p37"/>
          <p:cNvPicPr preferRelativeResize="0"/>
          <p:nvPr/>
        </p:nvPicPr>
        <p:blipFill>
          <a:blip r:embed="rId3">
            <a:alphaModFix/>
          </a:blip>
          <a:stretch>
            <a:fillRect/>
          </a:stretch>
        </p:blipFill>
        <p:spPr>
          <a:xfrm>
            <a:off x="714375" y="1703975"/>
            <a:ext cx="7715249" cy="3155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Interview part 1</a:t>
            </a:r>
            <a:endParaRPr>
              <a:latin typeface="Roboto"/>
              <a:ea typeface="Roboto"/>
              <a:cs typeface="Roboto"/>
              <a:sym typeface="Roboto"/>
            </a:endParaRPr>
          </a:p>
        </p:txBody>
      </p:sp>
      <p:sp>
        <p:nvSpPr>
          <p:cNvPr id="251" name="Google Shape;25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8"/>
          <p:cNvPicPr preferRelativeResize="0"/>
          <p:nvPr/>
        </p:nvPicPr>
        <p:blipFill>
          <a:blip r:embed="rId3">
            <a:alphaModFix/>
          </a:blip>
          <a:stretch>
            <a:fillRect/>
          </a:stretch>
        </p:blipFill>
        <p:spPr>
          <a:xfrm>
            <a:off x="4193100" y="0"/>
            <a:ext cx="4421450" cy="522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Interview part 2</a:t>
            </a:r>
            <a:endParaRPr>
              <a:latin typeface="Roboto"/>
              <a:ea typeface="Roboto"/>
              <a:cs typeface="Roboto"/>
              <a:sym typeface="Roboto"/>
            </a:endParaRPr>
          </a:p>
        </p:txBody>
      </p:sp>
      <p:sp>
        <p:nvSpPr>
          <p:cNvPr id="258" name="Google Shape;25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9"/>
          <p:cNvPicPr preferRelativeResize="0"/>
          <p:nvPr/>
        </p:nvPicPr>
        <p:blipFill>
          <a:blip r:embed="rId3">
            <a:alphaModFix/>
          </a:blip>
          <a:stretch>
            <a:fillRect/>
          </a:stretch>
        </p:blipFill>
        <p:spPr>
          <a:xfrm>
            <a:off x="4082891" y="0"/>
            <a:ext cx="420831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ctrTitle"/>
          </p:nvPr>
        </p:nvSpPr>
        <p:spPr>
          <a:xfrm>
            <a:off x="727950" y="1862450"/>
            <a:ext cx="7688100" cy="2995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accent1"/>
              </a:buClr>
              <a:buSzPts val="2400"/>
              <a:buFont typeface="Arial"/>
              <a:buChar char="-"/>
            </a:pPr>
            <a:r>
              <a:rPr lang="en" sz="2400">
                <a:solidFill>
                  <a:schemeClr val="accent1"/>
                </a:solidFill>
                <a:latin typeface="Roboto"/>
                <a:ea typeface="Roboto"/>
                <a:cs typeface="Roboto"/>
                <a:sym typeface="Roboto"/>
              </a:rPr>
              <a:t>Multi Conglomerate</a:t>
            </a:r>
            <a:r>
              <a:rPr b="0" lang="en" sz="2400">
                <a:solidFill>
                  <a:schemeClr val="accent1"/>
                </a:solidFill>
                <a:latin typeface="Roboto"/>
                <a:ea typeface="Roboto"/>
                <a:cs typeface="Roboto"/>
                <a:sym typeface="Roboto"/>
              </a:rPr>
              <a:t> Firm</a:t>
            </a:r>
            <a:endParaRPr b="0"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b="0" lang="en" sz="2400">
                <a:solidFill>
                  <a:schemeClr val="accent1"/>
                </a:solidFill>
                <a:latin typeface="Roboto"/>
                <a:ea typeface="Roboto"/>
                <a:cs typeface="Roboto"/>
                <a:sym typeface="Roboto"/>
              </a:rPr>
              <a:t>$208 Billion Revenue, 320,000 employees</a:t>
            </a:r>
            <a:endParaRPr b="0"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Arial"/>
              <a:buChar char="-"/>
            </a:pPr>
            <a:r>
              <a:rPr lang="en" sz="2400">
                <a:solidFill>
                  <a:schemeClr val="accent1"/>
                </a:solidFill>
                <a:latin typeface="Roboto"/>
                <a:ea typeface="Roboto"/>
                <a:cs typeface="Roboto"/>
                <a:sym typeface="Roboto"/>
              </a:rPr>
              <a:t>17% of </a:t>
            </a:r>
            <a:r>
              <a:rPr b="0" lang="en" sz="2400">
                <a:solidFill>
                  <a:schemeClr val="accent1"/>
                </a:solidFill>
                <a:latin typeface="Roboto"/>
                <a:ea typeface="Roboto"/>
                <a:cs typeface="Roboto"/>
                <a:sym typeface="Roboto"/>
              </a:rPr>
              <a:t>South Korea’s</a:t>
            </a:r>
            <a:r>
              <a:rPr lang="en" sz="2400">
                <a:solidFill>
                  <a:schemeClr val="accent1"/>
                </a:solidFill>
                <a:latin typeface="Roboto"/>
                <a:ea typeface="Roboto"/>
                <a:cs typeface="Roboto"/>
                <a:sym typeface="Roboto"/>
              </a:rPr>
              <a:t> GDP in </a:t>
            </a:r>
            <a:r>
              <a:rPr b="0" lang="en" sz="2400">
                <a:solidFill>
                  <a:schemeClr val="accent1"/>
                </a:solidFill>
                <a:latin typeface="Roboto"/>
                <a:ea typeface="Roboto"/>
                <a:cs typeface="Roboto"/>
                <a:sym typeface="Roboto"/>
              </a:rPr>
              <a:t>2019 </a:t>
            </a:r>
            <a:endParaRPr b="0"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Arial"/>
              <a:buChar char="-"/>
            </a:pPr>
            <a:r>
              <a:rPr b="0" lang="en" sz="2400">
                <a:solidFill>
                  <a:schemeClr val="accent1"/>
                </a:solidFill>
                <a:latin typeface="Roboto"/>
                <a:ea typeface="Roboto"/>
                <a:cs typeface="Roboto"/>
                <a:sym typeface="Roboto"/>
              </a:rPr>
              <a:t>We work with </a:t>
            </a:r>
            <a:r>
              <a:rPr lang="en" sz="2400">
                <a:solidFill>
                  <a:schemeClr val="accent1"/>
                </a:solidFill>
                <a:latin typeface="Roboto"/>
                <a:ea typeface="Roboto"/>
                <a:cs typeface="Roboto"/>
                <a:sym typeface="Roboto"/>
              </a:rPr>
              <a:t>NYC AI research center</a:t>
            </a:r>
            <a:endParaRPr b="0" sz="2400">
              <a:solidFill>
                <a:schemeClr val="accent1"/>
              </a:solidFill>
              <a:latin typeface="Roboto"/>
              <a:ea typeface="Roboto"/>
              <a:cs typeface="Roboto"/>
              <a:sym typeface="Roboto"/>
            </a:endParaRPr>
          </a:p>
        </p:txBody>
      </p:sp>
      <p:sp>
        <p:nvSpPr>
          <p:cNvPr id="159" name="Google Shape;159;p27"/>
          <p:cNvSpPr/>
          <p:nvPr/>
        </p:nvSpPr>
        <p:spPr>
          <a:xfrm>
            <a:off x="0" y="0"/>
            <a:ext cx="9144000" cy="635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27"/>
          <p:cNvPicPr preferRelativeResize="0"/>
          <p:nvPr/>
        </p:nvPicPr>
        <p:blipFill>
          <a:blip r:embed="rId3">
            <a:alphaModFix/>
          </a:blip>
          <a:stretch>
            <a:fillRect/>
          </a:stretch>
        </p:blipFill>
        <p:spPr>
          <a:xfrm>
            <a:off x="0" y="-1626700"/>
            <a:ext cx="4804400" cy="4804400"/>
          </a:xfrm>
          <a:prstGeom prst="rect">
            <a:avLst/>
          </a:prstGeom>
          <a:noFill/>
          <a:ln>
            <a:noFill/>
          </a:ln>
        </p:spPr>
      </p:pic>
      <p:pic>
        <p:nvPicPr>
          <p:cNvPr id="161" name="Google Shape;161;p27"/>
          <p:cNvPicPr preferRelativeResize="0"/>
          <p:nvPr/>
        </p:nvPicPr>
        <p:blipFill>
          <a:blip r:embed="rId4">
            <a:alphaModFix/>
          </a:blip>
          <a:stretch>
            <a:fillRect/>
          </a:stretch>
        </p:blipFill>
        <p:spPr>
          <a:xfrm>
            <a:off x="6614400" y="3460550"/>
            <a:ext cx="2388224" cy="1538725"/>
          </a:xfrm>
          <a:prstGeom prst="rect">
            <a:avLst/>
          </a:prstGeom>
          <a:noFill/>
          <a:ln>
            <a:noFill/>
          </a:ln>
        </p:spPr>
      </p:pic>
      <p:sp>
        <p:nvSpPr>
          <p:cNvPr id="162" name="Google Shape;162;p27"/>
          <p:cNvSpPr txBox="1"/>
          <p:nvPr/>
        </p:nvSpPr>
        <p:spPr>
          <a:xfrm>
            <a:off x="7373400" y="3532700"/>
            <a:ext cx="10938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666666"/>
                </a:solidFill>
                <a:highlight>
                  <a:srgbClr val="FFFFFF"/>
                </a:highlight>
              </a:rPr>
              <a:t>SAMSUNG</a:t>
            </a:r>
            <a:endParaRPr b="1" sz="1100">
              <a:solidFill>
                <a:srgbClr val="66666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a:latin typeface="Roboto"/>
                <a:ea typeface="Roboto"/>
                <a:cs typeface="Roboto"/>
                <a:sym typeface="Roboto"/>
              </a:rPr>
              <a:t>Opportunit</a:t>
            </a:r>
            <a:r>
              <a:rPr lang="en">
                <a:latin typeface="Roboto"/>
                <a:ea typeface="Roboto"/>
                <a:cs typeface="Roboto"/>
                <a:sym typeface="Roboto"/>
              </a:rPr>
              <a:t>ies</a:t>
            </a:r>
            <a:endParaRPr>
              <a:latin typeface="Roboto"/>
              <a:ea typeface="Roboto"/>
              <a:cs typeface="Roboto"/>
              <a:sym typeface="Roboto"/>
            </a:endParaRPr>
          </a:p>
        </p:txBody>
      </p:sp>
      <p:sp>
        <p:nvSpPr>
          <p:cNvPr id="168" name="Google Shape;168;p2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a:latin typeface="Roboto"/>
                <a:ea typeface="Roboto"/>
                <a:cs typeface="Roboto"/>
                <a:sym typeface="Roboto"/>
              </a:rPr>
              <a:t>Samsung is a </a:t>
            </a:r>
            <a:r>
              <a:rPr b="1" lang="en" sz="2400">
                <a:latin typeface="Roboto"/>
                <a:ea typeface="Roboto"/>
                <a:cs typeface="Roboto"/>
                <a:sym typeface="Roboto"/>
              </a:rPr>
              <a:t>seniority-oriented</a:t>
            </a:r>
            <a:r>
              <a:rPr lang="en" sz="2400">
                <a:latin typeface="Roboto"/>
                <a:ea typeface="Roboto"/>
                <a:cs typeface="Roboto"/>
                <a:sym typeface="Roboto"/>
              </a:rPr>
              <a:t> big-co which needs a way to allow </a:t>
            </a:r>
            <a:r>
              <a:rPr b="1" lang="en" sz="2400">
                <a:latin typeface="Roboto"/>
                <a:ea typeface="Roboto"/>
                <a:cs typeface="Roboto"/>
                <a:sym typeface="Roboto"/>
              </a:rPr>
              <a:t>free-flow of ideas</a:t>
            </a:r>
            <a:r>
              <a:rPr lang="en" sz="2400">
                <a:latin typeface="Roboto"/>
                <a:ea typeface="Roboto"/>
                <a:cs typeface="Roboto"/>
                <a:sym typeface="Roboto"/>
              </a:rPr>
              <a:t> as it tries to shift to a </a:t>
            </a:r>
            <a:r>
              <a:rPr b="1" lang="en" sz="2400">
                <a:latin typeface="Roboto"/>
                <a:ea typeface="Roboto"/>
                <a:cs typeface="Roboto"/>
                <a:sym typeface="Roboto"/>
              </a:rPr>
              <a:t>startup </a:t>
            </a:r>
            <a:r>
              <a:rPr lang="en" sz="2400">
                <a:latin typeface="Roboto"/>
                <a:ea typeface="Roboto"/>
                <a:cs typeface="Roboto"/>
                <a:sym typeface="Roboto"/>
              </a:rPr>
              <a:t>culture</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a:latin typeface="Roboto"/>
                <a:ea typeface="Roboto"/>
                <a:cs typeface="Roboto"/>
                <a:sym typeface="Roboto"/>
              </a:rPr>
              <a:t>Challenges</a:t>
            </a:r>
            <a:endParaRPr>
              <a:latin typeface="Roboto"/>
              <a:ea typeface="Roboto"/>
              <a:cs typeface="Roboto"/>
              <a:sym typeface="Roboto"/>
            </a:endParaRPr>
          </a:p>
        </p:txBody>
      </p:sp>
      <p:sp>
        <p:nvSpPr>
          <p:cNvPr id="174" name="Google Shape;174;p2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a:latin typeface="Roboto"/>
                <a:ea typeface="Roboto"/>
                <a:cs typeface="Roboto"/>
                <a:sym typeface="Roboto"/>
              </a:rPr>
              <a:t>Changing Company Culture Requires a </a:t>
            </a:r>
            <a:r>
              <a:rPr b="1" lang="en" sz="2400">
                <a:latin typeface="Roboto"/>
                <a:ea typeface="Roboto"/>
                <a:cs typeface="Roboto"/>
                <a:sym typeface="Roboto"/>
              </a:rPr>
              <a:t>Movement</a:t>
            </a:r>
            <a:r>
              <a:rPr lang="en" sz="2400">
                <a:latin typeface="Roboto"/>
                <a:ea typeface="Roboto"/>
                <a:cs typeface="Roboto"/>
                <a:sym typeface="Roboto"/>
              </a:rPr>
              <a:t>, Not a </a:t>
            </a:r>
            <a:r>
              <a:rPr b="1" lang="en" sz="2400">
                <a:latin typeface="Roboto"/>
                <a:ea typeface="Roboto"/>
                <a:cs typeface="Roboto"/>
                <a:sym typeface="Roboto"/>
              </a:rPr>
              <a:t>Mandate</a:t>
            </a:r>
            <a:endParaRPr b="1" sz="2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178" name="Shape 178"/>
        <p:cNvGrpSpPr/>
        <p:nvPr/>
      </p:nvGrpSpPr>
      <p:grpSpPr>
        <a:xfrm>
          <a:off x="0" y="0"/>
          <a:ext cx="0" cy="0"/>
          <a:chOff x="0" y="0"/>
          <a:chExt cx="0" cy="0"/>
        </a:xfrm>
      </p:grpSpPr>
      <p:sp>
        <p:nvSpPr>
          <p:cNvPr id="179" name="Google Shape;179;p30"/>
          <p:cNvSpPr txBox="1"/>
          <p:nvPr>
            <p:ph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a:latin typeface="Roboto"/>
                <a:ea typeface="Roboto"/>
                <a:cs typeface="Roboto"/>
                <a:sym typeface="Roboto"/>
              </a:rPr>
              <a:t>Hypothesis</a:t>
            </a:r>
            <a:endParaRPr>
              <a:latin typeface="Roboto"/>
              <a:ea typeface="Roboto"/>
              <a:cs typeface="Roboto"/>
              <a:sym typeface="Roboto"/>
            </a:endParaRPr>
          </a:p>
        </p:txBody>
      </p:sp>
      <p:sp>
        <p:nvSpPr>
          <p:cNvPr id="180" name="Google Shape;180;p3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a:latin typeface="Roboto"/>
                <a:ea typeface="Roboto"/>
                <a:cs typeface="Roboto"/>
                <a:sym typeface="Roboto"/>
              </a:rPr>
              <a:t>In order to create a start-up culture, we need to enable free-flow of ideas.</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499350" y="2725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800">
                <a:latin typeface="Roboto"/>
                <a:ea typeface="Roboto"/>
                <a:cs typeface="Roboto"/>
                <a:sym typeface="Roboto"/>
              </a:rPr>
              <a:t>What we will do</a:t>
            </a:r>
            <a:endParaRPr sz="4800">
              <a:latin typeface="Roboto"/>
              <a:ea typeface="Roboto"/>
              <a:cs typeface="Roboto"/>
              <a:sym typeface="Roboto"/>
            </a:endParaRPr>
          </a:p>
        </p:txBody>
      </p:sp>
      <p:sp>
        <p:nvSpPr>
          <p:cNvPr id="186" name="Google Shape;186;p31"/>
          <p:cNvSpPr txBox="1"/>
          <p:nvPr/>
        </p:nvSpPr>
        <p:spPr>
          <a:xfrm>
            <a:off x="305838" y="1208350"/>
            <a:ext cx="3665700" cy="22995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1"/>
                </a:solidFill>
                <a:latin typeface="Roboto"/>
                <a:ea typeface="Roboto"/>
                <a:cs typeface="Roboto"/>
                <a:sym typeface="Roboto"/>
              </a:rPr>
              <a:t>Problem - Boundaries for Ideas</a:t>
            </a:r>
            <a:endParaRPr b="1" sz="2000">
              <a:solidFill>
                <a:schemeClr val="lt1"/>
              </a:solidFill>
              <a:latin typeface="Roboto"/>
              <a:ea typeface="Roboto"/>
              <a:cs typeface="Roboto"/>
              <a:sym typeface="Roboto"/>
            </a:endParaRPr>
          </a:p>
          <a:p>
            <a:pPr indent="-342900" lvl="0" marL="457200" rtl="0" algn="l">
              <a:lnSpc>
                <a:spcPct val="115000"/>
              </a:lnSpc>
              <a:spcBef>
                <a:spcPts val="1600"/>
              </a:spcBef>
              <a:spcAft>
                <a:spcPts val="0"/>
              </a:spcAft>
              <a:buClr>
                <a:schemeClr val="lt1"/>
              </a:buClr>
              <a:buSzPts val="1800"/>
              <a:buFont typeface="Roboto"/>
              <a:buChar char="●"/>
            </a:pPr>
            <a:r>
              <a:rPr lang="en" sz="1800">
                <a:solidFill>
                  <a:schemeClr val="lt1"/>
                </a:solidFill>
                <a:latin typeface="Roboto"/>
                <a:ea typeface="Roboto"/>
                <a:cs typeface="Roboto"/>
                <a:sym typeface="Roboto"/>
              </a:rPr>
              <a:t>Cultural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Geographical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Structural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Lingual </a:t>
            </a:r>
            <a:endParaRPr>
              <a:latin typeface="Lato"/>
              <a:ea typeface="Lato"/>
              <a:cs typeface="Lato"/>
              <a:sym typeface="Lato"/>
            </a:endParaRPr>
          </a:p>
        </p:txBody>
      </p:sp>
      <p:cxnSp>
        <p:nvCxnSpPr>
          <p:cNvPr id="187" name="Google Shape;187;p31"/>
          <p:cNvCxnSpPr/>
          <p:nvPr/>
        </p:nvCxnSpPr>
        <p:spPr>
          <a:xfrm>
            <a:off x="4190050" y="2418625"/>
            <a:ext cx="302700" cy="0"/>
          </a:xfrm>
          <a:prstGeom prst="straightConnector1">
            <a:avLst/>
          </a:prstGeom>
          <a:noFill/>
          <a:ln cap="flat" cmpd="sng" w="19050">
            <a:solidFill>
              <a:schemeClr val="lt1"/>
            </a:solidFill>
            <a:prstDash val="solid"/>
            <a:round/>
            <a:headEnd len="med" w="med" type="none"/>
            <a:tailEnd len="med" w="med" type="stealth"/>
          </a:ln>
        </p:spPr>
      </p:cxnSp>
      <p:sp>
        <p:nvSpPr>
          <p:cNvPr id="188" name="Google Shape;188;p31"/>
          <p:cNvSpPr txBox="1"/>
          <p:nvPr/>
        </p:nvSpPr>
        <p:spPr>
          <a:xfrm>
            <a:off x="4711363" y="1208350"/>
            <a:ext cx="4126800" cy="22995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1"/>
                </a:solidFill>
                <a:latin typeface="Roboto"/>
                <a:ea typeface="Roboto"/>
                <a:cs typeface="Roboto"/>
                <a:sym typeface="Roboto"/>
              </a:rPr>
              <a:t>Solution - An Idea Validation Platform</a:t>
            </a:r>
            <a:endParaRPr b="1" sz="2000">
              <a:solidFill>
                <a:schemeClr val="lt1"/>
              </a:solidFill>
              <a:latin typeface="Roboto"/>
              <a:ea typeface="Roboto"/>
              <a:cs typeface="Roboto"/>
              <a:sym typeface="Roboto"/>
            </a:endParaRPr>
          </a:p>
          <a:p>
            <a:pPr indent="-342900" lvl="0" marL="457200" rtl="0" algn="l">
              <a:lnSpc>
                <a:spcPct val="115000"/>
              </a:lnSpc>
              <a:spcBef>
                <a:spcPts val="1600"/>
              </a:spcBef>
              <a:spcAft>
                <a:spcPts val="0"/>
              </a:spcAft>
              <a:buClr>
                <a:schemeClr val="lt1"/>
              </a:buClr>
              <a:buSzPts val="1800"/>
              <a:buFont typeface="Roboto"/>
              <a:buChar char="●"/>
            </a:pPr>
            <a:r>
              <a:rPr lang="en" sz="1800">
                <a:solidFill>
                  <a:schemeClr val="lt1"/>
                </a:solidFill>
                <a:latin typeface="Roboto"/>
                <a:ea typeface="Roboto"/>
                <a:cs typeface="Roboto"/>
                <a:sym typeface="Roboto"/>
              </a:rPr>
              <a:t>Anonymous &amp; Expertise-based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Online</a:t>
            </a:r>
            <a:r>
              <a:rPr lang="en" sz="1800">
                <a:solidFill>
                  <a:schemeClr val="lt1"/>
                </a:solidFill>
                <a:latin typeface="Roboto"/>
                <a:ea typeface="Roboto"/>
                <a:cs typeface="Roboto"/>
                <a:sym typeface="Roboto"/>
              </a:rPr>
              <a:t>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Flat-hierarchical voting</a:t>
            </a:r>
            <a:r>
              <a:rPr lang="en" sz="1800">
                <a:solidFill>
                  <a:schemeClr val="lt1"/>
                </a:solidFill>
                <a:latin typeface="Roboto"/>
                <a:ea typeface="Roboto"/>
                <a:cs typeface="Roboto"/>
                <a:sym typeface="Roboto"/>
              </a:rPr>
              <a:t> </a:t>
            </a:r>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Auto-translate</a:t>
            </a:r>
            <a:r>
              <a:rPr lang="en" sz="1800">
                <a:solidFill>
                  <a:schemeClr val="lt1"/>
                </a:solidFill>
                <a:latin typeface="Roboto"/>
                <a:ea typeface="Roboto"/>
                <a:cs typeface="Roboto"/>
                <a:sym typeface="Roboto"/>
              </a:rPr>
              <a:t> </a:t>
            </a:r>
            <a:endParaRPr>
              <a:latin typeface="Lato"/>
              <a:ea typeface="Lato"/>
              <a:cs typeface="Lato"/>
              <a:sym typeface="Lato"/>
            </a:endParaRPr>
          </a:p>
        </p:txBody>
      </p:sp>
      <p:sp>
        <p:nvSpPr>
          <p:cNvPr id="189" name="Google Shape;189;p31"/>
          <p:cNvSpPr txBox="1"/>
          <p:nvPr/>
        </p:nvSpPr>
        <p:spPr>
          <a:xfrm>
            <a:off x="690825" y="4094700"/>
            <a:ext cx="967200" cy="1758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0" name="Google Shape;190;p31"/>
          <p:cNvPicPr preferRelativeResize="0"/>
          <p:nvPr/>
        </p:nvPicPr>
        <p:blipFill rotWithShape="1">
          <a:blip r:embed="rId3">
            <a:alphaModFix/>
          </a:blip>
          <a:srcRect b="0" l="0" r="0" t="41373"/>
          <a:stretch/>
        </p:blipFill>
        <p:spPr>
          <a:xfrm>
            <a:off x="5515725" y="3585654"/>
            <a:ext cx="2345450" cy="1425071"/>
          </a:xfrm>
          <a:prstGeom prst="rect">
            <a:avLst/>
          </a:prstGeom>
          <a:noFill/>
          <a:ln>
            <a:noFill/>
          </a:ln>
        </p:spPr>
      </p:pic>
      <p:pic>
        <p:nvPicPr>
          <p:cNvPr id="191" name="Google Shape;191;p31"/>
          <p:cNvPicPr preferRelativeResize="0"/>
          <p:nvPr/>
        </p:nvPicPr>
        <p:blipFill rotWithShape="1">
          <a:blip r:embed="rId3">
            <a:alphaModFix/>
          </a:blip>
          <a:srcRect b="62315" l="0" r="0" t="0"/>
          <a:stretch/>
        </p:blipFill>
        <p:spPr>
          <a:xfrm>
            <a:off x="965975" y="3793250"/>
            <a:ext cx="2345450" cy="1080200"/>
          </a:xfrm>
          <a:prstGeom prst="rect">
            <a:avLst/>
          </a:prstGeom>
          <a:noFill/>
          <a:ln>
            <a:noFill/>
          </a:ln>
        </p:spPr>
      </p:pic>
      <p:cxnSp>
        <p:nvCxnSpPr>
          <p:cNvPr id="192" name="Google Shape;192;p31"/>
          <p:cNvCxnSpPr>
            <a:endCxn id="190" idx="1"/>
          </p:cNvCxnSpPr>
          <p:nvPr/>
        </p:nvCxnSpPr>
        <p:spPr>
          <a:xfrm>
            <a:off x="3629925" y="4270590"/>
            <a:ext cx="1885800" cy="27600"/>
          </a:xfrm>
          <a:prstGeom prst="straightConnector1">
            <a:avLst/>
          </a:prstGeom>
          <a:noFill/>
          <a:ln cap="flat" cmpd="sng" w="19050">
            <a:solidFill>
              <a:schemeClr val="lt1"/>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499350" y="348750"/>
            <a:ext cx="7688400" cy="12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4800">
                <a:latin typeface="Roboto"/>
                <a:ea typeface="Roboto"/>
                <a:cs typeface="Roboto"/>
                <a:sym typeface="Roboto"/>
              </a:rPr>
              <a:t>Samsung Reach</a:t>
            </a:r>
            <a:endParaRPr sz="4800">
              <a:latin typeface="Roboto"/>
              <a:ea typeface="Roboto"/>
              <a:cs typeface="Roboto"/>
              <a:sym typeface="Roboto"/>
            </a:endParaRPr>
          </a:p>
        </p:txBody>
      </p:sp>
      <p:pic>
        <p:nvPicPr>
          <p:cNvPr id="198" name="Google Shape;198;p32"/>
          <p:cNvPicPr preferRelativeResize="0"/>
          <p:nvPr/>
        </p:nvPicPr>
        <p:blipFill>
          <a:blip r:embed="rId3">
            <a:alphaModFix/>
          </a:blip>
          <a:stretch>
            <a:fillRect/>
          </a:stretch>
        </p:blipFill>
        <p:spPr>
          <a:xfrm>
            <a:off x="285886" y="1978650"/>
            <a:ext cx="2778865" cy="2525151"/>
          </a:xfrm>
          <a:prstGeom prst="rect">
            <a:avLst/>
          </a:prstGeom>
          <a:noFill/>
          <a:ln>
            <a:noFill/>
          </a:ln>
        </p:spPr>
      </p:pic>
      <p:pic>
        <p:nvPicPr>
          <p:cNvPr id="199" name="Google Shape;199;p32"/>
          <p:cNvPicPr preferRelativeResize="0"/>
          <p:nvPr/>
        </p:nvPicPr>
        <p:blipFill>
          <a:blip r:embed="rId4">
            <a:alphaModFix/>
          </a:blip>
          <a:stretch>
            <a:fillRect/>
          </a:stretch>
        </p:blipFill>
        <p:spPr>
          <a:xfrm>
            <a:off x="6115302" y="2002150"/>
            <a:ext cx="2837750" cy="2530654"/>
          </a:xfrm>
          <a:prstGeom prst="rect">
            <a:avLst/>
          </a:prstGeom>
          <a:noFill/>
          <a:ln>
            <a:noFill/>
          </a:ln>
        </p:spPr>
      </p:pic>
      <p:pic>
        <p:nvPicPr>
          <p:cNvPr id="200" name="Google Shape;200;p32"/>
          <p:cNvPicPr preferRelativeResize="0"/>
          <p:nvPr/>
        </p:nvPicPr>
        <p:blipFill>
          <a:blip r:embed="rId5">
            <a:alphaModFix/>
          </a:blip>
          <a:stretch>
            <a:fillRect/>
          </a:stretch>
        </p:blipFill>
        <p:spPr>
          <a:xfrm>
            <a:off x="3179848" y="1991023"/>
            <a:ext cx="2837762" cy="252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Potential</a:t>
            </a:r>
            <a:r>
              <a:rPr lang="en" sz="4800">
                <a:latin typeface="Roboto"/>
                <a:ea typeface="Roboto"/>
                <a:cs typeface="Roboto"/>
                <a:sym typeface="Roboto"/>
              </a:rPr>
              <a:t> risks</a:t>
            </a:r>
            <a:endParaRPr sz="4800">
              <a:latin typeface="Roboto"/>
              <a:ea typeface="Roboto"/>
              <a:cs typeface="Roboto"/>
              <a:sym typeface="Roboto"/>
            </a:endParaRPr>
          </a:p>
          <a:p>
            <a:pPr indent="0" lvl="0" marL="0" rtl="0" algn="l">
              <a:spcBef>
                <a:spcPts val="0"/>
              </a:spcBef>
              <a:spcAft>
                <a:spcPts val="0"/>
              </a:spcAft>
              <a:buNone/>
            </a:pPr>
            <a:r>
              <a:t/>
            </a:r>
            <a:endParaRPr sz="6000">
              <a:latin typeface="Roboto"/>
              <a:ea typeface="Roboto"/>
              <a:cs typeface="Roboto"/>
              <a:sym typeface="Roboto"/>
            </a:endParaRPr>
          </a:p>
        </p:txBody>
      </p:sp>
      <p:pic>
        <p:nvPicPr>
          <p:cNvPr id="206" name="Google Shape;206;p33"/>
          <p:cNvPicPr preferRelativeResize="0"/>
          <p:nvPr/>
        </p:nvPicPr>
        <p:blipFill>
          <a:blip r:embed="rId3">
            <a:alphaModFix/>
          </a:blip>
          <a:stretch>
            <a:fillRect/>
          </a:stretch>
        </p:blipFill>
        <p:spPr>
          <a:xfrm>
            <a:off x="3890213" y="2400248"/>
            <a:ext cx="1363575" cy="1363575"/>
          </a:xfrm>
          <a:prstGeom prst="rect">
            <a:avLst/>
          </a:prstGeom>
          <a:noFill/>
          <a:ln>
            <a:noFill/>
          </a:ln>
        </p:spPr>
      </p:pic>
      <p:sp>
        <p:nvSpPr>
          <p:cNvPr id="207" name="Google Shape;207;p33"/>
          <p:cNvSpPr/>
          <p:nvPr/>
        </p:nvSpPr>
        <p:spPr>
          <a:xfrm>
            <a:off x="639200" y="3968500"/>
            <a:ext cx="1039800" cy="525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33"/>
          <p:cNvPicPr preferRelativeResize="0"/>
          <p:nvPr/>
        </p:nvPicPr>
        <p:blipFill>
          <a:blip r:embed="rId4">
            <a:alphaModFix/>
          </a:blip>
          <a:stretch>
            <a:fillRect/>
          </a:stretch>
        </p:blipFill>
        <p:spPr>
          <a:xfrm>
            <a:off x="6524950" y="2422613"/>
            <a:ext cx="1318851" cy="1318851"/>
          </a:xfrm>
          <a:prstGeom prst="rect">
            <a:avLst/>
          </a:prstGeom>
          <a:noFill/>
          <a:ln>
            <a:noFill/>
          </a:ln>
        </p:spPr>
      </p:pic>
      <p:sp>
        <p:nvSpPr>
          <p:cNvPr id="209" name="Google Shape;209;p33"/>
          <p:cNvSpPr txBox="1"/>
          <p:nvPr/>
        </p:nvSpPr>
        <p:spPr>
          <a:xfrm>
            <a:off x="1381300" y="3860850"/>
            <a:ext cx="114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0" name="Google Shape;210;p33"/>
          <p:cNvSpPr txBox="1"/>
          <p:nvPr/>
        </p:nvSpPr>
        <p:spPr>
          <a:xfrm>
            <a:off x="1065948" y="3763825"/>
            <a:ext cx="17670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Participation</a:t>
            </a:r>
            <a:endParaRPr b="1" sz="2000">
              <a:solidFill>
                <a:srgbClr val="FFFFFF"/>
              </a:solidFill>
              <a:latin typeface="Roboto"/>
              <a:ea typeface="Roboto"/>
              <a:cs typeface="Roboto"/>
              <a:sym typeface="Roboto"/>
            </a:endParaRPr>
          </a:p>
        </p:txBody>
      </p:sp>
      <p:sp>
        <p:nvSpPr>
          <p:cNvPr id="211" name="Google Shape;211;p33"/>
          <p:cNvSpPr txBox="1"/>
          <p:nvPr/>
        </p:nvSpPr>
        <p:spPr>
          <a:xfrm>
            <a:off x="3890268" y="3763825"/>
            <a:ext cx="13635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Awards</a:t>
            </a:r>
            <a:endParaRPr b="1" sz="2000">
              <a:solidFill>
                <a:srgbClr val="FFFFFF"/>
              </a:solidFill>
              <a:latin typeface="Roboto"/>
              <a:ea typeface="Roboto"/>
              <a:cs typeface="Roboto"/>
              <a:sym typeface="Roboto"/>
            </a:endParaRPr>
          </a:p>
        </p:txBody>
      </p:sp>
      <p:sp>
        <p:nvSpPr>
          <p:cNvPr id="212" name="Google Shape;212;p33"/>
          <p:cNvSpPr txBox="1"/>
          <p:nvPr/>
        </p:nvSpPr>
        <p:spPr>
          <a:xfrm>
            <a:off x="6387287" y="3763825"/>
            <a:ext cx="15942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Anonymity</a:t>
            </a:r>
            <a:endParaRPr b="1" sz="2000">
              <a:solidFill>
                <a:srgbClr val="FFFFFF"/>
              </a:solidFill>
              <a:latin typeface="Roboto"/>
              <a:ea typeface="Roboto"/>
              <a:cs typeface="Roboto"/>
              <a:sym typeface="Roboto"/>
            </a:endParaRPr>
          </a:p>
        </p:txBody>
      </p:sp>
      <p:pic>
        <p:nvPicPr>
          <p:cNvPr id="213" name="Google Shape;213;p33"/>
          <p:cNvPicPr preferRelativeResize="0"/>
          <p:nvPr/>
        </p:nvPicPr>
        <p:blipFill>
          <a:blip r:embed="rId5">
            <a:alphaModFix/>
          </a:blip>
          <a:stretch>
            <a:fillRect/>
          </a:stretch>
        </p:blipFill>
        <p:spPr>
          <a:xfrm>
            <a:off x="1255575" y="2400288"/>
            <a:ext cx="1363500" cy="136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Mitigation</a:t>
            </a:r>
            <a:r>
              <a:rPr lang="en" sz="4800">
                <a:latin typeface="Roboto"/>
                <a:ea typeface="Roboto"/>
                <a:cs typeface="Roboto"/>
                <a:sym typeface="Roboto"/>
              </a:rPr>
              <a:t> steps </a:t>
            </a:r>
            <a:endParaRPr sz="6000">
              <a:latin typeface="Roboto"/>
              <a:ea typeface="Roboto"/>
              <a:cs typeface="Roboto"/>
              <a:sym typeface="Roboto"/>
            </a:endParaRPr>
          </a:p>
        </p:txBody>
      </p:sp>
      <p:sp>
        <p:nvSpPr>
          <p:cNvPr id="219" name="Google Shape;219;p34"/>
          <p:cNvSpPr/>
          <p:nvPr/>
        </p:nvSpPr>
        <p:spPr>
          <a:xfrm>
            <a:off x="639200" y="3968500"/>
            <a:ext cx="1039800" cy="525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4"/>
          <p:cNvPicPr preferRelativeResize="0"/>
          <p:nvPr/>
        </p:nvPicPr>
        <p:blipFill>
          <a:blip r:embed="rId3">
            <a:alphaModFix/>
          </a:blip>
          <a:stretch>
            <a:fillRect/>
          </a:stretch>
        </p:blipFill>
        <p:spPr>
          <a:xfrm>
            <a:off x="1515800" y="2455825"/>
            <a:ext cx="1979750" cy="1979750"/>
          </a:xfrm>
          <a:prstGeom prst="rect">
            <a:avLst/>
          </a:prstGeom>
          <a:noFill/>
          <a:ln>
            <a:noFill/>
          </a:ln>
        </p:spPr>
      </p:pic>
      <p:sp>
        <p:nvSpPr>
          <p:cNvPr id="221" name="Google Shape;221;p34"/>
          <p:cNvSpPr txBox="1"/>
          <p:nvPr/>
        </p:nvSpPr>
        <p:spPr>
          <a:xfrm>
            <a:off x="5146661" y="1830525"/>
            <a:ext cx="26223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Week 2</a:t>
            </a:r>
            <a:endParaRPr b="1" sz="2400">
              <a:solidFill>
                <a:srgbClr val="FFFFFF"/>
              </a:solidFill>
              <a:latin typeface="Roboto"/>
              <a:ea typeface="Roboto"/>
              <a:cs typeface="Roboto"/>
              <a:sym typeface="Roboto"/>
            </a:endParaRPr>
          </a:p>
        </p:txBody>
      </p:sp>
      <p:sp>
        <p:nvSpPr>
          <p:cNvPr id="222" name="Google Shape;222;p34"/>
          <p:cNvSpPr txBox="1"/>
          <p:nvPr/>
        </p:nvSpPr>
        <p:spPr>
          <a:xfrm>
            <a:off x="1195986" y="1818300"/>
            <a:ext cx="2622300" cy="2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Week 1</a:t>
            </a:r>
            <a:endParaRPr b="1" sz="2400">
              <a:solidFill>
                <a:srgbClr val="FFFFFF"/>
              </a:solidFill>
              <a:latin typeface="Roboto"/>
              <a:ea typeface="Roboto"/>
              <a:cs typeface="Roboto"/>
              <a:sym typeface="Roboto"/>
            </a:endParaRPr>
          </a:p>
        </p:txBody>
      </p:sp>
      <p:pic>
        <p:nvPicPr>
          <p:cNvPr id="223" name="Google Shape;223;p34"/>
          <p:cNvPicPr preferRelativeResize="0"/>
          <p:nvPr/>
        </p:nvPicPr>
        <p:blipFill>
          <a:blip r:embed="rId4">
            <a:alphaModFix/>
          </a:blip>
          <a:stretch>
            <a:fillRect/>
          </a:stretch>
        </p:blipFill>
        <p:spPr>
          <a:xfrm>
            <a:off x="5467925" y="2571750"/>
            <a:ext cx="1979750" cy="197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7AF99"/>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