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aleway"/>
      <p:regular r:id="rId15"/>
      <p:bold r:id="rId16"/>
      <p:italic r:id="rId17"/>
      <p:boldItalic r:id="rId18"/>
    </p:embeddedFont>
    <p:embeddedFont>
      <p:font typeface="Roboto"/>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DEA86F5-2190-43A1-84F9-F6AA1EFC63FB}">
  <a:tblStyle styleId="{ADEA86F5-2190-43A1-84F9-F6AA1EFC63FB}"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Raleway-regular.fntdata"/><Relationship Id="rId14" Type="http://schemas.openxmlformats.org/officeDocument/2006/relationships/slide" Target="slides/slide8.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Roboto-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1aa26249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71aa262493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Alan - Add content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Talk about pivoting, and what we learnt from this experience, how we tried our best to keep our spirits up!</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Then about the benefits of cooking at home -- according to Harvard Health - </a:t>
            </a:r>
            <a:r>
              <a:rPr lang="en" sz="1200">
                <a:solidFill>
                  <a:srgbClr val="444444"/>
                </a:solidFill>
                <a:highlight>
                  <a:srgbClr val="FFFFFF"/>
                </a:highlight>
              </a:rPr>
              <a:t>The more you cook, the healthier you live.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1aa262493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71aa262493_1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Fj and Alan - add content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1aa262493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71aa262493_1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Alan - Add content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sz="1200">
                <a:solidFill>
                  <a:srgbClr val="444444"/>
                </a:solidFill>
                <a:highlight>
                  <a:srgbClr val="FFFFFF"/>
                </a:highlight>
              </a:rPr>
              <a:t>Cooking is easier than people think. It can drastically improve your health and is more fun and cheaper than eating out. And no matter your ability, anyone can learn to do it.</a:t>
            </a:r>
            <a:endParaRPr sz="1200">
              <a:solidFill>
                <a:srgbClr val="444444"/>
              </a:solidFill>
              <a:highlight>
                <a:srgbClr val="FFFFFF"/>
              </a:highlight>
            </a:endParaRPr>
          </a:p>
          <a:p>
            <a:pPr indent="0" lvl="0" marL="0" rtl="0" algn="l">
              <a:lnSpc>
                <a:spcPct val="100000"/>
              </a:lnSpc>
              <a:spcBef>
                <a:spcPts val="0"/>
              </a:spcBef>
              <a:spcAft>
                <a:spcPts val="0"/>
              </a:spcAft>
              <a:buSzPts val="1100"/>
              <a:buNone/>
            </a:pPr>
            <a:r>
              <a:t/>
            </a:r>
            <a:endParaRPr sz="1200">
              <a:solidFill>
                <a:srgbClr val="444444"/>
              </a:solidFill>
              <a:highlight>
                <a:srgbClr val="FFFFFF"/>
              </a:highlight>
            </a:endParaRPr>
          </a:p>
          <a:p>
            <a:pPr indent="0" lvl="0" marL="0" rtl="0" algn="l">
              <a:lnSpc>
                <a:spcPct val="100000"/>
              </a:lnSpc>
              <a:spcBef>
                <a:spcPts val="0"/>
              </a:spcBef>
              <a:spcAft>
                <a:spcPts val="0"/>
              </a:spcAft>
              <a:buSzPts val="1100"/>
              <a:buNone/>
            </a:pPr>
            <a:r>
              <a:rPr lang="en" sz="1200">
                <a:solidFill>
                  <a:srgbClr val="444444"/>
                </a:solidFill>
                <a:highlight>
                  <a:srgbClr val="FFFFFF"/>
                </a:highlight>
              </a:rPr>
              <a:t>We want people to get into the habit of cooking and ask themselves why I haven’t been doing this my entire life??</a:t>
            </a:r>
            <a:endParaRPr sz="1200">
              <a:solidFill>
                <a:srgbClr val="444444"/>
              </a:solidFill>
              <a:highlight>
                <a:srgbClr val="FFFFFF"/>
              </a:highlight>
            </a:endParaRPr>
          </a:p>
          <a:p>
            <a:pPr indent="0" lvl="0" marL="0" rtl="0" algn="l">
              <a:lnSpc>
                <a:spcPct val="100000"/>
              </a:lnSpc>
              <a:spcBef>
                <a:spcPts val="0"/>
              </a:spcBef>
              <a:spcAft>
                <a:spcPts val="0"/>
              </a:spcAft>
              <a:buSzPts val="1100"/>
              <a:buNone/>
            </a:pPr>
            <a:r>
              <a:t/>
            </a:r>
            <a:endParaRPr sz="1200">
              <a:solidFill>
                <a:srgbClr val="444444"/>
              </a:solidFill>
              <a:highlight>
                <a:srgbClr val="FFFFFF"/>
              </a:highlight>
            </a:endParaRPr>
          </a:p>
          <a:p>
            <a:pPr indent="0" lvl="0" marL="0" rtl="0" algn="l">
              <a:spcBef>
                <a:spcPts val="0"/>
              </a:spcBef>
              <a:spcAft>
                <a:spcPts val="0"/>
              </a:spcAft>
              <a:buNone/>
            </a:pPr>
            <a:r>
              <a:rPr lang="en" sz="2200">
                <a:solidFill>
                  <a:srgbClr val="FFFFFF"/>
                </a:solidFill>
                <a:latin typeface="Lato"/>
                <a:ea typeface="Lato"/>
                <a:cs typeface="Lato"/>
                <a:sym typeface="Lato"/>
              </a:rPr>
              <a:t>A smart  that peeks inwards and suggests delicious and nutritious </a:t>
            </a:r>
            <a:r>
              <a:rPr b="1" lang="en" sz="2200" u="sng">
                <a:solidFill>
                  <a:srgbClr val="FFFFFF"/>
                </a:solidFill>
                <a:latin typeface="Lato"/>
                <a:ea typeface="Lato"/>
                <a:cs typeface="Lato"/>
                <a:sym typeface="Lato"/>
              </a:rPr>
              <a:t>recipes </a:t>
            </a:r>
            <a:r>
              <a:rPr lang="en" sz="2200">
                <a:solidFill>
                  <a:srgbClr val="FFFFFF"/>
                </a:solidFill>
                <a:latin typeface="Lato"/>
                <a:ea typeface="Lato"/>
                <a:cs typeface="Lato"/>
                <a:sym typeface="Lato"/>
              </a:rPr>
              <a:t>based on </a:t>
            </a:r>
            <a:r>
              <a:rPr b="1" lang="en" sz="2200" u="sng">
                <a:solidFill>
                  <a:srgbClr val="FFFFFF"/>
                </a:solidFill>
                <a:latin typeface="Lato"/>
                <a:ea typeface="Lato"/>
                <a:cs typeface="Lato"/>
                <a:sym typeface="Lato"/>
              </a:rPr>
              <a:t>available </a:t>
            </a:r>
            <a:r>
              <a:rPr lang="en" sz="2200">
                <a:solidFill>
                  <a:srgbClr val="FFFFFF"/>
                </a:solidFill>
                <a:latin typeface="Lato"/>
                <a:ea typeface="Lato"/>
                <a:cs typeface="Lato"/>
                <a:sym typeface="Lato"/>
              </a:rPr>
              <a:t>items.</a:t>
            </a:r>
            <a:endParaRPr sz="1200">
              <a:solidFill>
                <a:srgbClr val="444444"/>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1a901fdfc_1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71a901fdfc_1_4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u="sng">
                <a:latin typeface="Lato"/>
                <a:ea typeface="Lato"/>
                <a:cs typeface="Lato"/>
                <a:sym typeface="Lato"/>
              </a:rPr>
              <a:t>To customer</a:t>
            </a:r>
            <a:endParaRPr b="1" sz="1200" u="sng">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Access to what and quantity of everything you have in your fridge</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Find recipes matching your fridge content</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Help reduce food wastage</a:t>
            </a:r>
            <a:endParaRPr b="1" sz="1200" u="sng">
              <a:latin typeface="Lato"/>
              <a:ea typeface="Lato"/>
              <a:cs typeface="Lato"/>
              <a:sym typeface="La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2df7b4f2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52df7b4f27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u="sng">
                <a:latin typeface="Lato"/>
                <a:ea typeface="Lato"/>
                <a:cs typeface="Lato"/>
                <a:sym typeface="Lato"/>
              </a:rPr>
              <a:t>To customer</a:t>
            </a:r>
            <a:endParaRPr b="1" sz="1200" u="sng">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Access to what and quantity of everything you have in your fridge</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Find recipes matching your fridge content</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Help reduce food wastage</a:t>
            </a:r>
            <a:endParaRPr b="1" sz="1200" u="sng">
              <a:latin typeface="Lato"/>
              <a:ea typeface="Lato"/>
              <a:cs typeface="Lato"/>
              <a:sym typeface="La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1adb72be7_6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71adb72be7_6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Four diet types: Vegan, Lacto Vegan, Lacto-ovo Vegan, Pescetarian or choose none</a:t>
            </a:r>
            <a:endParaRPr/>
          </a:p>
          <a:p>
            <a:pPr indent="0" lvl="0" marL="0" rtl="0" algn="l">
              <a:lnSpc>
                <a:spcPct val="100000"/>
              </a:lnSpc>
              <a:spcBef>
                <a:spcPts val="0"/>
              </a:spcBef>
              <a:spcAft>
                <a:spcPts val="0"/>
              </a:spcAft>
              <a:buSzPts val="1100"/>
              <a:buNone/>
            </a:pPr>
            <a:r>
              <a:rPr lang="en"/>
              <a:t>10 cuisine and other.</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3112ef46430a881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53112ef46430a881_4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1.png"/><Relationship Id="rId9"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10.png"/><Relationship Id="rId8"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85" name="Shape 85"/>
        <p:cNvGrpSpPr/>
        <p:nvPr/>
      </p:nvGrpSpPr>
      <p:grpSpPr>
        <a:xfrm>
          <a:off x="0" y="0"/>
          <a:ext cx="0" cy="0"/>
          <a:chOff x="0" y="0"/>
          <a:chExt cx="0" cy="0"/>
        </a:xfrm>
      </p:grpSpPr>
      <p:sp>
        <p:nvSpPr>
          <p:cNvPr id="86" name="Google Shape;86;p13"/>
          <p:cNvSpPr txBox="1"/>
          <p:nvPr>
            <p:ph idx="1" type="subTitle"/>
          </p:nvPr>
        </p:nvSpPr>
        <p:spPr>
          <a:xfrm>
            <a:off x="311700" y="26093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5D99C6"/>
                </a:solidFill>
                <a:latin typeface="Roboto"/>
                <a:ea typeface="Roboto"/>
                <a:cs typeface="Roboto"/>
                <a:sym typeface="Roboto"/>
              </a:rPr>
              <a:t>Team </a:t>
            </a:r>
            <a:r>
              <a:rPr lang="en">
                <a:solidFill>
                  <a:srgbClr val="5D99C6"/>
                </a:solidFill>
                <a:latin typeface="Roboto"/>
                <a:ea typeface="Roboto"/>
                <a:cs typeface="Roboto"/>
                <a:sym typeface="Roboto"/>
              </a:rPr>
              <a:t>BlueMoon</a:t>
            </a:r>
            <a:endParaRPr>
              <a:solidFill>
                <a:srgbClr val="5D99C6"/>
              </a:solidFill>
              <a:latin typeface="Roboto"/>
              <a:ea typeface="Roboto"/>
              <a:cs typeface="Roboto"/>
              <a:sym typeface="Roboto"/>
            </a:endParaRPr>
          </a:p>
        </p:txBody>
      </p:sp>
      <p:sp>
        <p:nvSpPr>
          <p:cNvPr id="87" name="Google Shape;87;p13"/>
          <p:cNvSpPr txBox="1"/>
          <p:nvPr/>
        </p:nvSpPr>
        <p:spPr>
          <a:xfrm>
            <a:off x="783500" y="1525050"/>
            <a:ext cx="6783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txBox="1"/>
          <p:nvPr/>
        </p:nvSpPr>
        <p:spPr>
          <a:xfrm>
            <a:off x="2346875" y="4318900"/>
            <a:ext cx="1796400" cy="441300"/>
          </a:xfrm>
          <a:prstGeom prst="rect">
            <a:avLst/>
          </a:prstGeom>
          <a:noFill/>
          <a:ln>
            <a:noFill/>
          </a:ln>
        </p:spPr>
        <p:txBody>
          <a:bodyPr anchorCtr="0" anchor="t" bIns="91425" lIns="91425" spcFirstLastPara="1" rIns="91425" wrap="square" tIns="91425">
            <a:noAutofit/>
          </a:bodyPr>
          <a:lstStyle/>
          <a:p>
            <a:pPr indent="0" lvl="0" marL="0" rtl="0" algn="ctr">
              <a:lnSpc>
                <a:spcPct val="5625"/>
              </a:lnSpc>
              <a:spcBef>
                <a:spcPts val="800"/>
              </a:spcBef>
              <a:spcAft>
                <a:spcPts val="0"/>
              </a:spcAft>
              <a:buNone/>
            </a:pPr>
            <a:r>
              <a:rPr b="1" lang="en" sz="900">
                <a:latin typeface="Roboto"/>
                <a:ea typeface="Roboto"/>
                <a:cs typeface="Roboto"/>
                <a:sym typeface="Roboto"/>
              </a:rPr>
              <a:t>Christian Rodriguez </a:t>
            </a:r>
            <a:endParaRPr b="1" sz="900">
              <a:latin typeface="Roboto"/>
              <a:ea typeface="Roboto"/>
              <a:cs typeface="Roboto"/>
              <a:sym typeface="Roboto"/>
            </a:endParaRPr>
          </a:p>
          <a:p>
            <a:pPr indent="0" lvl="0" marL="0" rtl="0" algn="ctr">
              <a:spcBef>
                <a:spcPts val="0"/>
              </a:spcBef>
              <a:spcAft>
                <a:spcPts val="0"/>
              </a:spcAft>
              <a:buNone/>
            </a:pPr>
            <a:r>
              <a:rPr i="1" lang="en" sz="900">
                <a:latin typeface="Roboto"/>
                <a:ea typeface="Roboto"/>
                <a:cs typeface="Roboto"/>
                <a:sym typeface="Roboto"/>
              </a:rPr>
              <a:t>CS</a:t>
            </a:r>
            <a:endParaRPr i="1" sz="900">
              <a:latin typeface="Roboto"/>
              <a:ea typeface="Roboto"/>
              <a:cs typeface="Roboto"/>
              <a:sym typeface="Roboto"/>
            </a:endParaRPr>
          </a:p>
        </p:txBody>
      </p:sp>
      <p:sp>
        <p:nvSpPr>
          <p:cNvPr id="89" name="Google Shape;89;p13"/>
          <p:cNvSpPr txBox="1"/>
          <p:nvPr/>
        </p:nvSpPr>
        <p:spPr>
          <a:xfrm>
            <a:off x="1269113" y="4405438"/>
            <a:ext cx="1365900" cy="33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latin typeface="Roboto"/>
                <a:ea typeface="Roboto"/>
                <a:cs typeface="Roboto"/>
                <a:sym typeface="Roboto"/>
              </a:rPr>
              <a:t>James Chen</a:t>
            </a:r>
            <a:endParaRPr b="1" sz="900">
              <a:latin typeface="Roboto"/>
              <a:ea typeface="Roboto"/>
              <a:cs typeface="Roboto"/>
              <a:sym typeface="Roboto"/>
            </a:endParaRPr>
          </a:p>
          <a:p>
            <a:pPr indent="0" lvl="0" marL="0" rtl="0" algn="ctr">
              <a:spcBef>
                <a:spcPts val="0"/>
              </a:spcBef>
              <a:spcAft>
                <a:spcPts val="0"/>
              </a:spcAft>
              <a:buNone/>
            </a:pPr>
            <a:r>
              <a:rPr i="1" lang="en" sz="900">
                <a:latin typeface="Roboto"/>
                <a:ea typeface="Roboto"/>
                <a:cs typeface="Roboto"/>
                <a:sym typeface="Roboto"/>
              </a:rPr>
              <a:t>ORIE</a:t>
            </a:r>
            <a:endParaRPr i="1" sz="900">
              <a:latin typeface="Roboto"/>
              <a:ea typeface="Roboto"/>
              <a:cs typeface="Roboto"/>
              <a:sym typeface="Roboto"/>
            </a:endParaRPr>
          </a:p>
        </p:txBody>
      </p:sp>
      <p:sp>
        <p:nvSpPr>
          <p:cNvPr id="90" name="Google Shape;90;p13"/>
          <p:cNvSpPr txBox="1"/>
          <p:nvPr/>
        </p:nvSpPr>
        <p:spPr>
          <a:xfrm>
            <a:off x="288425" y="4405448"/>
            <a:ext cx="1168800" cy="26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latin typeface="Roboto"/>
                <a:ea typeface="Roboto"/>
                <a:cs typeface="Roboto"/>
                <a:sym typeface="Roboto"/>
              </a:rPr>
              <a:t>Jiacheng Dong</a:t>
            </a:r>
            <a:endParaRPr b="1" sz="900">
              <a:latin typeface="Roboto"/>
              <a:ea typeface="Roboto"/>
              <a:cs typeface="Roboto"/>
              <a:sym typeface="Roboto"/>
            </a:endParaRPr>
          </a:p>
          <a:p>
            <a:pPr indent="0" lvl="0" marL="0" rtl="0" algn="ctr">
              <a:spcBef>
                <a:spcPts val="0"/>
              </a:spcBef>
              <a:spcAft>
                <a:spcPts val="0"/>
              </a:spcAft>
              <a:buNone/>
            </a:pPr>
            <a:r>
              <a:rPr i="1" lang="en" sz="900">
                <a:latin typeface="Roboto"/>
                <a:ea typeface="Roboto"/>
                <a:cs typeface="Roboto"/>
                <a:sym typeface="Roboto"/>
              </a:rPr>
              <a:t>ORIE</a:t>
            </a:r>
            <a:endParaRPr i="1" sz="900">
              <a:latin typeface="Roboto"/>
              <a:ea typeface="Roboto"/>
              <a:cs typeface="Roboto"/>
              <a:sym typeface="Roboto"/>
            </a:endParaRPr>
          </a:p>
        </p:txBody>
      </p:sp>
      <p:sp>
        <p:nvSpPr>
          <p:cNvPr id="91" name="Google Shape;91;p13"/>
          <p:cNvSpPr txBox="1"/>
          <p:nvPr/>
        </p:nvSpPr>
        <p:spPr>
          <a:xfrm>
            <a:off x="5178625" y="4405450"/>
            <a:ext cx="1365900" cy="33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latin typeface="Roboto"/>
                <a:ea typeface="Roboto"/>
                <a:cs typeface="Roboto"/>
                <a:sym typeface="Roboto"/>
              </a:rPr>
              <a:t>Harry Li</a:t>
            </a:r>
            <a:endParaRPr b="1" sz="900">
              <a:latin typeface="Roboto"/>
              <a:ea typeface="Roboto"/>
              <a:cs typeface="Roboto"/>
              <a:sym typeface="Roboto"/>
            </a:endParaRPr>
          </a:p>
          <a:p>
            <a:pPr indent="0" lvl="0" marL="0" rtl="0" algn="ctr">
              <a:spcBef>
                <a:spcPts val="0"/>
              </a:spcBef>
              <a:spcAft>
                <a:spcPts val="0"/>
              </a:spcAft>
              <a:buNone/>
            </a:pPr>
            <a:r>
              <a:rPr i="1" lang="en" sz="900">
                <a:latin typeface="Roboto"/>
                <a:ea typeface="Roboto"/>
                <a:cs typeface="Roboto"/>
                <a:sym typeface="Roboto"/>
              </a:rPr>
              <a:t>ORIE</a:t>
            </a:r>
            <a:endParaRPr i="1" sz="900">
              <a:latin typeface="Roboto"/>
              <a:ea typeface="Roboto"/>
              <a:cs typeface="Roboto"/>
              <a:sym typeface="Roboto"/>
            </a:endParaRPr>
          </a:p>
        </p:txBody>
      </p:sp>
      <p:sp>
        <p:nvSpPr>
          <p:cNvPr id="92" name="Google Shape;92;p13"/>
          <p:cNvSpPr txBox="1"/>
          <p:nvPr>
            <p:ph type="ctrTitle"/>
          </p:nvPr>
        </p:nvSpPr>
        <p:spPr>
          <a:xfrm>
            <a:off x="69000" y="295200"/>
            <a:ext cx="9006000" cy="1244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0"/>
              <a:buNone/>
            </a:pPr>
            <a:r>
              <a:rPr b="1" lang="en" sz="7200">
                <a:solidFill>
                  <a:srgbClr val="434343"/>
                </a:solidFill>
                <a:latin typeface="Roboto"/>
                <a:ea typeface="Roboto"/>
                <a:cs typeface="Roboto"/>
                <a:sym typeface="Roboto"/>
              </a:rPr>
              <a:t>Cornell Tech &amp; </a:t>
            </a:r>
            <a:r>
              <a:rPr b="1" lang="en" sz="7200">
                <a:solidFill>
                  <a:srgbClr val="5D99C6"/>
                </a:solidFill>
                <a:latin typeface="Roboto"/>
                <a:ea typeface="Roboto"/>
                <a:cs typeface="Roboto"/>
                <a:sym typeface="Roboto"/>
              </a:rPr>
              <a:t>Samsung</a:t>
            </a:r>
            <a:endParaRPr b="1" sz="7200">
              <a:solidFill>
                <a:srgbClr val="5D99C6"/>
              </a:solidFill>
              <a:latin typeface="Roboto"/>
              <a:ea typeface="Roboto"/>
              <a:cs typeface="Roboto"/>
              <a:sym typeface="Roboto"/>
            </a:endParaRPr>
          </a:p>
        </p:txBody>
      </p:sp>
      <p:sp>
        <p:nvSpPr>
          <p:cNvPr id="93" name="Google Shape;93;p13"/>
          <p:cNvSpPr txBox="1"/>
          <p:nvPr/>
        </p:nvSpPr>
        <p:spPr>
          <a:xfrm>
            <a:off x="6417497" y="4405450"/>
            <a:ext cx="1365900" cy="51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latin typeface="Roboto"/>
                <a:ea typeface="Roboto"/>
                <a:cs typeface="Roboto"/>
                <a:sym typeface="Roboto"/>
              </a:rPr>
              <a:t>Frans Fourie</a:t>
            </a:r>
            <a:endParaRPr b="1" sz="900">
              <a:latin typeface="Roboto"/>
              <a:ea typeface="Roboto"/>
              <a:cs typeface="Roboto"/>
              <a:sym typeface="Roboto"/>
            </a:endParaRPr>
          </a:p>
          <a:p>
            <a:pPr indent="0" lvl="0" marL="0" rtl="0" algn="ctr">
              <a:spcBef>
                <a:spcPts val="0"/>
              </a:spcBef>
              <a:spcAft>
                <a:spcPts val="0"/>
              </a:spcAft>
              <a:buNone/>
            </a:pPr>
            <a:r>
              <a:rPr i="1" lang="en" sz="900">
                <a:latin typeface="Roboto"/>
                <a:ea typeface="Roboto"/>
                <a:cs typeface="Roboto"/>
                <a:sym typeface="Roboto"/>
              </a:rPr>
              <a:t>ECE</a:t>
            </a:r>
            <a:endParaRPr i="1" sz="900">
              <a:latin typeface="Roboto"/>
              <a:ea typeface="Roboto"/>
              <a:cs typeface="Roboto"/>
              <a:sym typeface="Roboto"/>
            </a:endParaRPr>
          </a:p>
        </p:txBody>
      </p:sp>
      <p:sp>
        <p:nvSpPr>
          <p:cNvPr id="94" name="Google Shape;94;p13"/>
          <p:cNvSpPr txBox="1"/>
          <p:nvPr/>
        </p:nvSpPr>
        <p:spPr>
          <a:xfrm>
            <a:off x="7579875" y="4405450"/>
            <a:ext cx="1302600" cy="33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latin typeface="Roboto"/>
                <a:ea typeface="Roboto"/>
                <a:cs typeface="Roboto"/>
                <a:sym typeface="Roboto"/>
              </a:rPr>
              <a:t>Alan Abraham</a:t>
            </a:r>
            <a:endParaRPr b="1" sz="900">
              <a:latin typeface="Roboto"/>
              <a:ea typeface="Roboto"/>
              <a:cs typeface="Roboto"/>
              <a:sym typeface="Roboto"/>
            </a:endParaRPr>
          </a:p>
          <a:p>
            <a:pPr indent="0" lvl="0" marL="0" rtl="0" algn="ctr">
              <a:spcBef>
                <a:spcPts val="0"/>
              </a:spcBef>
              <a:spcAft>
                <a:spcPts val="0"/>
              </a:spcAft>
              <a:buNone/>
            </a:pPr>
            <a:r>
              <a:rPr i="1" lang="en" sz="900">
                <a:latin typeface="Roboto"/>
                <a:ea typeface="Roboto"/>
                <a:cs typeface="Roboto"/>
                <a:sym typeface="Roboto"/>
              </a:rPr>
              <a:t>MBA</a:t>
            </a:r>
            <a:endParaRPr i="1" sz="900">
              <a:latin typeface="Roboto"/>
              <a:ea typeface="Roboto"/>
              <a:cs typeface="Roboto"/>
              <a:sym typeface="Roboto"/>
            </a:endParaRPr>
          </a:p>
        </p:txBody>
      </p:sp>
      <p:sp>
        <p:nvSpPr>
          <p:cNvPr id="95" name="Google Shape;95;p13"/>
          <p:cNvSpPr txBox="1"/>
          <p:nvPr/>
        </p:nvSpPr>
        <p:spPr>
          <a:xfrm>
            <a:off x="3889038" y="4405438"/>
            <a:ext cx="1365900" cy="33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latin typeface="Roboto"/>
                <a:ea typeface="Roboto"/>
                <a:cs typeface="Roboto"/>
                <a:sym typeface="Roboto"/>
              </a:rPr>
              <a:t>Mansi</a:t>
            </a:r>
            <a:r>
              <a:rPr b="1" lang="en" sz="900">
                <a:latin typeface="Roboto"/>
                <a:ea typeface="Roboto"/>
                <a:cs typeface="Roboto"/>
                <a:sym typeface="Roboto"/>
              </a:rPr>
              <a:t> Garg</a:t>
            </a:r>
            <a:endParaRPr b="1" sz="900">
              <a:latin typeface="Roboto"/>
              <a:ea typeface="Roboto"/>
              <a:cs typeface="Roboto"/>
              <a:sym typeface="Roboto"/>
            </a:endParaRPr>
          </a:p>
          <a:p>
            <a:pPr indent="0" lvl="0" marL="0" rtl="0" algn="ctr">
              <a:spcBef>
                <a:spcPts val="0"/>
              </a:spcBef>
              <a:spcAft>
                <a:spcPts val="0"/>
              </a:spcAft>
              <a:buNone/>
            </a:pPr>
            <a:r>
              <a:rPr i="1" lang="en" sz="900">
                <a:latin typeface="Roboto"/>
                <a:ea typeface="Roboto"/>
                <a:cs typeface="Roboto"/>
                <a:sym typeface="Roboto"/>
              </a:rPr>
              <a:t>MBA</a:t>
            </a:r>
            <a:endParaRPr i="1" sz="900">
              <a:latin typeface="Roboto"/>
              <a:ea typeface="Roboto"/>
              <a:cs typeface="Roboto"/>
              <a:sym typeface="Roboto"/>
            </a:endParaRPr>
          </a:p>
        </p:txBody>
      </p:sp>
      <p:pic>
        <p:nvPicPr>
          <p:cNvPr id="96" name="Google Shape;96;p13"/>
          <p:cNvPicPr preferRelativeResize="0"/>
          <p:nvPr/>
        </p:nvPicPr>
        <p:blipFill>
          <a:blip r:embed="rId3">
            <a:alphaModFix/>
          </a:blip>
          <a:stretch>
            <a:fillRect/>
          </a:stretch>
        </p:blipFill>
        <p:spPr>
          <a:xfrm>
            <a:off x="6613374" y="3479192"/>
            <a:ext cx="799950" cy="799969"/>
          </a:xfrm>
          <a:prstGeom prst="rect">
            <a:avLst/>
          </a:prstGeom>
          <a:noFill/>
          <a:ln>
            <a:noFill/>
          </a:ln>
        </p:spPr>
      </p:pic>
      <p:pic>
        <p:nvPicPr>
          <p:cNvPr id="97" name="Google Shape;97;p13"/>
          <p:cNvPicPr preferRelativeResize="0"/>
          <p:nvPr/>
        </p:nvPicPr>
        <p:blipFill>
          <a:blip r:embed="rId4">
            <a:alphaModFix/>
          </a:blip>
          <a:stretch>
            <a:fillRect/>
          </a:stretch>
        </p:blipFill>
        <p:spPr>
          <a:xfrm>
            <a:off x="5426262" y="3479188"/>
            <a:ext cx="799950" cy="799975"/>
          </a:xfrm>
          <a:prstGeom prst="rect">
            <a:avLst/>
          </a:prstGeom>
          <a:noFill/>
          <a:ln>
            <a:noFill/>
          </a:ln>
        </p:spPr>
      </p:pic>
      <p:pic>
        <p:nvPicPr>
          <p:cNvPr id="98" name="Google Shape;98;p13"/>
          <p:cNvPicPr preferRelativeResize="0"/>
          <p:nvPr/>
        </p:nvPicPr>
        <p:blipFill>
          <a:blip r:embed="rId5">
            <a:alphaModFix/>
          </a:blip>
          <a:stretch>
            <a:fillRect/>
          </a:stretch>
        </p:blipFill>
        <p:spPr>
          <a:xfrm>
            <a:off x="457473" y="3501135"/>
            <a:ext cx="799950" cy="799950"/>
          </a:xfrm>
          <a:prstGeom prst="rect">
            <a:avLst/>
          </a:prstGeom>
          <a:noFill/>
          <a:ln>
            <a:noFill/>
          </a:ln>
        </p:spPr>
      </p:pic>
      <p:pic>
        <p:nvPicPr>
          <p:cNvPr id="99" name="Google Shape;99;p13"/>
          <p:cNvPicPr preferRelativeResize="0"/>
          <p:nvPr/>
        </p:nvPicPr>
        <p:blipFill>
          <a:blip r:embed="rId6">
            <a:alphaModFix/>
          </a:blip>
          <a:stretch>
            <a:fillRect/>
          </a:stretch>
        </p:blipFill>
        <p:spPr>
          <a:xfrm>
            <a:off x="1657725" y="3485624"/>
            <a:ext cx="799925" cy="830973"/>
          </a:xfrm>
          <a:prstGeom prst="rect">
            <a:avLst/>
          </a:prstGeom>
          <a:noFill/>
          <a:ln>
            <a:noFill/>
          </a:ln>
        </p:spPr>
      </p:pic>
      <p:pic>
        <p:nvPicPr>
          <p:cNvPr id="100" name="Google Shape;100;p13"/>
          <p:cNvPicPr preferRelativeResize="0"/>
          <p:nvPr/>
        </p:nvPicPr>
        <p:blipFill>
          <a:blip r:embed="rId7">
            <a:alphaModFix/>
          </a:blip>
          <a:stretch>
            <a:fillRect/>
          </a:stretch>
        </p:blipFill>
        <p:spPr>
          <a:xfrm>
            <a:off x="7800475" y="3461662"/>
            <a:ext cx="868250" cy="835038"/>
          </a:xfrm>
          <a:prstGeom prst="rect">
            <a:avLst/>
          </a:prstGeom>
          <a:noFill/>
          <a:ln>
            <a:noFill/>
          </a:ln>
        </p:spPr>
      </p:pic>
      <p:pic>
        <p:nvPicPr>
          <p:cNvPr id="101" name="Google Shape;101;p13"/>
          <p:cNvPicPr preferRelativeResize="0"/>
          <p:nvPr/>
        </p:nvPicPr>
        <p:blipFill>
          <a:blip r:embed="rId8">
            <a:alphaModFix/>
          </a:blip>
          <a:stretch>
            <a:fillRect/>
          </a:stretch>
        </p:blipFill>
        <p:spPr>
          <a:xfrm>
            <a:off x="2941851" y="3515924"/>
            <a:ext cx="799975" cy="775168"/>
          </a:xfrm>
          <a:prstGeom prst="rect">
            <a:avLst/>
          </a:prstGeom>
          <a:noFill/>
          <a:ln>
            <a:noFill/>
          </a:ln>
        </p:spPr>
      </p:pic>
      <p:pic>
        <p:nvPicPr>
          <p:cNvPr id="102" name="Google Shape;102;p13"/>
          <p:cNvPicPr preferRelativeResize="0"/>
          <p:nvPr/>
        </p:nvPicPr>
        <p:blipFill>
          <a:blip r:embed="rId9">
            <a:alphaModFix/>
          </a:blip>
          <a:stretch>
            <a:fillRect/>
          </a:stretch>
        </p:blipFill>
        <p:spPr>
          <a:xfrm>
            <a:off x="4184063" y="3507550"/>
            <a:ext cx="799950" cy="787098"/>
          </a:xfrm>
          <a:prstGeom prst="rect">
            <a:avLst/>
          </a:prstGeom>
          <a:noFill/>
          <a:ln>
            <a:noFill/>
          </a:ln>
        </p:spPr>
      </p:pic>
      <p:sp>
        <p:nvSpPr>
          <p:cNvPr id="103" name="Google Shape;103;p13"/>
          <p:cNvSpPr/>
          <p:nvPr/>
        </p:nvSpPr>
        <p:spPr>
          <a:xfrm>
            <a:off x="605125" y="1106500"/>
            <a:ext cx="985500" cy="172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80CBC4"/>
        </a:solidFill>
      </p:bgPr>
    </p:bg>
    <p:spTree>
      <p:nvGrpSpPr>
        <p:cNvPr id="107" name="Shape 107"/>
        <p:cNvGrpSpPr/>
        <p:nvPr/>
      </p:nvGrpSpPr>
      <p:grpSpPr>
        <a:xfrm>
          <a:off x="0" y="0"/>
          <a:ext cx="0" cy="0"/>
          <a:chOff x="0" y="0"/>
          <a:chExt cx="0" cy="0"/>
        </a:xfrm>
      </p:grpSpPr>
      <p:sp>
        <p:nvSpPr>
          <p:cNvPr id="108" name="Google Shape;108;p14"/>
          <p:cNvSpPr txBox="1"/>
          <p:nvPr>
            <p:ph type="title"/>
          </p:nvPr>
        </p:nvSpPr>
        <p:spPr>
          <a:xfrm>
            <a:off x="311700" y="965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latin typeface="Roboto"/>
                <a:ea typeface="Roboto"/>
                <a:cs typeface="Roboto"/>
                <a:sym typeface="Roboto"/>
              </a:rPr>
              <a:t>How might we improve the cooking experience? </a:t>
            </a:r>
            <a:endParaRPr sz="6000">
              <a:latin typeface="Roboto"/>
              <a:ea typeface="Roboto"/>
              <a:cs typeface="Roboto"/>
              <a:sym typeface="Roboto"/>
            </a:endParaRPr>
          </a:p>
        </p:txBody>
      </p:sp>
      <p:sp>
        <p:nvSpPr>
          <p:cNvPr id="109" name="Google Shape;109;p14"/>
          <p:cNvSpPr txBox="1"/>
          <p:nvPr/>
        </p:nvSpPr>
        <p:spPr>
          <a:xfrm>
            <a:off x="1381300" y="3860850"/>
            <a:ext cx="1145100" cy="2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80CBC4"/>
        </a:solidFill>
      </p:bgPr>
    </p:bg>
    <p:spTree>
      <p:nvGrpSpPr>
        <p:cNvPr id="113" name="Shape 113"/>
        <p:cNvGrpSpPr/>
        <p:nvPr/>
      </p:nvGrpSpPr>
      <p:grpSpPr>
        <a:xfrm>
          <a:off x="0" y="0"/>
          <a:ext cx="0" cy="0"/>
          <a:chOff x="0" y="0"/>
          <a:chExt cx="0" cy="0"/>
        </a:xfrm>
      </p:grpSpPr>
      <p:sp>
        <p:nvSpPr>
          <p:cNvPr id="114" name="Google Shape;114;p15"/>
          <p:cNvSpPr/>
          <p:nvPr/>
        </p:nvSpPr>
        <p:spPr>
          <a:xfrm>
            <a:off x="674275" y="4106150"/>
            <a:ext cx="1244700" cy="291000"/>
          </a:xfrm>
          <a:prstGeom prst="rect">
            <a:avLst/>
          </a:prstGeom>
          <a:solidFill>
            <a:srgbClr val="80CBC4"/>
          </a:solidFill>
          <a:ln>
            <a:noFill/>
          </a:ln>
        </p:spPr>
        <p:txBody>
          <a:bodyPr anchorCtr="0" anchor="ctr" bIns="91425" lIns="91425" spcFirstLastPara="1" rIns="91425" wrap="square" tIns="91425">
            <a:noAutofit/>
          </a:bodyPr>
          <a:lstStyle/>
          <a:p>
            <a:pPr indent="0" lvl="0" marL="1061849" rtl="0" algn="l">
              <a:spcBef>
                <a:spcPts val="0"/>
              </a:spcBef>
              <a:spcAft>
                <a:spcPts val="0"/>
              </a:spcAft>
              <a:buNone/>
            </a:pPr>
            <a:r>
              <a:t/>
            </a:r>
            <a:endParaRPr>
              <a:highlight>
                <a:srgbClr val="A5D6A7"/>
              </a:highlight>
            </a:endParaRPr>
          </a:p>
        </p:txBody>
      </p:sp>
      <p:sp>
        <p:nvSpPr>
          <p:cNvPr id="115" name="Google Shape;115;p15"/>
          <p:cNvSpPr txBox="1"/>
          <p:nvPr/>
        </p:nvSpPr>
        <p:spPr>
          <a:xfrm>
            <a:off x="625650" y="3475100"/>
            <a:ext cx="1950300" cy="1132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chemeClr val="lt1"/>
                </a:solidFill>
                <a:latin typeface="Lato"/>
                <a:ea typeface="Lato"/>
                <a:cs typeface="Lato"/>
                <a:sym typeface="Lato"/>
              </a:rPr>
              <a:t>Female </a:t>
            </a:r>
            <a:endParaRPr sz="1200">
              <a:solidFill>
                <a:schemeClr val="lt1"/>
              </a:solidFill>
              <a:latin typeface="Lato"/>
              <a:ea typeface="Lato"/>
              <a:cs typeface="Lato"/>
              <a:sym typeface="Lato"/>
            </a:endParaRPr>
          </a:p>
          <a:p>
            <a:pPr indent="0" lvl="0" marL="0" rtl="0" algn="l">
              <a:lnSpc>
                <a:spcPct val="150000"/>
              </a:lnSpc>
              <a:spcBef>
                <a:spcPts val="0"/>
              </a:spcBef>
              <a:spcAft>
                <a:spcPts val="0"/>
              </a:spcAft>
              <a:buNone/>
            </a:pPr>
            <a:r>
              <a:rPr lang="en" sz="1200">
                <a:solidFill>
                  <a:schemeClr val="lt1"/>
                </a:solidFill>
                <a:latin typeface="Lato"/>
                <a:ea typeface="Lato"/>
                <a:cs typeface="Lato"/>
                <a:sym typeface="Lato"/>
              </a:rPr>
              <a:t>36 years old</a:t>
            </a:r>
            <a:endParaRPr sz="1200">
              <a:solidFill>
                <a:schemeClr val="lt1"/>
              </a:solidFill>
              <a:latin typeface="Lato"/>
              <a:ea typeface="Lato"/>
              <a:cs typeface="Lato"/>
              <a:sym typeface="Lato"/>
            </a:endParaRPr>
          </a:p>
          <a:p>
            <a:pPr indent="0" lvl="0" marL="0" rtl="0" algn="l">
              <a:lnSpc>
                <a:spcPct val="150000"/>
              </a:lnSpc>
              <a:spcBef>
                <a:spcPts val="0"/>
              </a:spcBef>
              <a:spcAft>
                <a:spcPts val="0"/>
              </a:spcAft>
              <a:buNone/>
            </a:pPr>
            <a:r>
              <a:rPr lang="en" sz="1200">
                <a:solidFill>
                  <a:schemeClr val="lt1"/>
                </a:solidFill>
                <a:latin typeface="Lato"/>
                <a:ea typeface="Lato"/>
                <a:cs typeface="Lato"/>
                <a:sym typeface="Lato"/>
              </a:rPr>
              <a:t>Software Engineer</a:t>
            </a:r>
            <a:endParaRPr sz="1200">
              <a:solidFill>
                <a:schemeClr val="lt1"/>
              </a:solidFill>
              <a:latin typeface="Lato"/>
              <a:ea typeface="Lato"/>
              <a:cs typeface="Lato"/>
              <a:sym typeface="Lato"/>
            </a:endParaRPr>
          </a:p>
          <a:p>
            <a:pPr indent="0" lvl="0" marL="0" rtl="0" algn="l">
              <a:lnSpc>
                <a:spcPct val="150000"/>
              </a:lnSpc>
              <a:spcBef>
                <a:spcPts val="0"/>
              </a:spcBef>
              <a:spcAft>
                <a:spcPts val="0"/>
              </a:spcAft>
              <a:buNone/>
            </a:pPr>
            <a:r>
              <a:rPr lang="en" sz="1200">
                <a:solidFill>
                  <a:schemeClr val="lt1"/>
                </a:solidFill>
                <a:latin typeface="Lato"/>
                <a:ea typeface="Lato"/>
                <a:cs typeface="Lato"/>
                <a:sym typeface="Lato"/>
              </a:rPr>
              <a:t>Lives in New York</a:t>
            </a:r>
            <a:endParaRPr sz="1200">
              <a:solidFill>
                <a:schemeClr val="lt1"/>
              </a:solidFill>
              <a:latin typeface="Lato"/>
              <a:ea typeface="Lato"/>
              <a:cs typeface="Lato"/>
              <a:sym typeface="Lato"/>
            </a:endParaRPr>
          </a:p>
        </p:txBody>
      </p:sp>
      <p:sp>
        <p:nvSpPr>
          <p:cNvPr id="116" name="Google Shape;11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Roboto"/>
                <a:ea typeface="Roboto"/>
                <a:cs typeface="Roboto"/>
                <a:sym typeface="Roboto"/>
              </a:rPr>
              <a:t>Meet Samantha</a:t>
            </a:r>
            <a:endParaRPr sz="6000">
              <a:latin typeface="Roboto"/>
              <a:ea typeface="Roboto"/>
              <a:cs typeface="Roboto"/>
              <a:sym typeface="Roboto"/>
            </a:endParaRPr>
          </a:p>
        </p:txBody>
      </p:sp>
      <p:sp>
        <p:nvSpPr>
          <p:cNvPr id="117" name="Google Shape;117;p15"/>
          <p:cNvSpPr txBox="1"/>
          <p:nvPr/>
        </p:nvSpPr>
        <p:spPr>
          <a:xfrm>
            <a:off x="1381300" y="3860850"/>
            <a:ext cx="1145100" cy="2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18" name="Google Shape;118;p15"/>
          <p:cNvSpPr txBox="1"/>
          <p:nvPr/>
        </p:nvSpPr>
        <p:spPr>
          <a:xfrm>
            <a:off x="3129325" y="1464300"/>
            <a:ext cx="4625400" cy="3385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i="1" lang="en" sz="1800">
                <a:solidFill>
                  <a:srgbClr val="FFFFFF"/>
                </a:solidFill>
                <a:latin typeface="Lato"/>
                <a:ea typeface="Lato"/>
                <a:cs typeface="Lato"/>
                <a:sym typeface="Lato"/>
              </a:rPr>
              <a:t>Pain Points</a:t>
            </a:r>
            <a:endParaRPr i="1" sz="1800">
              <a:solidFill>
                <a:srgbClr val="FFFFFF"/>
              </a:solidFill>
              <a:latin typeface="Lato"/>
              <a:ea typeface="Lato"/>
              <a:cs typeface="Lato"/>
              <a:sym typeface="Lato"/>
            </a:endParaRPr>
          </a:p>
          <a:p>
            <a:pPr indent="-342900" lvl="0" marL="457200" rtl="0" algn="l">
              <a:lnSpc>
                <a:spcPct val="150000"/>
              </a:lnSpc>
              <a:spcBef>
                <a:spcPts val="0"/>
              </a:spcBef>
              <a:spcAft>
                <a:spcPts val="0"/>
              </a:spcAft>
              <a:buClr>
                <a:srgbClr val="FFFFFF"/>
              </a:buClr>
              <a:buSzPts val="1800"/>
              <a:buFont typeface="Lato"/>
              <a:buChar char="●"/>
            </a:pPr>
            <a:r>
              <a:rPr lang="en" sz="1800">
                <a:solidFill>
                  <a:srgbClr val="FFFFFF"/>
                </a:solidFill>
                <a:latin typeface="Lato"/>
                <a:ea typeface="Lato"/>
                <a:cs typeface="Lato"/>
                <a:sym typeface="Lato"/>
              </a:rPr>
              <a:t>I</a:t>
            </a:r>
            <a:r>
              <a:rPr lang="en" sz="1800">
                <a:solidFill>
                  <a:srgbClr val="FFFFFF"/>
                </a:solidFill>
                <a:latin typeface="Lato"/>
                <a:ea typeface="Lato"/>
                <a:cs typeface="Lato"/>
                <a:sym typeface="Lato"/>
              </a:rPr>
              <a:t> want combined</a:t>
            </a:r>
            <a:r>
              <a:rPr lang="en" sz="1800">
                <a:solidFill>
                  <a:srgbClr val="FFFFFF"/>
                </a:solidFill>
                <a:latin typeface="Lato"/>
                <a:ea typeface="Lato"/>
                <a:cs typeface="Lato"/>
                <a:sym typeface="Lato"/>
              </a:rPr>
              <a:t> recommendations for me and my son Jackson, who's allergic to peanuts.</a:t>
            </a:r>
            <a:endParaRPr sz="1800">
              <a:solidFill>
                <a:srgbClr val="FFFFFF"/>
              </a:solidFill>
              <a:latin typeface="Lato"/>
              <a:ea typeface="Lato"/>
              <a:cs typeface="Lato"/>
              <a:sym typeface="Lato"/>
            </a:endParaRPr>
          </a:p>
          <a:p>
            <a:pPr indent="-342900" lvl="0" marL="457200" rtl="0" algn="l">
              <a:lnSpc>
                <a:spcPct val="150000"/>
              </a:lnSpc>
              <a:spcBef>
                <a:spcPts val="0"/>
              </a:spcBef>
              <a:spcAft>
                <a:spcPts val="0"/>
              </a:spcAft>
              <a:buClr>
                <a:srgbClr val="FFFFFF"/>
              </a:buClr>
              <a:buSzPts val="1800"/>
              <a:buFont typeface="Lato"/>
              <a:buChar char="●"/>
            </a:pPr>
            <a:r>
              <a:rPr lang="en" sz="1800">
                <a:solidFill>
                  <a:srgbClr val="FFFFFF"/>
                </a:solidFill>
                <a:latin typeface="Lato"/>
                <a:ea typeface="Lato"/>
                <a:cs typeface="Lato"/>
                <a:sym typeface="Lato"/>
              </a:rPr>
              <a:t>I generally plan a week before to budget my groceries</a:t>
            </a:r>
            <a:endParaRPr sz="1800">
              <a:solidFill>
                <a:srgbClr val="FFFFFF"/>
              </a:solidFill>
              <a:latin typeface="Lato"/>
              <a:ea typeface="Lato"/>
              <a:cs typeface="Lato"/>
              <a:sym typeface="Lato"/>
            </a:endParaRPr>
          </a:p>
          <a:p>
            <a:pPr indent="-342900" lvl="0" marL="457200" rtl="0" algn="l">
              <a:lnSpc>
                <a:spcPct val="150000"/>
              </a:lnSpc>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I would like to avoid food wastage but I keep forgetting about items</a:t>
            </a:r>
            <a:endParaRPr sz="1800">
              <a:solidFill>
                <a:srgbClr val="FFFFFF"/>
              </a:solidFill>
              <a:latin typeface="Lato"/>
              <a:ea typeface="Lato"/>
              <a:cs typeface="Lato"/>
              <a:sym typeface="Lato"/>
            </a:endParaRPr>
          </a:p>
          <a:p>
            <a:pPr indent="0" lvl="0" marL="457200" rtl="0" algn="l">
              <a:lnSpc>
                <a:spcPct val="150000"/>
              </a:lnSpc>
              <a:spcBef>
                <a:spcPts val="0"/>
              </a:spcBef>
              <a:spcAft>
                <a:spcPts val="0"/>
              </a:spcAft>
              <a:buNone/>
            </a:pPr>
            <a:r>
              <a:t/>
            </a:r>
            <a:endParaRPr b="1" sz="1800" u="sng">
              <a:solidFill>
                <a:schemeClr val="lt1"/>
              </a:solidFill>
              <a:latin typeface="Lato"/>
              <a:ea typeface="Lato"/>
              <a:cs typeface="Lato"/>
              <a:sym typeface="Lato"/>
            </a:endParaRPr>
          </a:p>
        </p:txBody>
      </p:sp>
      <p:pic>
        <p:nvPicPr>
          <p:cNvPr id="119" name="Google Shape;119;p15"/>
          <p:cNvPicPr preferRelativeResize="0"/>
          <p:nvPr/>
        </p:nvPicPr>
        <p:blipFill>
          <a:blip r:embed="rId3">
            <a:alphaModFix/>
          </a:blip>
          <a:stretch>
            <a:fillRect/>
          </a:stretch>
        </p:blipFill>
        <p:spPr>
          <a:xfrm>
            <a:off x="625650" y="1464300"/>
            <a:ext cx="1838100" cy="1838100"/>
          </a:xfrm>
          <a:prstGeom prst="roundRect">
            <a:avLst>
              <a:gd fmla="val 16667" name="adj"/>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80CBC4"/>
        </a:solidFill>
      </p:bgPr>
    </p:bg>
    <p:spTree>
      <p:nvGrpSpPr>
        <p:cNvPr id="123" name="Shape 123"/>
        <p:cNvGrpSpPr/>
        <p:nvPr/>
      </p:nvGrpSpPr>
      <p:grpSpPr>
        <a:xfrm>
          <a:off x="0" y="0"/>
          <a:ext cx="0" cy="0"/>
          <a:chOff x="0" y="0"/>
          <a:chExt cx="0" cy="0"/>
        </a:xfrm>
      </p:grpSpPr>
      <p:sp>
        <p:nvSpPr>
          <p:cNvPr id="124" name="Google Shape;12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FFFF"/>
                </a:solidFill>
                <a:latin typeface="Roboto"/>
                <a:ea typeface="Roboto"/>
                <a:cs typeface="Roboto"/>
                <a:sym typeface="Roboto"/>
              </a:rPr>
              <a:t>Samsung Fridge </a:t>
            </a:r>
            <a:r>
              <a:rPr lang="en" sz="4800">
                <a:solidFill>
                  <a:srgbClr val="FFFFFF"/>
                </a:solidFill>
                <a:latin typeface="Roboto"/>
                <a:ea typeface="Roboto"/>
                <a:cs typeface="Roboto"/>
                <a:sym typeface="Roboto"/>
              </a:rPr>
              <a:t>Assistant</a:t>
            </a:r>
            <a:endParaRPr sz="6000">
              <a:solidFill>
                <a:srgbClr val="FFFFFF"/>
              </a:solidFill>
              <a:latin typeface="Roboto"/>
              <a:ea typeface="Roboto"/>
              <a:cs typeface="Roboto"/>
              <a:sym typeface="Roboto"/>
            </a:endParaRPr>
          </a:p>
        </p:txBody>
      </p:sp>
      <p:sp>
        <p:nvSpPr>
          <p:cNvPr id="125" name="Google Shape;125;p16"/>
          <p:cNvSpPr txBox="1"/>
          <p:nvPr/>
        </p:nvSpPr>
        <p:spPr>
          <a:xfrm>
            <a:off x="1381300" y="3860850"/>
            <a:ext cx="1145100" cy="2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26" name="Google Shape;126;p16"/>
          <p:cNvSpPr txBox="1"/>
          <p:nvPr/>
        </p:nvSpPr>
        <p:spPr>
          <a:xfrm>
            <a:off x="850500" y="3274925"/>
            <a:ext cx="7443000" cy="1060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chemeClr val="lt1"/>
                </a:solidFill>
                <a:latin typeface="Lato"/>
                <a:ea typeface="Lato"/>
                <a:cs typeface="Lato"/>
                <a:sym typeface="Lato"/>
              </a:rPr>
              <a:t>A recipe recommendation app that suggests recipes based on the ingredients in your fridge, your user profile and preferences.</a:t>
            </a:r>
            <a:endParaRPr sz="1800">
              <a:solidFill>
                <a:schemeClr val="lt1"/>
              </a:solidFill>
              <a:latin typeface="Lato"/>
              <a:ea typeface="Lato"/>
              <a:cs typeface="Lato"/>
              <a:sym typeface="Lato"/>
            </a:endParaRPr>
          </a:p>
          <a:p>
            <a:pPr indent="0" lvl="0" marL="0" rtl="0" algn="l">
              <a:spcBef>
                <a:spcPts val="0"/>
              </a:spcBef>
              <a:spcAft>
                <a:spcPts val="0"/>
              </a:spcAft>
              <a:buNone/>
            </a:pPr>
            <a:r>
              <a:t/>
            </a:r>
            <a:endParaRPr sz="1800">
              <a:solidFill>
                <a:srgbClr val="FFFFFF"/>
              </a:solidFill>
              <a:latin typeface="Lato"/>
              <a:ea typeface="Lato"/>
              <a:cs typeface="Lato"/>
              <a:sym typeface="Lato"/>
            </a:endParaRPr>
          </a:p>
        </p:txBody>
      </p:sp>
      <p:pic>
        <p:nvPicPr>
          <p:cNvPr id="127" name="Google Shape;127;p16"/>
          <p:cNvPicPr preferRelativeResize="0"/>
          <p:nvPr/>
        </p:nvPicPr>
        <p:blipFill>
          <a:blip r:embed="rId3">
            <a:alphaModFix/>
          </a:blip>
          <a:stretch>
            <a:fillRect/>
          </a:stretch>
        </p:blipFill>
        <p:spPr>
          <a:xfrm>
            <a:off x="1735750" y="1703137"/>
            <a:ext cx="1060200" cy="1060200"/>
          </a:xfrm>
          <a:prstGeom prst="rect">
            <a:avLst/>
          </a:prstGeom>
          <a:noFill/>
          <a:ln>
            <a:noFill/>
          </a:ln>
        </p:spPr>
      </p:pic>
      <p:pic>
        <p:nvPicPr>
          <p:cNvPr id="128" name="Google Shape;128;p16"/>
          <p:cNvPicPr preferRelativeResize="0"/>
          <p:nvPr/>
        </p:nvPicPr>
        <p:blipFill>
          <a:blip r:embed="rId4">
            <a:alphaModFix/>
          </a:blip>
          <a:stretch>
            <a:fillRect/>
          </a:stretch>
        </p:blipFill>
        <p:spPr>
          <a:xfrm>
            <a:off x="3680352" y="1660675"/>
            <a:ext cx="1145100" cy="1145100"/>
          </a:xfrm>
          <a:prstGeom prst="rect">
            <a:avLst/>
          </a:prstGeom>
          <a:noFill/>
          <a:ln>
            <a:noFill/>
          </a:ln>
        </p:spPr>
      </p:pic>
      <p:pic>
        <p:nvPicPr>
          <p:cNvPr id="129" name="Google Shape;129;p16"/>
          <p:cNvPicPr preferRelativeResize="0"/>
          <p:nvPr/>
        </p:nvPicPr>
        <p:blipFill>
          <a:blip r:embed="rId5">
            <a:alphaModFix/>
          </a:blip>
          <a:stretch>
            <a:fillRect/>
          </a:stretch>
        </p:blipFill>
        <p:spPr>
          <a:xfrm>
            <a:off x="5709850" y="1582125"/>
            <a:ext cx="1376950" cy="1376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5D6A7"/>
        </a:solidFill>
      </p:bgPr>
    </p:bg>
    <p:spTree>
      <p:nvGrpSpPr>
        <p:cNvPr id="133" name="Shape 133"/>
        <p:cNvGrpSpPr/>
        <p:nvPr/>
      </p:nvGrpSpPr>
      <p:grpSpPr>
        <a:xfrm>
          <a:off x="0" y="0"/>
          <a:ext cx="0" cy="0"/>
          <a:chOff x="0" y="0"/>
          <a:chExt cx="0" cy="0"/>
        </a:xfrm>
      </p:grpSpPr>
      <p:sp>
        <p:nvSpPr>
          <p:cNvPr id="134" name="Google Shape;13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Roboto"/>
                <a:ea typeface="Roboto"/>
                <a:cs typeface="Roboto"/>
                <a:sym typeface="Roboto"/>
              </a:rPr>
              <a:t>Product Features</a:t>
            </a:r>
            <a:endParaRPr sz="6000">
              <a:latin typeface="Roboto"/>
              <a:ea typeface="Roboto"/>
              <a:cs typeface="Roboto"/>
              <a:sym typeface="Roboto"/>
            </a:endParaRPr>
          </a:p>
        </p:txBody>
      </p:sp>
      <p:sp>
        <p:nvSpPr>
          <p:cNvPr id="135" name="Google Shape;135;p17"/>
          <p:cNvSpPr txBox="1"/>
          <p:nvPr/>
        </p:nvSpPr>
        <p:spPr>
          <a:xfrm>
            <a:off x="1381300" y="3860850"/>
            <a:ext cx="1145100" cy="2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36" name="Google Shape;136;p17"/>
          <p:cNvSpPr txBox="1"/>
          <p:nvPr/>
        </p:nvSpPr>
        <p:spPr>
          <a:xfrm>
            <a:off x="850500" y="1380550"/>
            <a:ext cx="7443000" cy="2991000"/>
          </a:xfrm>
          <a:prstGeom prst="rect">
            <a:avLst/>
          </a:prstGeom>
          <a:noFill/>
          <a:ln>
            <a:noFill/>
          </a:ln>
        </p:spPr>
        <p:txBody>
          <a:bodyPr anchorCtr="0" anchor="ctr" bIns="91425" lIns="91425" spcFirstLastPara="1" rIns="91425" wrap="square" tIns="91425">
            <a:noAutofit/>
          </a:bodyPr>
          <a:lstStyle/>
          <a:p>
            <a:pPr indent="0" lvl="0" marL="0" rtl="0" algn="l">
              <a:lnSpc>
                <a:spcPct val="200000"/>
              </a:lnSpc>
              <a:spcBef>
                <a:spcPts val="0"/>
              </a:spcBef>
              <a:spcAft>
                <a:spcPts val="0"/>
              </a:spcAft>
              <a:buNone/>
            </a:pPr>
            <a:r>
              <a:t/>
            </a:r>
            <a:endParaRPr b="1" sz="1800" u="sng">
              <a:solidFill>
                <a:schemeClr val="lt1"/>
              </a:solidFill>
              <a:latin typeface="Lato"/>
              <a:ea typeface="Lato"/>
              <a:cs typeface="Lato"/>
              <a:sym typeface="Lato"/>
            </a:endParaRPr>
          </a:p>
          <a:p>
            <a:pPr indent="0" lvl="0" marL="0" rtl="0" algn="l">
              <a:lnSpc>
                <a:spcPct val="200000"/>
              </a:lnSpc>
              <a:spcBef>
                <a:spcPts val="0"/>
              </a:spcBef>
              <a:spcAft>
                <a:spcPts val="0"/>
              </a:spcAft>
              <a:buNone/>
            </a:pPr>
            <a:r>
              <a:t/>
            </a:r>
            <a:endParaRPr sz="1800">
              <a:solidFill>
                <a:schemeClr val="lt1"/>
              </a:solidFill>
              <a:latin typeface="Lato"/>
              <a:ea typeface="Lato"/>
              <a:cs typeface="Lato"/>
              <a:sym typeface="Lato"/>
            </a:endParaRPr>
          </a:p>
          <a:p>
            <a:pPr indent="-355600" lvl="0" marL="457200" rtl="0" algn="l">
              <a:lnSpc>
                <a:spcPct val="200000"/>
              </a:lnSpc>
              <a:spcBef>
                <a:spcPts val="0"/>
              </a:spcBef>
              <a:spcAft>
                <a:spcPts val="0"/>
              </a:spcAft>
              <a:buClr>
                <a:schemeClr val="lt1"/>
              </a:buClr>
              <a:buSzPts val="2000"/>
              <a:buFont typeface="Lato"/>
              <a:buAutoNum type="arabicPeriod"/>
            </a:pPr>
            <a:r>
              <a:rPr lang="en" sz="2000">
                <a:solidFill>
                  <a:schemeClr val="lt1"/>
                </a:solidFill>
                <a:latin typeface="Lato"/>
                <a:ea typeface="Lato"/>
                <a:cs typeface="Lato"/>
                <a:sym typeface="Lato"/>
              </a:rPr>
              <a:t>Supports multiple profiles (Low effort, High Priority)</a:t>
            </a:r>
            <a:endParaRPr sz="2000">
              <a:solidFill>
                <a:schemeClr val="lt1"/>
              </a:solidFill>
              <a:latin typeface="Lato"/>
              <a:ea typeface="Lato"/>
              <a:cs typeface="Lato"/>
              <a:sym typeface="Lato"/>
            </a:endParaRPr>
          </a:p>
          <a:p>
            <a:pPr indent="-355600" lvl="0" marL="457200" rtl="0" algn="l">
              <a:lnSpc>
                <a:spcPct val="200000"/>
              </a:lnSpc>
              <a:spcBef>
                <a:spcPts val="0"/>
              </a:spcBef>
              <a:spcAft>
                <a:spcPts val="0"/>
              </a:spcAft>
              <a:buClr>
                <a:schemeClr val="lt1"/>
              </a:buClr>
              <a:buSzPts val="2000"/>
              <a:buFont typeface="Lato"/>
              <a:buAutoNum type="arabicPeriod"/>
            </a:pPr>
            <a:r>
              <a:rPr lang="en" sz="2000">
                <a:solidFill>
                  <a:schemeClr val="lt1"/>
                </a:solidFill>
                <a:latin typeface="Lato"/>
                <a:ea typeface="Lato"/>
                <a:cs typeface="Lato"/>
                <a:sym typeface="Lato"/>
              </a:rPr>
              <a:t>Meal planning (Medium Effort, </a:t>
            </a:r>
            <a:r>
              <a:rPr lang="en" sz="2000">
                <a:solidFill>
                  <a:schemeClr val="lt1"/>
                </a:solidFill>
                <a:latin typeface="Lato"/>
                <a:ea typeface="Lato"/>
                <a:cs typeface="Lato"/>
                <a:sym typeface="Lato"/>
              </a:rPr>
              <a:t>Medium</a:t>
            </a:r>
            <a:r>
              <a:rPr lang="en" sz="2000">
                <a:solidFill>
                  <a:schemeClr val="lt1"/>
                </a:solidFill>
                <a:latin typeface="Lato"/>
                <a:ea typeface="Lato"/>
                <a:cs typeface="Lato"/>
                <a:sym typeface="Lato"/>
              </a:rPr>
              <a:t> priority)</a:t>
            </a:r>
            <a:endParaRPr sz="2000">
              <a:solidFill>
                <a:schemeClr val="lt1"/>
              </a:solidFill>
              <a:latin typeface="Lato"/>
              <a:ea typeface="Lato"/>
              <a:cs typeface="Lato"/>
              <a:sym typeface="Lato"/>
            </a:endParaRPr>
          </a:p>
          <a:p>
            <a:pPr indent="-355600" lvl="0" marL="457200" rtl="0" algn="l">
              <a:lnSpc>
                <a:spcPct val="200000"/>
              </a:lnSpc>
              <a:spcBef>
                <a:spcPts val="0"/>
              </a:spcBef>
              <a:spcAft>
                <a:spcPts val="0"/>
              </a:spcAft>
              <a:buClr>
                <a:schemeClr val="lt1"/>
              </a:buClr>
              <a:buSzPts val="2000"/>
              <a:buFont typeface="Lato"/>
              <a:buAutoNum type="arabicPeriod"/>
            </a:pPr>
            <a:r>
              <a:rPr lang="en" sz="2000">
                <a:solidFill>
                  <a:schemeClr val="lt1"/>
                </a:solidFill>
                <a:latin typeface="Lato"/>
                <a:ea typeface="Lato"/>
                <a:cs typeface="Lato"/>
                <a:sym typeface="Lato"/>
              </a:rPr>
              <a:t>Recipe optimization (High Effort, Low Priority)</a:t>
            </a:r>
            <a:endParaRPr sz="2000">
              <a:solidFill>
                <a:schemeClr val="lt1"/>
              </a:solidFill>
              <a:latin typeface="Lato"/>
              <a:ea typeface="Lato"/>
              <a:cs typeface="Lato"/>
              <a:sym typeface="Lato"/>
            </a:endParaRPr>
          </a:p>
          <a:p>
            <a:pPr indent="-355600" lvl="0" marL="457200" rtl="0" algn="l">
              <a:lnSpc>
                <a:spcPct val="200000"/>
              </a:lnSpc>
              <a:spcBef>
                <a:spcPts val="0"/>
              </a:spcBef>
              <a:spcAft>
                <a:spcPts val="0"/>
              </a:spcAft>
              <a:buClr>
                <a:schemeClr val="lt1"/>
              </a:buClr>
              <a:buSzPts val="2000"/>
              <a:buFont typeface="Lato"/>
              <a:buAutoNum type="arabicPeriod"/>
            </a:pPr>
            <a:r>
              <a:rPr lang="en" sz="2000">
                <a:solidFill>
                  <a:schemeClr val="lt1"/>
                </a:solidFill>
                <a:latin typeface="Lato"/>
                <a:ea typeface="Lato"/>
                <a:cs typeface="Lato"/>
                <a:sym typeface="Lato"/>
              </a:rPr>
              <a:t>Shopping for missing ingredients (Low effort, Low priority)</a:t>
            </a:r>
            <a:endParaRPr sz="2000">
              <a:solidFill>
                <a:schemeClr val="lt1"/>
              </a:solidFill>
              <a:latin typeface="Lato"/>
              <a:ea typeface="Lato"/>
              <a:cs typeface="Lato"/>
              <a:sym typeface="Lato"/>
            </a:endParaRPr>
          </a:p>
          <a:p>
            <a:pPr indent="0" lvl="0" marL="0" rtl="0" algn="l">
              <a:lnSpc>
                <a:spcPct val="115000"/>
              </a:lnSpc>
              <a:spcBef>
                <a:spcPts val="0"/>
              </a:spcBef>
              <a:spcAft>
                <a:spcPts val="0"/>
              </a:spcAft>
              <a:buNone/>
            </a:pPr>
            <a:r>
              <a:rPr b="1" lang="en" sz="1100">
                <a:solidFill>
                  <a:srgbClr val="38761D"/>
                </a:solidFill>
              </a:rPr>
              <a:t>Priority - 1&gt;2&gt;4&gt;3</a:t>
            </a:r>
            <a:endParaRPr sz="2000">
              <a:solidFill>
                <a:schemeClr val="lt1"/>
              </a:solidFill>
              <a:latin typeface="Lato"/>
              <a:ea typeface="Lato"/>
              <a:cs typeface="Lato"/>
              <a:sym typeface="Lato"/>
            </a:endParaRPr>
          </a:p>
          <a:p>
            <a:pPr indent="0" lvl="0" marL="0" rtl="0" algn="l">
              <a:lnSpc>
                <a:spcPct val="200000"/>
              </a:lnSpc>
              <a:spcBef>
                <a:spcPts val="0"/>
              </a:spcBef>
              <a:spcAft>
                <a:spcPts val="0"/>
              </a:spcAft>
              <a:buNone/>
            </a:pPr>
            <a:r>
              <a:t/>
            </a:r>
            <a:endParaRPr sz="1800">
              <a:solidFill>
                <a:schemeClr val="lt1"/>
              </a:solidFill>
              <a:latin typeface="Lato"/>
              <a:ea typeface="Lato"/>
              <a:cs typeface="Lato"/>
              <a:sym typeface="Lato"/>
            </a:endParaRPr>
          </a:p>
          <a:p>
            <a:pPr indent="0" lvl="0" marL="457200" rtl="0" algn="l">
              <a:lnSpc>
                <a:spcPct val="200000"/>
              </a:lnSpc>
              <a:spcBef>
                <a:spcPts val="0"/>
              </a:spcBef>
              <a:spcAft>
                <a:spcPts val="0"/>
              </a:spcAft>
              <a:buNone/>
            </a:pPr>
            <a:r>
              <a:t/>
            </a:r>
            <a:endParaRPr b="1" sz="1800" u="sng">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40" name="Shape 140"/>
        <p:cNvGrpSpPr/>
        <p:nvPr/>
      </p:nvGrpSpPr>
      <p:grpSpPr>
        <a:xfrm>
          <a:off x="0" y="0"/>
          <a:ext cx="0" cy="0"/>
          <a:chOff x="0" y="0"/>
          <a:chExt cx="0" cy="0"/>
        </a:xfrm>
      </p:grpSpPr>
      <p:sp>
        <p:nvSpPr>
          <p:cNvPr id="141" name="Google Shape;141;p18"/>
          <p:cNvSpPr txBox="1"/>
          <p:nvPr>
            <p:ph type="title"/>
          </p:nvPr>
        </p:nvSpPr>
        <p:spPr>
          <a:xfrm>
            <a:off x="311700" y="43225"/>
            <a:ext cx="8520600" cy="55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Roadmap</a:t>
            </a:r>
            <a:endParaRPr sz="3000">
              <a:solidFill>
                <a:schemeClr val="dk1"/>
              </a:solidFill>
              <a:latin typeface="Roboto"/>
              <a:ea typeface="Roboto"/>
              <a:cs typeface="Roboto"/>
              <a:sym typeface="Roboto"/>
            </a:endParaRPr>
          </a:p>
        </p:txBody>
      </p:sp>
      <p:sp>
        <p:nvSpPr>
          <p:cNvPr id="142" name="Google Shape;142;p18"/>
          <p:cNvSpPr txBox="1"/>
          <p:nvPr/>
        </p:nvSpPr>
        <p:spPr>
          <a:xfrm>
            <a:off x="1381300" y="3860850"/>
            <a:ext cx="1145100" cy="2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graphicFrame>
        <p:nvGraphicFramePr>
          <p:cNvPr id="143" name="Google Shape;143;p18"/>
          <p:cNvGraphicFramePr/>
          <p:nvPr/>
        </p:nvGraphicFramePr>
        <p:xfrm>
          <a:off x="366013" y="596425"/>
          <a:ext cx="3000000" cy="3000000"/>
        </p:xfrm>
        <a:graphic>
          <a:graphicData uri="http://schemas.openxmlformats.org/drawingml/2006/table">
            <a:tbl>
              <a:tblPr>
                <a:noFill/>
                <a:tableStyleId>{ADEA86F5-2190-43A1-84F9-F6AA1EFC63FB}</a:tableStyleId>
              </a:tblPr>
              <a:tblGrid>
                <a:gridCol w="4629325"/>
                <a:gridCol w="1152025"/>
                <a:gridCol w="1188575"/>
                <a:gridCol w="1442050"/>
              </a:tblGrid>
              <a:tr h="281175">
                <a:tc>
                  <a:txBody>
                    <a:bodyPr/>
                    <a:lstStyle/>
                    <a:p>
                      <a:pPr indent="0" lvl="0" marL="0" rtl="0" algn="l">
                        <a:spcBef>
                          <a:spcPts val="0"/>
                        </a:spcBef>
                        <a:spcAft>
                          <a:spcPts val="0"/>
                        </a:spcAft>
                        <a:buNone/>
                      </a:pPr>
                      <a:r>
                        <a:rPr lang="en" sz="1100">
                          <a:solidFill>
                            <a:srgbClr val="FFFFFF"/>
                          </a:solidFill>
                        </a:rPr>
                        <a:t>Sprint 3</a:t>
                      </a:r>
                      <a:endParaRPr sz="1100">
                        <a:solidFill>
                          <a:srgbClr val="FFFFFF"/>
                        </a:solidFill>
                      </a:endParaRPr>
                    </a:p>
                  </a:txBody>
                  <a:tcPr marT="63500" marB="63500" marR="63500" marL="63500">
                    <a:solidFill>
                      <a:srgbClr val="000000"/>
                    </a:solidFill>
                  </a:tcPr>
                </a:tc>
                <a:tc>
                  <a:txBody>
                    <a:bodyPr/>
                    <a:lstStyle/>
                    <a:p>
                      <a:pPr indent="0" lvl="0" marL="0" rtl="0" algn="ctr">
                        <a:spcBef>
                          <a:spcPts val="0"/>
                        </a:spcBef>
                        <a:spcAft>
                          <a:spcPts val="0"/>
                        </a:spcAft>
                        <a:buNone/>
                      </a:pPr>
                      <a:r>
                        <a:t/>
                      </a:r>
                      <a:endParaRPr sz="1100">
                        <a:solidFill>
                          <a:srgbClr val="999999"/>
                        </a:solidFill>
                      </a:endParaRPr>
                    </a:p>
                  </a:txBody>
                  <a:tcPr marT="63500" marB="63500" marR="63500" marL="63500">
                    <a:solidFill>
                      <a:srgbClr val="000000"/>
                    </a:solidFill>
                  </a:tcPr>
                </a:tc>
                <a:tc>
                  <a:txBody>
                    <a:bodyPr/>
                    <a:lstStyle/>
                    <a:p>
                      <a:pPr indent="0" lvl="0" marL="0" rtl="0" algn="ctr">
                        <a:spcBef>
                          <a:spcPts val="0"/>
                        </a:spcBef>
                        <a:spcAft>
                          <a:spcPts val="0"/>
                        </a:spcAft>
                        <a:buNone/>
                      </a:pPr>
                      <a:r>
                        <a:t/>
                      </a:r>
                      <a:endParaRPr sz="1100">
                        <a:solidFill>
                          <a:srgbClr val="999999"/>
                        </a:solidFill>
                      </a:endParaRPr>
                    </a:p>
                  </a:txBody>
                  <a:tcPr marT="63500" marB="63500" marR="63500" marL="63500">
                    <a:solidFill>
                      <a:srgbClr val="000000"/>
                    </a:solidFill>
                  </a:tcPr>
                </a:tc>
                <a:tc>
                  <a:txBody>
                    <a:bodyPr/>
                    <a:lstStyle/>
                    <a:p>
                      <a:pPr indent="0" lvl="0" marL="0" rtl="0" algn="ctr">
                        <a:spcBef>
                          <a:spcPts val="0"/>
                        </a:spcBef>
                        <a:spcAft>
                          <a:spcPts val="0"/>
                        </a:spcAft>
                        <a:buNone/>
                      </a:pPr>
                      <a:r>
                        <a:t/>
                      </a:r>
                      <a:endParaRPr sz="1100">
                        <a:solidFill>
                          <a:srgbClr val="999999"/>
                        </a:solidFill>
                      </a:endParaRPr>
                    </a:p>
                  </a:txBody>
                  <a:tcPr marT="63500" marB="63500" marR="63500" marL="63500">
                    <a:solidFill>
                      <a:srgbClr val="000000"/>
                    </a:solidFill>
                  </a:tcPr>
                </a:tc>
              </a:tr>
              <a:tr h="253775">
                <a:tc rowSpan="2">
                  <a:txBody>
                    <a:bodyPr/>
                    <a:lstStyle/>
                    <a:p>
                      <a:pPr indent="0" lvl="0" marL="0" rtl="0" algn="ctr">
                        <a:spcBef>
                          <a:spcPts val="0"/>
                        </a:spcBef>
                        <a:spcAft>
                          <a:spcPts val="0"/>
                        </a:spcAft>
                        <a:buNone/>
                      </a:pPr>
                      <a:r>
                        <a:rPr b="1" lang="en" sz="1100"/>
                        <a:t>Task</a:t>
                      </a:r>
                      <a:endParaRPr b="1" sz="1100"/>
                    </a:p>
                  </a:txBody>
                  <a:tcPr marT="63500" marB="63500" marR="63500" marL="63500" anchor="ctr"/>
                </a:tc>
                <a:tc gridSpan="3">
                  <a:txBody>
                    <a:bodyPr/>
                    <a:lstStyle/>
                    <a:p>
                      <a:pPr indent="0" lvl="0" marL="0" rtl="0" algn="ctr">
                        <a:spcBef>
                          <a:spcPts val="0"/>
                        </a:spcBef>
                        <a:spcAft>
                          <a:spcPts val="0"/>
                        </a:spcAft>
                        <a:buNone/>
                      </a:pPr>
                      <a:r>
                        <a:rPr b="1" lang="en" sz="1100"/>
                        <a:t>Timeline</a:t>
                      </a:r>
                      <a:endParaRPr b="1" sz="1100"/>
                    </a:p>
                  </a:txBody>
                  <a:tcPr marT="63500" marB="63500" marR="63500" marL="63500"/>
                </a:tc>
                <a:tc hMerge="1"/>
                <a:tc hMerge="1"/>
              </a:tr>
              <a:tr h="125575">
                <a:tc vMerge="1"/>
                <a:tc>
                  <a:txBody>
                    <a:bodyPr/>
                    <a:lstStyle/>
                    <a:p>
                      <a:pPr indent="0" lvl="0" marL="0" rtl="0" algn="ctr">
                        <a:spcBef>
                          <a:spcPts val="0"/>
                        </a:spcBef>
                        <a:spcAft>
                          <a:spcPts val="0"/>
                        </a:spcAft>
                        <a:buNone/>
                      </a:pPr>
                      <a:r>
                        <a:rPr b="1" lang="en" sz="1100"/>
                        <a:t>Crit</a:t>
                      </a:r>
                      <a:endParaRPr b="1" sz="1100"/>
                    </a:p>
                  </a:txBody>
                  <a:tcPr marT="63500" marB="63500" marR="63500" marL="63500"/>
                </a:tc>
                <a:tc>
                  <a:txBody>
                    <a:bodyPr/>
                    <a:lstStyle/>
                    <a:p>
                      <a:pPr indent="0" lvl="0" marL="0" rtl="0" algn="ctr">
                        <a:spcBef>
                          <a:spcPts val="0"/>
                        </a:spcBef>
                        <a:spcAft>
                          <a:spcPts val="0"/>
                        </a:spcAft>
                        <a:buNone/>
                      </a:pPr>
                      <a:r>
                        <a:rPr b="1" lang="en" sz="1100"/>
                        <a:t>Sprint 3</a:t>
                      </a:r>
                      <a:endParaRPr b="1" sz="1100"/>
                    </a:p>
                  </a:txBody>
                  <a:tcPr marT="63500" marB="63500" marR="63500" marL="63500"/>
                </a:tc>
                <a:tc>
                  <a:txBody>
                    <a:bodyPr/>
                    <a:lstStyle/>
                    <a:p>
                      <a:pPr indent="0" lvl="0" marL="0" rtl="0" algn="ctr">
                        <a:spcBef>
                          <a:spcPts val="0"/>
                        </a:spcBef>
                        <a:spcAft>
                          <a:spcPts val="0"/>
                        </a:spcAft>
                        <a:buNone/>
                      </a:pPr>
                      <a:r>
                        <a:rPr b="1" lang="en" sz="1100"/>
                        <a:t>Final</a:t>
                      </a:r>
                      <a:endParaRPr b="1" sz="1100"/>
                    </a:p>
                  </a:txBody>
                  <a:tcPr marT="63500" marB="63500" marR="63500" marL="63500"/>
                </a:tc>
              </a:tr>
              <a:tr h="12700">
                <a:tc>
                  <a:txBody>
                    <a:bodyPr/>
                    <a:lstStyle/>
                    <a:p>
                      <a:pPr indent="0" lvl="0" marL="0" rtl="0" algn="l">
                        <a:spcBef>
                          <a:spcPts val="0"/>
                        </a:spcBef>
                        <a:spcAft>
                          <a:spcPts val="0"/>
                        </a:spcAft>
                        <a:buNone/>
                      </a:pPr>
                      <a:r>
                        <a:rPr lang="en" sz="1100"/>
                        <a:t>2nd survey/ Interviews</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solidFill>
                      <a:srgbClr val="B6D7A8"/>
                    </a:solidFill>
                  </a:tcPr>
                </a:tc>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r>
              <a:tr h="12700">
                <a:tc>
                  <a:txBody>
                    <a:bodyPr/>
                    <a:lstStyle/>
                    <a:p>
                      <a:pPr indent="0" lvl="0" marL="0" rtl="0" algn="l">
                        <a:spcBef>
                          <a:spcPts val="0"/>
                        </a:spcBef>
                        <a:spcAft>
                          <a:spcPts val="0"/>
                        </a:spcAft>
                        <a:buNone/>
                      </a:pPr>
                      <a:r>
                        <a:rPr lang="en" sz="1100"/>
                        <a:t>Website UI</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solidFill>
                      <a:srgbClr val="B6D7A8"/>
                    </a:solidFill>
                  </a:tcPr>
                </a:tc>
                <a:tc>
                  <a:txBody>
                    <a:bodyPr/>
                    <a:lstStyle/>
                    <a:p>
                      <a:pPr indent="0" lvl="0" marL="0" rtl="0" algn="l">
                        <a:spcBef>
                          <a:spcPts val="0"/>
                        </a:spcBef>
                        <a:spcAft>
                          <a:spcPts val="0"/>
                        </a:spcAft>
                        <a:buNone/>
                      </a:pPr>
                      <a:r>
                        <a:t/>
                      </a:r>
                      <a:endParaRPr sz="1100"/>
                    </a:p>
                  </a:txBody>
                  <a:tcPr marT="63500" marB="63500" marR="63500" marL="63500">
                    <a:solidFill>
                      <a:srgbClr val="B6D7A8"/>
                    </a:solidFill>
                  </a:tcPr>
                </a:tc>
                <a:tc>
                  <a:txBody>
                    <a:bodyPr/>
                    <a:lstStyle/>
                    <a:p>
                      <a:pPr indent="0" lvl="0" marL="0" rtl="0" algn="l">
                        <a:spcBef>
                          <a:spcPts val="0"/>
                        </a:spcBef>
                        <a:spcAft>
                          <a:spcPts val="0"/>
                        </a:spcAft>
                        <a:buNone/>
                      </a:pPr>
                      <a:r>
                        <a:t/>
                      </a:r>
                      <a:endParaRPr sz="1100"/>
                    </a:p>
                  </a:txBody>
                  <a:tcPr marT="63500" marB="63500" marR="63500" marL="63500"/>
                </a:tc>
              </a:tr>
              <a:tr h="12700">
                <a:tc>
                  <a:txBody>
                    <a:bodyPr/>
                    <a:lstStyle/>
                    <a:p>
                      <a:pPr indent="0" lvl="0" marL="0" rtl="0" algn="l">
                        <a:spcBef>
                          <a:spcPts val="0"/>
                        </a:spcBef>
                        <a:spcAft>
                          <a:spcPts val="0"/>
                        </a:spcAft>
                        <a:buNone/>
                      </a:pPr>
                      <a:r>
                        <a:rPr lang="en" sz="1100"/>
                        <a:t>Website Backend</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solidFill>
                      <a:srgbClr val="B6D7A8"/>
                    </a:solidFill>
                  </a:tcPr>
                </a:tc>
                <a:tc>
                  <a:txBody>
                    <a:bodyPr/>
                    <a:lstStyle/>
                    <a:p>
                      <a:pPr indent="0" lvl="0" marL="0" rtl="0" algn="l">
                        <a:spcBef>
                          <a:spcPts val="0"/>
                        </a:spcBef>
                        <a:spcAft>
                          <a:spcPts val="0"/>
                        </a:spcAft>
                        <a:buNone/>
                      </a:pPr>
                      <a:r>
                        <a:t/>
                      </a:r>
                      <a:endParaRPr sz="1100"/>
                    </a:p>
                  </a:txBody>
                  <a:tcPr marT="63500" marB="63500" marR="63500" marL="63500"/>
                </a:tc>
              </a:tr>
              <a:tr h="247650">
                <a:tc>
                  <a:txBody>
                    <a:bodyPr/>
                    <a:lstStyle/>
                    <a:p>
                      <a:pPr indent="0" lvl="0" marL="0" rtl="0" algn="l">
                        <a:spcBef>
                          <a:spcPts val="0"/>
                        </a:spcBef>
                        <a:spcAft>
                          <a:spcPts val="0"/>
                        </a:spcAft>
                        <a:buNone/>
                      </a:pPr>
                      <a:r>
                        <a:rPr lang="en" sz="1100"/>
                        <a:t>Recommendation System</a:t>
                      </a:r>
                      <a:endParaRPr sz="1100"/>
                    </a:p>
                    <a:p>
                      <a:pPr indent="-279400" lvl="0" marL="457200" rtl="0" algn="l">
                        <a:spcBef>
                          <a:spcPts val="0"/>
                        </a:spcBef>
                        <a:spcAft>
                          <a:spcPts val="0"/>
                        </a:spcAft>
                        <a:buClr>
                          <a:srgbClr val="38761D"/>
                        </a:buClr>
                        <a:buSzPts val="800"/>
                        <a:buChar char="-"/>
                      </a:pPr>
                      <a:r>
                        <a:rPr lang="en" sz="800">
                          <a:solidFill>
                            <a:srgbClr val="38761D"/>
                          </a:solidFill>
                        </a:rPr>
                        <a:t>Ingredient availability</a:t>
                      </a:r>
                      <a:endParaRPr sz="800">
                        <a:solidFill>
                          <a:srgbClr val="38761D"/>
                        </a:solidFill>
                      </a:endParaRPr>
                    </a:p>
                    <a:p>
                      <a:pPr indent="-279400" lvl="0" marL="457200" rtl="0" algn="l">
                        <a:spcBef>
                          <a:spcPts val="0"/>
                        </a:spcBef>
                        <a:spcAft>
                          <a:spcPts val="0"/>
                        </a:spcAft>
                        <a:buSzPts val="800"/>
                        <a:buChar char="-"/>
                      </a:pPr>
                      <a:r>
                        <a:rPr lang="en" sz="800"/>
                        <a:t>Allergens</a:t>
                      </a:r>
                      <a:endParaRPr sz="800"/>
                    </a:p>
                    <a:p>
                      <a:pPr indent="-279400" lvl="0" marL="457200" rtl="0" algn="l">
                        <a:spcBef>
                          <a:spcPts val="0"/>
                        </a:spcBef>
                        <a:spcAft>
                          <a:spcPts val="0"/>
                        </a:spcAft>
                        <a:buSzPts val="800"/>
                        <a:buChar char="-"/>
                      </a:pPr>
                      <a:r>
                        <a:rPr lang="en" sz="800"/>
                        <a:t>Diet preferences</a:t>
                      </a:r>
                      <a:endParaRPr sz="800"/>
                    </a:p>
                    <a:p>
                      <a:pPr indent="-279400" lvl="0" marL="457200" rtl="0" algn="l">
                        <a:spcBef>
                          <a:spcPts val="0"/>
                        </a:spcBef>
                        <a:spcAft>
                          <a:spcPts val="0"/>
                        </a:spcAft>
                        <a:buSzPts val="800"/>
                        <a:buChar char="-"/>
                      </a:pPr>
                      <a:r>
                        <a:rPr lang="en" sz="800"/>
                        <a:t>Cuisine preferences</a:t>
                      </a:r>
                      <a:endParaRPr sz="800"/>
                    </a:p>
                    <a:p>
                      <a:pPr indent="-279400" lvl="0" marL="457200" rtl="0" algn="l">
                        <a:spcBef>
                          <a:spcPts val="0"/>
                        </a:spcBef>
                        <a:spcAft>
                          <a:spcPts val="0"/>
                        </a:spcAft>
                        <a:buSzPts val="800"/>
                        <a:buChar char="-"/>
                      </a:pPr>
                      <a:r>
                        <a:rPr lang="en" sz="800" u="sng"/>
                        <a:t>Previously chosen</a:t>
                      </a:r>
                      <a:endParaRPr sz="800" u="sng"/>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solidFill>
                      <a:srgbClr val="B6D7A8"/>
                    </a:solidFill>
                  </a:tcPr>
                </a:tc>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r>
              <a:tr h="247650">
                <a:tc>
                  <a:txBody>
                    <a:bodyPr/>
                    <a:lstStyle/>
                    <a:p>
                      <a:pPr indent="0" lvl="0" marL="0" rtl="0" algn="l">
                        <a:spcBef>
                          <a:spcPts val="0"/>
                        </a:spcBef>
                        <a:spcAft>
                          <a:spcPts val="0"/>
                        </a:spcAft>
                        <a:buNone/>
                      </a:pPr>
                      <a:r>
                        <a:rPr lang="en" sz="1100"/>
                        <a:t>Recommendation System &amp; Meal Planning</a:t>
                      </a:r>
                      <a:endParaRPr sz="1100"/>
                    </a:p>
                    <a:p>
                      <a:pPr indent="-279400" lvl="0" marL="457200" rtl="0" algn="l">
                        <a:spcBef>
                          <a:spcPts val="0"/>
                        </a:spcBef>
                        <a:spcAft>
                          <a:spcPts val="0"/>
                        </a:spcAft>
                        <a:buSzPts val="800"/>
                        <a:buChar char="-"/>
                      </a:pPr>
                      <a:r>
                        <a:rPr lang="en" sz="800"/>
                        <a:t>Popularity/ Score</a:t>
                      </a:r>
                      <a:endParaRPr sz="800"/>
                    </a:p>
                    <a:p>
                      <a:pPr indent="-279400" lvl="0" marL="457200" rtl="0" algn="l">
                        <a:spcBef>
                          <a:spcPts val="0"/>
                        </a:spcBef>
                        <a:spcAft>
                          <a:spcPts val="0"/>
                        </a:spcAft>
                        <a:buSzPts val="800"/>
                        <a:buChar char="-"/>
                      </a:pPr>
                      <a:r>
                        <a:rPr lang="en" sz="800"/>
                        <a:t>Time it takes</a:t>
                      </a:r>
                      <a:endParaRPr sz="800"/>
                    </a:p>
                    <a:p>
                      <a:pPr indent="-279400" lvl="0" marL="457200" rtl="0" algn="l">
                        <a:spcBef>
                          <a:spcPts val="0"/>
                        </a:spcBef>
                        <a:spcAft>
                          <a:spcPts val="0"/>
                        </a:spcAft>
                        <a:buSzPts val="800"/>
                        <a:buChar char="-"/>
                      </a:pPr>
                      <a:r>
                        <a:rPr lang="en" sz="800"/>
                        <a:t>Nutrition</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solidFill>
                      <a:srgbClr val="B6D7A8"/>
                    </a:solidFill>
                  </a:tcPr>
                </a:tc>
                <a:tc>
                  <a:txBody>
                    <a:bodyPr/>
                    <a:lstStyle/>
                    <a:p>
                      <a:pPr indent="0" lvl="0" marL="0" rtl="0" algn="l">
                        <a:spcBef>
                          <a:spcPts val="0"/>
                        </a:spcBef>
                        <a:spcAft>
                          <a:spcPts val="0"/>
                        </a:spcAft>
                        <a:buNone/>
                      </a:pPr>
                      <a:r>
                        <a:t/>
                      </a:r>
                      <a:endParaRPr sz="1100"/>
                    </a:p>
                  </a:txBody>
                  <a:tcPr marT="63500" marB="63500" marR="63500" marL="63500"/>
                </a:tc>
              </a:tr>
              <a:tr h="247650">
                <a:tc>
                  <a:txBody>
                    <a:bodyPr/>
                    <a:lstStyle/>
                    <a:p>
                      <a:pPr indent="0" lvl="0" marL="0" rtl="0" algn="l">
                        <a:spcBef>
                          <a:spcPts val="0"/>
                        </a:spcBef>
                        <a:spcAft>
                          <a:spcPts val="0"/>
                        </a:spcAft>
                        <a:buNone/>
                      </a:pPr>
                      <a:r>
                        <a:rPr lang="en" sz="1100"/>
                        <a:t>Recipe Optimization</a:t>
                      </a:r>
                      <a:endParaRPr sz="800">
                        <a:solidFill>
                          <a:srgbClr val="980000"/>
                        </a:solidFill>
                      </a:endParaRPr>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solidFill>
                      <a:srgbClr val="B6D7A8"/>
                    </a:solidFill>
                  </a:tcPr>
                </a:tc>
              </a:tr>
              <a:tr h="247650">
                <a:tc>
                  <a:txBody>
                    <a:bodyPr/>
                    <a:lstStyle/>
                    <a:p>
                      <a:pPr indent="0" lvl="0" marL="0" rtl="0" algn="l">
                        <a:spcBef>
                          <a:spcPts val="0"/>
                        </a:spcBef>
                        <a:spcAft>
                          <a:spcPts val="0"/>
                        </a:spcAft>
                        <a:buNone/>
                      </a:pPr>
                      <a:r>
                        <a:rPr lang="en" sz="1100"/>
                        <a:t>Shopping List</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solidFill>
                      <a:srgbClr val="B6D7A8"/>
                    </a:solidFill>
                  </a:tcPr>
                </a:tc>
                <a:tc>
                  <a:txBody>
                    <a:bodyPr/>
                    <a:lstStyle/>
                    <a:p>
                      <a:pPr indent="0" lvl="0" marL="0" rtl="0" algn="l">
                        <a:spcBef>
                          <a:spcPts val="0"/>
                        </a:spcBef>
                        <a:spcAft>
                          <a:spcPts val="0"/>
                        </a:spcAft>
                        <a:buNone/>
                      </a:pPr>
                      <a:r>
                        <a:t/>
                      </a:r>
                      <a:endParaRPr sz="1100"/>
                    </a:p>
                  </a:txBody>
                  <a:tcPr marT="63500" marB="63500" marR="63500" marL="63500"/>
                </a:tc>
              </a:tr>
              <a:tr h="12700">
                <a:tc>
                  <a:txBody>
                    <a:bodyPr/>
                    <a:lstStyle/>
                    <a:p>
                      <a:pPr indent="0" lvl="0" marL="0" rtl="0" algn="l">
                        <a:spcBef>
                          <a:spcPts val="0"/>
                        </a:spcBef>
                        <a:spcAft>
                          <a:spcPts val="0"/>
                        </a:spcAft>
                        <a:buNone/>
                      </a:pPr>
                      <a:r>
                        <a:rPr lang="en" sz="1100"/>
                        <a:t>Backend-Frontend Integration</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solidFill>
                      <a:srgbClr val="B6D7A8"/>
                    </a:solidFill>
                  </a:tcPr>
                </a:tc>
                <a:tc>
                  <a:txBody>
                    <a:bodyPr/>
                    <a:lstStyle/>
                    <a:p>
                      <a:pPr indent="0" lvl="0" marL="0" rtl="0" algn="l">
                        <a:spcBef>
                          <a:spcPts val="0"/>
                        </a:spcBef>
                        <a:spcAft>
                          <a:spcPts val="0"/>
                        </a:spcAft>
                        <a:buNone/>
                      </a:pPr>
                      <a:r>
                        <a:t/>
                      </a:r>
                      <a:endParaRPr sz="1100"/>
                    </a:p>
                  </a:txBody>
                  <a:tcPr marT="63500" marB="63500" marR="63500" marL="6350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5A6BD"/>
        </a:solidFill>
      </p:bgPr>
    </p:bg>
    <p:spTree>
      <p:nvGrpSpPr>
        <p:cNvPr id="147" name="Shape 147"/>
        <p:cNvGrpSpPr/>
        <p:nvPr/>
      </p:nvGrpSpPr>
      <p:grpSpPr>
        <a:xfrm>
          <a:off x="0" y="0"/>
          <a:ext cx="0" cy="0"/>
          <a:chOff x="0" y="0"/>
          <a:chExt cx="0" cy="0"/>
        </a:xfrm>
      </p:grpSpPr>
      <p:sp>
        <p:nvSpPr>
          <p:cNvPr id="148" name="Google Shape;148;p19"/>
          <p:cNvSpPr txBox="1"/>
          <p:nvPr>
            <p:ph type="title"/>
          </p:nvPr>
        </p:nvSpPr>
        <p:spPr>
          <a:xfrm>
            <a:off x="499350" y="348750"/>
            <a:ext cx="7688400" cy="124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8000"/>
              <a:buNone/>
            </a:pPr>
            <a:r>
              <a:rPr lang="en" sz="4800">
                <a:latin typeface="Roboto"/>
                <a:ea typeface="Roboto"/>
                <a:cs typeface="Roboto"/>
                <a:sym typeface="Roboto"/>
              </a:rPr>
              <a:t>Technical Progress</a:t>
            </a:r>
            <a:endParaRPr sz="4800">
              <a:latin typeface="Roboto"/>
              <a:ea typeface="Roboto"/>
              <a:cs typeface="Roboto"/>
              <a:sym typeface="Roboto"/>
            </a:endParaRPr>
          </a:p>
        </p:txBody>
      </p:sp>
      <p:pic>
        <p:nvPicPr>
          <p:cNvPr id="149" name="Google Shape;149;p19"/>
          <p:cNvPicPr preferRelativeResize="0"/>
          <p:nvPr/>
        </p:nvPicPr>
        <p:blipFill>
          <a:blip r:embed="rId3">
            <a:alphaModFix/>
          </a:blip>
          <a:stretch>
            <a:fillRect/>
          </a:stretch>
        </p:blipFill>
        <p:spPr>
          <a:xfrm>
            <a:off x="800688" y="1514325"/>
            <a:ext cx="7542617" cy="32452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53" name="Shape 153"/>
        <p:cNvGrpSpPr/>
        <p:nvPr/>
      </p:nvGrpSpPr>
      <p:grpSpPr>
        <a:xfrm>
          <a:off x="0" y="0"/>
          <a:ext cx="0" cy="0"/>
          <a:chOff x="0" y="0"/>
          <a:chExt cx="0" cy="0"/>
        </a:xfrm>
      </p:grpSpPr>
      <p:sp>
        <p:nvSpPr>
          <p:cNvPr id="154" name="Google Shape;154;p20"/>
          <p:cNvSpPr txBox="1"/>
          <p:nvPr>
            <p:ph type="title"/>
          </p:nvPr>
        </p:nvSpPr>
        <p:spPr>
          <a:xfrm>
            <a:off x="311700" y="1241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