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2"/>
  </p:notesMasterIdLst>
  <p:sldIdLst>
    <p:sldId id="256" r:id="rId2"/>
    <p:sldId id="263" r:id="rId3"/>
    <p:sldId id="265" r:id="rId4"/>
    <p:sldId id="266" r:id="rId5"/>
    <p:sldId id="267" r:id="rId6"/>
    <p:sldId id="257" r:id="rId7"/>
    <p:sldId id="258" r:id="rId8"/>
    <p:sldId id="259"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9E9E1D-BADF-4CF5-85AD-1DE8CE327C45}" v="257" dt="2025-04-01T16:13:16.0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85541" autoAdjust="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D67C1A-BB2E-4CD4-B815-B4B0BDB3801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BCF8CA-F46D-45BD-8CE7-EF08F0A82D52}">
      <dgm:prSet/>
      <dgm:spPr/>
      <dgm:t>
        <a:bodyPr/>
        <a:lstStyle/>
        <a:p>
          <a:r>
            <a:rPr lang="en-US" b="1" dirty="0"/>
            <a:t>Equilibrium traffic.</a:t>
          </a:r>
          <a:r>
            <a:rPr lang="en-US" dirty="0"/>
            <a:t> Any situation where traffic is smooth, steady, and unchanging (for a short time at least).</a:t>
          </a:r>
        </a:p>
      </dgm:t>
    </dgm:pt>
    <dgm:pt modelId="{B41EFAF1-C6E7-432B-B85E-AB24CFDDD647}" type="parTrans" cxnId="{C0CB44A6-5B01-4306-9D65-CF3C63FAAD96}">
      <dgm:prSet/>
      <dgm:spPr/>
      <dgm:t>
        <a:bodyPr/>
        <a:lstStyle/>
        <a:p>
          <a:endParaRPr lang="en-US"/>
        </a:p>
      </dgm:t>
    </dgm:pt>
    <dgm:pt modelId="{D4D4CD85-D372-4BE6-AA9D-533DCE4BEAA3}" type="sibTrans" cxnId="{C0CB44A6-5B01-4306-9D65-CF3C63FAAD96}">
      <dgm:prSet/>
      <dgm:spPr/>
      <dgm:t>
        <a:bodyPr/>
        <a:lstStyle/>
        <a:p>
          <a:endParaRPr lang="en-US"/>
        </a:p>
      </dgm:t>
    </dgm:pt>
    <dgm:pt modelId="{C841F60B-E87B-4FE8-9207-CA25BBD019A0}">
      <dgm:prSet/>
      <dgm:spPr/>
      <dgm:t>
        <a:bodyPr/>
        <a:lstStyle/>
        <a:p>
          <a:r>
            <a:rPr lang="en-US" b="1" dirty="0"/>
            <a:t>Acceleration to the desired velocity.</a:t>
          </a:r>
          <a:r>
            <a:rPr lang="en-US" dirty="0"/>
            <a:t> If the traffic density is very low and the vehicle i</a:t>
          </a:r>
          <a:r>
            <a:rPr lang="en-US" i="0" baseline="0" dirty="0"/>
            <a:t>s going slower than its desired speed</a:t>
          </a:r>
          <a:r>
            <a:rPr lang="en-US" dirty="0"/>
            <a:t>,</a:t>
          </a:r>
          <a:r>
            <a:rPr lang="en-US" i="0" baseline="0" dirty="0"/>
            <a:t> then it can accelerate freely to reach the desired speed.</a:t>
          </a:r>
          <a:endParaRPr lang="en-US" dirty="0"/>
        </a:p>
      </dgm:t>
    </dgm:pt>
    <dgm:pt modelId="{43B3C5A4-72E1-4589-B456-D54F82C1337C}" type="parTrans" cxnId="{C861DA7F-3481-4F16-B66B-699EC85E8C02}">
      <dgm:prSet/>
      <dgm:spPr/>
      <dgm:t>
        <a:bodyPr/>
        <a:lstStyle/>
        <a:p>
          <a:endParaRPr lang="en-US"/>
        </a:p>
      </dgm:t>
    </dgm:pt>
    <dgm:pt modelId="{B7EBE1F5-CE98-4F7F-9A89-EB31D28DEB75}" type="sibTrans" cxnId="{C861DA7F-3481-4F16-B66B-699EC85E8C02}">
      <dgm:prSet/>
      <dgm:spPr/>
      <dgm:t>
        <a:bodyPr/>
        <a:lstStyle/>
        <a:p>
          <a:endParaRPr lang="en-US"/>
        </a:p>
      </dgm:t>
    </dgm:pt>
    <dgm:pt modelId="{62164C06-E5ED-4ADD-B252-2D18ACA9E0FC}">
      <dgm:prSet custT="1"/>
      <dgm:spPr/>
      <dgm:t>
        <a:bodyPr/>
        <a:lstStyle/>
        <a:p>
          <a:r>
            <a:rPr lang="en-US" sz="1500" b="1" dirty="0"/>
            <a:t>Breaking as a reaction to high approaching rates</a:t>
          </a:r>
          <a:r>
            <a:rPr lang="en-US" sz="1500" dirty="0"/>
            <a:t>. When approaching slower or standing vehicles with sufficiently high approaching rates, even if the actual gap isn't tiny yet, the fact that you're approaching fast triggers the IDM to start breaking early.</a:t>
          </a:r>
        </a:p>
      </dgm:t>
    </dgm:pt>
    <dgm:pt modelId="{F3D75F7F-1F82-49AD-9EC8-0ACACE6F1F46}" type="parTrans" cxnId="{0B4003AD-8936-4D2C-99CE-27925E1E8D8B}">
      <dgm:prSet/>
      <dgm:spPr/>
      <dgm:t>
        <a:bodyPr/>
        <a:lstStyle/>
        <a:p>
          <a:endParaRPr lang="en-US"/>
        </a:p>
      </dgm:t>
    </dgm:pt>
    <dgm:pt modelId="{AEB0248E-8C59-47AC-BA98-23AFEF2E1835}" type="sibTrans" cxnId="{0B4003AD-8936-4D2C-99CE-27925E1E8D8B}">
      <dgm:prSet/>
      <dgm:spPr/>
      <dgm:t>
        <a:bodyPr/>
        <a:lstStyle/>
        <a:p>
          <a:endParaRPr lang="en-US"/>
        </a:p>
      </dgm:t>
    </dgm:pt>
    <dgm:pt modelId="{ED94B96F-6EB1-4DF8-BA05-26315AA656B4}">
      <dgm:prSet/>
      <dgm:spPr/>
      <dgm:t>
        <a:bodyPr/>
        <a:lstStyle/>
        <a:p>
          <a:r>
            <a:rPr lang="en-US" b="1" dirty="0"/>
            <a:t>Breaking in response to small gaps</a:t>
          </a:r>
          <a:r>
            <a:rPr lang="en-US" dirty="0"/>
            <a:t>. This mode is active when the gap is smaller than the desired gap but there are no large velocity differences.</a:t>
          </a:r>
        </a:p>
      </dgm:t>
    </dgm:pt>
    <dgm:pt modelId="{9AD9C143-0980-47D0-8705-BA2507F1E56F}" type="parTrans" cxnId="{E9E476EA-BEDB-47E2-BCB1-59C5CF9A5B15}">
      <dgm:prSet/>
      <dgm:spPr/>
      <dgm:t>
        <a:bodyPr/>
        <a:lstStyle/>
        <a:p>
          <a:endParaRPr lang="en-US"/>
        </a:p>
      </dgm:t>
    </dgm:pt>
    <dgm:pt modelId="{9DB21DD6-59A8-4972-B677-180E7DA7BED3}" type="sibTrans" cxnId="{E9E476EA-BEDB-47E2-BCB1-59C5CF9A5B15}">
      <dgm:prSet/>
      <dgm:spPr/>
      <dgm:t>
        <a:bodyPr/>
        <a:lstStyle/>
        <a:p>
          <a:endParaRPr lang="en-US"/>
        </a:p>
      </dgm:t>
    </dgm:pt>
    <dgm:pt modelId="{069D07C8-2C11-4C88-9B36-5FA0EE580F49}" type="pres">
      <dgm:prSet presAssocID="{1FD67C1A-BB2E-4CD4-B815-B4B0BDB3801E}" presName="root" presStyleCnt="0">
        <dgm:presLayoutVars>
          <dgm:dir/>
          <dgm:resizeHandles val="exact"/>
        </dgm:presLayoutVars>
      </dgm:prSet>
      <dgm:spPr/>
    </dgm:pt>
    <dgm:pt modelId="{F0C18F67-A3B1-4969-AEC8-B7E779C0DF6D}" type="pres">
      <dgm:prSet presAssocID="{58BCF8CA-F46D-45BD-8CE7-EF08F0A82D52}" presName="compNode" presStyleCnt="0"/>
      <dgm:spPr/>
    </dgm:pt>
    <dgm:pt modelId="{B7FBB2AC-D944-48AF-A3F8-2C6E51AE3C72}" type="pres">
      <dgm:prSet presAssocID="{58BCF8CA-F46D-45BD-8CE7-EF08F0A82D52}" presName="bgRect" presStyleLbl="bgShp" presStyleIdx="0" presStyleCnt="4" custLinFactNeighborY="-1511"/>
      <dgm:spPr/>
    </dgm:pt>
    <dgm:pt modelId="{525AF61F-0337-4E9F-A1D2-348A0570CB7B}" type="pres">
      <dgm:prSet presAssocID="{58BCF8CA-F46D-45BD-8CE7-EF08F0A82D5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nsfer"/>
        </a:ext>
      </dgm:extLst>
    </dgm:pt>
    <dgm:pt modelId="{EF24407E-1275-4CA0-B0B7-8D8B8CC46406}" type="pres">
      <dgm:prSet presAssocID="{58BCF8CA-F46D-45BD-8CE7-EF08F0A82D52}" presName="spaceRect" presStyleCnt="0"/>
      <dgm:spPr/>
    </dgm:pt>
    <dgm:pt modelId="{899A9C7B-1063-4933-B653-9533F0630A17}" type="pres">
      <dgm:prSet presAssocID="{58BCF8CA-F46D-45BD-8CE7-EF08F0A82D52}" presName="parTx" presStyleLbl="revTx" presStyleIdx="0" presStyleCnt="4" custLinFactNeighborX="1970" custLinFactNeighborY="-22479">
        <dgm:presLayoutVars>
          <dgm:chMax val="0"/>
          <dgm:chPref val="0"/>
        </dgm:presLayoutVars>
      </dgm:prSet>
      <dgm:spPr/>
    </dgm:pt>
    <dgm:pt modelId="{D19C39A5-D154-4093-9B2C-476F90B6F1F8}" type="pres">
      <dgm:prSet presAssocID="{D4D4CD85-D372-4BE6-AA9D-533DCE4BEAA3}" presName="sibTrans" presStyleCnt="0"/>
      <dgm:spPr/>
    </dgm:pt>
    <dgm:pt modelId="{678DA4DD-9FD9-4D18-B1A6-C4F7A5DE17B6}" type="pres">
      <dgm:prSet presAssocID="{C841F60B-E87B-4FE8-9207-CA25BBD019A0}" presName="compNode" presStyleCnt="0"/>
      <dgm:spPr/>
    </dgm:pt>
    <dgm:pt modelId="{E9663393-2DCD-47A4-BAC0-10879ADD29F5}" type="pres">
      <dgm:prSet presAssocID="{C841F60B-E87B-4FE8-9207-CA25BBD019A0}" presName="bgRect" presStyleLbl="bgShp" presStyleIdx="1" presStyleCnt="4"/>
      <dgm:spPr/>
    </dgm:pt>
    <dgm:pt modelId="{0084D6F8-BF40-4F04-8DBB-B271B627E447}" type="pres">
      <dgm:prSet presAssocID="{C841F60B-E87B-4FE8-9207-CA25BBD019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vron Arrows"/>
        </a:ext>
      </dgm:extLst>
    </dgm:pt>
    <dgm:pt modelId="{C60047A5-387B-4DB2-9FFA-28C472FBB4D8}" type="pres">
      <dgm:prSet presAssocID="{C841F60B-E87B-4FE8-9207-CA25BBD019A0}" presName="spaceRect" presStyleCnt="0"/>
      <dgm:spPr/>
    </dgm:pt>
    <dgm:pt modelId="{7D1E6948-040C-47D0-8B9F-733F438CBBCB}" type="pres">
      <dgm:prSet presAssocID="{C841F60B-E87B-4FE8-9207-CA25BBD019A0}" presName="parTx" presStyleLbl="revTx" presStyleIdx="1" presStyleCnt="4" custScaleX="105405" custLinFactNeighborY="-12074">
        <dgm:presLayoutVars>
          <dgm:chMax val="0"/>
          <dgm:chPref val="0"/>
        </dgm:presLayoutVars>
      </dgm:prSet>
      <dgm:spPr/>
    </dgm:pt>
    <dgm:pt modelId="{355C679E-E77C-48D7-B5BF-B080BC24EC75}" type="pres">
      <dgm:prSet presAssocID="{B7EBE1F5-CE98-4F7F-9A89-EB31D28DEB75}" presName="sibTrans" presStyleCnt="0"/>
      <dgm:spPr/>
    </dgm:pt>
    <dgm:pt modelId="{B1400C45-069F-470B-AB37-A3FF24FAD556}" type="pres">
      <dgm:prSet presAssocID="{62164C06-E5ED-4ADD-B252-2D18ACA9E0FC}" presName="compNode" presStyleCnt="0"/>
      <dgm:spPr/>
    </dgm:pt>
    <dgm:pt modelId="{7B8E87EB-C692-44D1-ACE3-4875C48733F3}" type="pres">
      <dgm:prSet presAssocID="{62164C06-E5ED-4ADD-B252-2D18ACA9E0FC}" presName="bgRect" presStyleLbl="bgShp" presStyleIdx="2" presStyleCnt="4"/>
      <dgm:spPr/>
    </dgm:pt>
    <dgm:pt modelId="{11A5CB42-2318-4976-8658-CF370DD4916A}" type="pres">
      <dgm:prSet presAssocID="{62164C06-E5ED-4ADD-B252-2D18ACA9E0FC}" presName="iconRect" presStyleLbl="node1" presStyleIdx="2" presStyleCnt="4" custLinFactNeighborX="-1394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4FC3E862-4E9A-4BDB-831D-174292A155B0}" type="pres">
      <dgm:prSet presAssocID="{62164C06-E5ED-4ADD-B252-2D18ACA9E0FC}" presName="spaceRect" presStyleCnt="0"/>
      <dgm:spPr/>
    </dgm:pt>
    <dgm:pt modelId="{817E4350-A02F-44D4-B029-BD8D060722D1}" type="pres">
      <dgm:prSet presAssocID="{62164C06-E5ED-4ADD-B252-2D18ACA9E0FC}" presName="parTx" presStyleLbl="revTx" presStyleIdx="2" presStyleCnt="4" custScaleX="101393" custLinFactNeighborX="-238" custLinFactNeighborY="-4067">
        <dgm:presLayoutVars>
          <dgm:chMax val="0"/>
          <dgm:chPref val="0"/>
        </dgm:presLayoutVars>
      </dgm:prSet>
      <dgm:spPr/>
    </dgm:pt>
    <dgm:pt modelId="{06922FC1-8491-4132-84E5-86CC30C09577}" type="pres">
      <dgm:prSet presAssocID="{AEB0248E-8C59-47AC-BA98-23AFEF2E1835}" presName="sibTrans" presStyleCnt="0"/>
      <dgm:spPr/>
    </dgm:pt>
    <dgm:pt modelId="{C451C517-0E56-4479-8D30-1E7B346FBD9F}" type="pres">
      <dgm:prSet presAssocID="{ED94B96F-6EB1-4DF8-BA05-26315AA656B4}" presName="compNode" presStyleCnt="0"/>
      <dgm:spPr/>
    </dgm:pt>
    <dgm:pt modelId="{2A191FD3-689D-43A7-AD83-110D449E6483}" type="pres">
      <dgm:prSet presAssocID="{ED94B96F-6EB1-4DF8-BA05-26315AA656B4}" presName="bgRect" presStyleLbl="bgShp" presStyleIdx="3" presStyleCnt="4"/>
      <dgm:spPr/>
    </dgm:pt>
    <dgm:pt modelId="{EF639697-6BE3-4AF5-8278-EEFC68CBC226}" type="pres">
      <dgm:prSet presAssocID="{ED94B96F-6EB1-4DF8-BA05-26315AA656B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43455618-3F79-43B8-AAD9-2273856FF875}" type="pres">
      <dgm:prSet presAssocID="{ED94B96F-6EB1-4DF8-BA05-26315AA656B4}" presName="spaceRect" presStyleCnt="0"/>
      <dgm:spPr/>
    </dgm:pt>
    <dgm:pt modelId="{3CF6AB50-C482-459D-918C-1161B3729793}" type="pres">
      <dgm:prSet presAssocID="{ED94B96F-6EB1-4DF8-BA05-26315AA656B4}" presName="parTx" presStyleLbl="revTx" presStyleIdx="3" presStyleCnt="4">
        <dgm:presLayoutVars>
          <dgm:chMax val="0"/>
          <dgm:chPref val="0"/>
        </dgm:presLayoutVars>
      </dgm:prSet>
      <dgm:spPr/>
    </dgm:pt>
  </dgm:ptLst>
  <dgm:cxnLst>
    <dgm:cxn modelId="{6FED8702-5043-466B-90A9-F0F2A1D772F0}" type="presOf" srcId="{62164C06-E5ED-4ADD-B252-2D18ACA9E0FC}" destId="{817E4350-A02F-44D4-B029-BD8D060722D1}" srcOrd="0" destOrd="0" presId="urn:microsoft.com/office/officeart/2018/2/layout/IconVerticalSolidList"/>
    <dgm:cxn modelId="{1E1CAE0B-53D6-428F-8AB7-1A5E3D7D6AEF}" type="presOf" srcId="{C841F60B-E87B-4FE8-9207-CA25BBD019A0}" destId="{7D1E6948-040C-47D0-8B9F-733F438CBBCB}" srcOrd="0" destOrd="0" presId="urn:microsoft.com/office/officeart/2018/2/layout/IconVerticalSolidList"/>
    <dgm:cxn modelId="{F45A221F-C195-4183-B130-65021D4B2737}" type="presOf" srcId="{ED94B96F-6EB1-4DF8-BA05-26315AA656B4}" destId="{3CF6AB50-C482-459D-918C-1161B3729793}" srcOrd="0" destOrd="0" presId="urn:microsoft.com/office/officeart/2018/2/layout/IconVerticalSolidList"/>
    <dgm:cxn modelId="{C861DA7F-3481-4F16-B66B-699EC85E8C02}" srcId="{1FD67C1A-BB2E-4CD4-B815-B4B0BDB3801E}" destId="{C841F60B-E87B-4FE8-9207-CA25BBD019A0}" srcOrd="1" destOrd="0" parTransId="{43B3C5A4-72E1-4589-B456-D54F82C1337C}" sibTransId="{B7EBE1F5-CE98-4F7F-9A89-EB31D28DEB75}"/>
    <dgm:cxn modelId="{C0CB44A6-5B01-4306-9D65-CF3C63FAAD96}" srcId="{1FD67C1A-BB2E-4CD4-B815-B4B0BDB3801E}" destId="{58BCF8CA-F46D-45BD-8CE7-EF08F0A82D52}" srcOrd="0" destOrd="0" parTransId="{B41EFAF1-C6E7-432B-B85E-AB24CFDDD647}" sibTransId="{D4D4CD85-D372-4BE6-AA9D-533DCE4BEAA3}"/>
    <dgm:cxn modelId="{0B4003AD-8936-4D2C-99CE-27925E1E8D8B}" srcId="{1FD67C1A-BB2E-4CD4-B815-B4B0BDB3801E}" destId="{62164C06-E5ED-4ADD-B252-2D18ACA9E0FC}" srcOrd="2" destOrd="0" parTransId="{F3D75F7F-1F82-49AD-9EC8-0ACACE6F1F46}" sibTransId="{AEB0248E-8C59-47AC-BA98-23AFEF2E1835}"/>
    <dgm:cxn modelId="{23D8ECB7-FBE8-4800-AABE-DF5D8C047F81}" type="presOf" srcId="{58BCF8CA-F46D-45BD-8CE7-EF08F0A82D52}" destId="{899A9C7B-1063-4933-B653-9533F0630A17}" srcOrd="0" destOrd="0" presId="urn:microsoft.com/office/officeart/2018/2/layout/IconVerticalSolidList"/>
    <dgm:cxn modelId="{6A4033DD-D924-4366-8FCC-D55246D120C2}" type="presOf" srcId="{1FD67C1A-BB2E-4CD4-B815-B4B0BDB3801E}" destId="{069D07C8-2C11-4C88-9B36-5FA0EE580F49}" srcOrd="0" destOrd="0" presId="urn:microsoft.com/office/officeart/2018/2/layout/IconVerticalSolidList"/>
    <dgm:cxn modelId="{E9E476EA-BEDB-47E2-BCB1-59C5CF9A5B15}" srcId="{1FD67C1A-BB2E-4CD4-B815-B4B0BDB3801E}" destId="{ED94B96F-6EB1-4DF8-BA05-26315AA656B4}" srcOrd="3" destOrd="0" parTransId="{9AD9C143-0980-47D0-8705-BA2507F1E56F}" sibTransId="{9DB21DD6-59A8-4972-B677-180E7DA7BED3}"/>
    <dgm:cxn modelId="{4C0CEB1D-AD97-4247-950A-452D2C1A5676}" type="presParOf" srcId="{069D07C8-2C11-4C88-9B36-5FA0EE580F49}" destId="{F0C18F67-A3B1-4969-AEC8-B7E779C0DF6D}" srcOrd="0" destOrd="0" presId="urn:microsoft.com/office/officeart/2018/2/layout/IconVerticalSolidList"/>
    <dgm:cxn modelId="{ED316800-C39C-4F70-B257-B0F64BBA082F}" type="presParOf" srcId="{F0C18F67-A3B1-4969-AEC8-B7E779C0DF6D}" destId="{B7FBB2AC-D944-48AF-A3F8-2C6E51AE3C72}" srcOrd="0" destOrd="0" presId="urn:microsoft.com/office/officeart/2018/2/layout/IconVerticalSolidList"/>
    <dgm:cxn modelId="{A86FF5B0-4189-4AF1-B71F-76AF7663FC51}" type="presParOf" srcId="{F0C18F67-A3B1-4969-AEC8-B7E779C0DF6D}" destId="{525AF61F-0337-4E9F-A1D2-348A0570CB7B}" srcOrd="1" destOrd="0" presId="urn:microsoft.com/office/officeart/2018/2/layout/IconVerticalSolidList"/>
    <dgm:cxn modelId="{113CAA74-D65A-470F-83D1-F7BC26796759}" type="presParOf" srcId="{F0C18F67-A3B1-4969-AEC8-B7E779C0DF6D}" destId="{EF24407E-1275-4CA0-B0B7-8D8B8CC46406}" srcOrd="2" destOrd="0" presId="urn:microsoft.com/office/officeart/2018/2/layout/IconVerticalSolidList"/>
    <dgm:cxn modelId="{1E71B403-9CAE-49C5-B49C-136C0F7DD2C3}" type="presParOf" srcId="{F0C18F67-A3B1-4969-AEC8-B7E779C0DF6D}" destId="{899A9C7B-1063-4933-B653-9533F0630A17}" srcOrd="3" destOrd="0" presId="urn:microsoft.com/office/officeart/2018/2/layout/IconVerticalSolidList"/>
    <dgm:cxn modelId="{FB15C056-031F-47A6-BD5A-19DD1DDD31A6}" type="presParOf" srcId="{069D07C8-2C11-4C88-9B36-5FA0EE580F49}" destId="{D19C39A5-D154-4093-9B2C-476F90B6F1F8}" srcOrd="1" destOrd="0" presId="urn:microsoft.com/office/officeart/2018/2/layout/IconVerticalSolidList"/>
    <dgm:cxn modelId="{A0BBAB88-BE26-4E25-8123-FF733641F96C}" type="presParOf" srcId="{069D07C8-2C11-4C88-9B36-5FA0EE580F49}" destId="{678DA4DD-9FD9-4D18-B1A6-C4F7A5DE17B6}" srcOrd="2" destOrd="0" presId="urn:microsoft.com/office/officeart/2018/2/layout/IconVerticalSolidList"/>
    <dgm:cxn modelId="{3353DAC0-50E4-4E9E-9AA3-A55BF4EAF8AD}" type="presParOf" srcId="{678DA4DD-9FD9-4D18-B1A6-C4F7A5DE17B6}" destId="{E9663393-2DCD-47A4-BAC0-10879ADD29F5}" srcOrd="0" destOrd="0" presId="urn:microsoft.com/office/officeart/2018/2/layout/IconVerticalSolidList"/>
    <dgm:cxn modelId="{F53E2B26-B379-4347-96A7-34F388EDAA75}" type="presParOf" srcId="{678DA4DD-9FD9-4D18-B1A6-C4F7A5DE17B6}" destId="{0084D6F8-BF40-4F04-8DBB-B271B627E447}" srcOrd="1" destOrd="0" presId="urn:microsoft.com/office/officeart/2018/2/layout/IconVerticalSolidList"/>
    <dgm:cxn modelId="{9B23C9A0-C7CE-47B6-9713-D5BB72B5B1F3}" type="presParOf" srcId="{678DA4DD-9FD9-4D18-B1A6-C4F7A5DE17B6}" destId="{C60047A5-387B-4DB2-9FFA-28C472FBB4D8}" srcOrd="2" destOrd="0" presId="urn:microsoft.com/office/officeart/2018/2/layout/IconVerticalSolidList"/>
    <dgm:cxn modelId="{0EBB2DCC-27BB-4335-A7D2-03D1AAC6D047}" type="presParOf" srcId="{678DA4DD-9FD9-4D18-B1A6-C4F7A5DE17B6}" destId="{7D1E6948-040C-47D0-8B9F-733F438CBBCB}" srcOrd="3" destOrd="0" presId="urn:microsoft.com/office/officeart/2018/2/layout/IconVerticalSolidList"/>
    <dgm:cxn modelId="{AE3F2105-0FDB-4F90-89A5-1EB1D6BB688B}" type="presParOf" srcId="{069D07C8-2C11-4C88-9B36-5FA0EE580F49}" destId="{355C679E-E77C-48D7-B5BF-B080BC24EC75}" srcOrd="3" destOrd="0" presId="urn:microsoft.com/office/officeart/2018/2/layout/IconVerticalSolidList"/>
    <dgm:cxn modelId="{925D0C60-9B94-4DFA-AC89-10132F769E38}" type="presParOf" srcId="{069D07C8-2C11-4C88-9B36-5FA0EE580F49}" destId="{B1400C45-069F-470B-AB37-A3FF24FAD556}" srcOrd="4" destOrd="0" presId="urn:microsoft.com/office/officeart/2018/2/layout/IconVerticalSolidList"/>
    <dgm:cxn modelId="{EF81CBB8-35CF-484C-9D6C-D46C26B9A364}" type="presParOf" srcId="{B1400C45-069F-470B-AB37-A3FF24FAD556}" destId="{7B8E87EB-C692-44D1-ACE3-4875C48733F3}" srcOrd="0" destOrd="0" presId="urn:microsoft.com/office/officeart/2018/2/layout/IconVerticalSolidList"/>
    <dgm:cxn modelId="{DDEC366A-05BB-43D4-BCF2-F24DA676FB7A}" type="presParOf" srcId="{B1400C45-069F-470B-AB37-A3FF24FAD556}" destId="{11A5CB42-2318-4976-8658-CF370DD4916A}" srcOrd="1" destOrd="0" presId="urn:microsoft.com/office/officeart/2018/2/layout/IconVerticalSolidList"/>
    <dgm:cxn modelId="{FF36DCF3-F3C6-4081-809A-676F052C9F80}" type="presParOf" srcId="{B1400C45-069F-470B-AB37-A3FF24FAD556}" destId="{4FC3E862-4E9A-4BDB-831D-174292A155B0}" srcOrd="2" destOrd="0" presId="urn:microsoft.com/office/officeart/2018/2/layout/IconVerticalSolidList"/>
    <dgm:cxn modelId="{C46C6D7D-23A9-4A00-BBE5-6E8604F3CF90}" type="presParOf" srcId="{B1400C45-069F-470B-AB37-A3FF24FAD556}" destId="{817E4350-A02F-44D4-B029-BD8D060722D1}" srcOrd="3" destOrd="0" presId="urn:microsoft.com/office/officeart/2018/2/layout/IconVerticalSolidList"/>
    <dgm:cxn modelId="{F00AB3A3-45A0-4DB8-8299-E54930648D2A}" type="presParOf" srcId="{069D07C8-2C11-4C88-9B36-5FA0EE580F49}" destId="{06922FC1-8491-4132-84E5-86CC30C09577}" srcOrd="5" destOrd="0" presId="urn:microsoft.com/office/officeart/2018/2/layout/IconVerticalSolidList"/>
    <dgm:cxn modelId="{714A1123-0373-4FA2-BF08-819C3473C217}" type="presParOf" srcId="{069D07C8-2C11-4C88-9B36-5FA0EE580F49}" destId="{C451C517-0E56-4479-8D30-1E7B346FBD9F}" srcOrd="6" destOrd="0" presId="urn:microsoft.com/office/officeart/2018/2/layout/IconVerticalSolidList"/>
    <dgm:cxn modelId="{12E0967A-2971-4D18-9906-E55611C50E90}" type="presParOf" srcId="{C451C517-0E56-4479-8D30-1E7B346FBD9F}" destId="{2A191FD3-689D-43A7-AD83-110D449E6483}" srcOrd="0" destOrd="0" presId="urn:microsoft.com/office/officeart/2018/2/layout/IconVerticalSolidList"/>
    <dgm:cxn modelId="{0785C295-1ACC-4093-A5DE-689DD5CE6A6F}" type="presParOf" srcId="{C451C517-0E56-4479-8D30-1E7B346FBD9F}" destId="{EF639697-6BE3-4AF5-8278-EEFC68CBC226}" srcOrd="1" destOrd="0" presId="urn:microsoft.com/office/officeart/2018/2/layout/IconVerticalSolidList"/>
    <dgm:cxn modelId="{35396E8E-B7BF-4620-83B4-491DFBA6933D}" type="presParOf" srcId="{C451C517-0E56-4479-8D30-1E7B346FBD9F}" destId="{43455618-3F79-43B8-AAD9-2273856FF875}" srcOrd="2" destOrd="0" presId="urn:microsoft.com/office/officeart/2018/2/layout/IconVerticalSolidList"/>
    <dgm:cxn modelId="{9A7322C5-7FB1-4E91-92A9-6C4C7C1D7A9A}" type="presParOf" srcId="{C451C517-0E56-4479-8D30-1E7B346FBD9F}" destId="{3CF6AB50-C482-459D-918C-1161B372979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B947C3-823A-4F3F-A3C7-35590297A67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816FB5-4792-4C9E-A823-0C1B45AE8823}">
      <dgm:prSet/>
      <dgm:spPr/>
      <dgm:t>
        <a:bodyPr/>
        <a:lstStyle/>
        <a:p>
          <a:r>
            <a:rPr lang="en-US"/>
            <a:t>The motion of pedestrians can be described as they would be subject to social forces.</a:t>
          </a:r>
        </a:p>
      </dgm:t>
    </dgm:pt>
    <dgm:pt modelId="{068449F8-3F06-4C8F-8FE9-5DDEA2ABD37A}" type="parTrans" cxnId="{11680B03-19AB-4BF2-8FA1-3EC2F1AC3071}">
      <dgm:prSet/>
      <dgm:spPr/>
      <dgm:t>
        <a:bodyPr/>
        <a:lstStyle/>
        <a:p>
          <a:endParaRPr lang="en-US"/>
        </a:p>
      </dgm:t>
    </dgm:pt>
    <dgm:pt modelId="{09E285E3-18AB-47DA-B0C1-4B67DAE8D481}" type="sibTrans" cxnId="{11680B03-19AB-4BF2-8FA1-3EC2F1AC3071}">
      <dgm:prSet/>
      <dgm:spPr/>
      <dgm:t>
        <a:bodyPr/>
        <a:lstStyle/>
        <a:p>
          <a:endParaRPr lang="en-US"/>
        </a:p>
      </dgm:t>
    </dgm:pt>
    <dgm:pt modelId="{0637B9C1-FECC-4D79-AA40-0F59027A592F}">
      <dgm:prSet/>
      <dgm:spPr/>
      <dgm:t>
        <a:bodyPr/>
        <a:lstStyle/>
        <a:p>
          <a:r>
            <a:rPr lang="en-US" dirty="0"/>
            <a:t>The forces:</a:t>
          </a:r>
        </a:p>
      </dgm:t>
    </dgm:pt>
    <dgm:pt modelId="{A7406095-E65E-4AD1-A877-B1304604048D}" type="parTrans" cxnId="{F5BD642B-3C75-436F-8054-F5D51CABDA42}">
      <dgm:prSet/>
      <dgm:spPr/>
      <dgm:t>
        <a:bodyPr/>
        <a:lstStyle/>
        <a:p>
          <a:endParaRPr lang="en-US"/>
        </a:p>
      </dgm:t>
    </dgm:pt>
    <dgm:pt modelId="{CD7C1A20-9564-4A03-92D6-2A24C86BFBA9}" type="sibTrans" cxnId="{F5BD642B-3C75-436F-8054-F5D51CABDA42}">
      <dgm:prSet/>
      <dgm:spPr/>
      <dgm:t>
        <a:bodyPr/>
        <a:lstStyle/>
        <a:p>
          <a:endParaRPr lang="en-US"/>
        </a:p>
      </dgm:t>
    </dgm:pt>
    <dgm:pt modelId="{8C5FB47A-CB60-460F-907B-2B3574E5322A}">
      <dgm:prSet/>
      <dgm:spPr/>
      <dgm:t>
        <a:bodyPr/>
        <a:lstStyle/>
        <a:p>
          <a:pPr>
            <a:buFont typeface="Arial" panose="020B0604020202020204" pitchFamily="34" charset="0"/>
            <a:buNone/>
          </a:pPr>
          <a:r>
            <a:rPr lang="en-US" dirty="0"/>
            <a:t>A term describing the acceleration towards the desired velocity.</a:t>
          </a:r>
        </a:p>
      </dgm:t>
    </dgm:pt>
    <dgm:pt modelId="{ACFA381E-F9B8-4030-B9A3-BFE7EE6486E5}" type="parTrans" cxnId="{7263FFD9-A951-4B34-94D1-C07FB2D3AC86}">
      <dgm:prSet/>
      <dgm:spPr/>
      <dgm:t>
        <a:bodyPr/>
        <a:lstStyle/>
        <a:p>
          <a:endParaRPr lang="en-US"/>
        </a:p>
      </dgm:t>
    </dgm:pt>
    <dgm:pt modelId="{B330FC5C-9487-447A-B5A3-9CC4CA542A37}" type="sibTrans" cxnId="{7263FFD9-A951-4B34-94D1-C07FB2D3AC86}">
      <dgm:prSet/>
      <dgm:spPr/>
      <dgm:t>
        <a:bodyPr/>
        <a:lstStyle/>
        <a:p>
          <a:endParaRPr lang="en-US"/>
        </a:p>
      </dgm:t>
    </dgm:pt>
    <dgm:pt modelId="{34E0145F-CBDF-4EAF-B82B-3446F4025891}">
      <dgm:prSet/>
      <dgm:spPr/>
      <dgm:t>
        <a:bodyPr/>
        <a:lstStyle/>
        <a:p>
          <a:pPr>
            <a:buNone/>
          </a:pPr>
          <a:r>
            <a:rPr lang="en-US" dirty="0"/>
            <a:t>Terms reflecting that a pedestrian keeps a certain distance to other pedestrians and borders.</a:t>
          </a:r>
        </a:p>
      </dgm:t>
    </dgm:pt>
    <dgm:pt modelId="{AF6A68C5-E64B-42A8-999F-68D85E54C398}" type="parTrans" cxnId="{C4CA805E-0133-45B4-9078-CCF103CF1A9B}">
      <dgm:prSet/>
      <dgm:spPr/>
      <dgm:t>
        <a:bodyPr/>
        <a:lstStyle/>
        <a:p>
          <a:endParaRPr lang="en-US"/>
        </a:p>
      </dgm:t>
    </dgm:pt>
    <dgm:pt modelId="{B8E2F9FB-5161-4F5F-AC36-433F3DB9AD5B}" type="sibTrans" cxnId="{C4CA805E-0133-45B4-9078-CCF103CF1A9B}">
      <dgm:prSet/>
      <dgm:spPr/>
      <dgm:t>
        <a:bodyPr/>
        <a:lstStyle/>
        <a:p>
          <a:endParaRPr lang="en-US"/>
        </a:p>
      </dgm:t>
    </dgm:pt>
    <dgm:pt modelId="{64FD6272-A269-4AE6-AD27-E1843C7CFC67}">
      <dgm:prSet/>
      <dgm:spPr/>
      <dgm:t>
        <a:bodyPr/>
        <a:lstStyle/>
        <a:p>
          <a:pPr>
            <a:buNone/>
          </a:pPr>
          <a:r>
            <a:rPr lang="en-US"/>
            <a:t>A term modeling attractive effects.</a:t>
          </a:r>
        </a:p>
      </dgm:t>
    </dgm:pt>
    <dgm:pt modelId="{4BE4CBD1-F98E-4F19-9DD9-CBD653B9836E}" type="parTrans" cxnId="{38FFE7DE-5EC4-46DA-87B4-4E7C6257FCF4}">
      <dgm:prSet/>
      <dgm:spPr/>
      <dgm:t>
        <a:bodyPr/>
        <a:lstStyle/>
        <a:p>
          <a:endParaRPr lang="en-US"/>
        </a:p>
      </dgm:t>
    </dgm:pt>
    <dgm:pt modelId="{6272812D-06B5-4D24-AFC7-B5A36F642426}" type="sibTrans" cxnId="{38FFE7DE-5EC4-46DA-87B4-4E7C6257FCF4}">
      <dgm:prSet/>
      <dgm:spPr/>
      <dgm:t>
        <a:bodyPr/>
        <a:lstStyle/>
        <a:p>
          <a:endParaRPr lang="en-US"/>
        </a:p>
      </dgm:t>
    </dgm:pt>
    <dgm:pt modelId="{427721BB-02F6-48F4-9D01-DB5CDE5FDA1D}" type="pres">
      <dgm:prSet presAssocID="{79B947C3-823A-4F3F-A3C7-35590297A67A}" presName="root" presStyleCnt="0">
        <dgm:presLayoutVars>
          <dgm:dir/>
          <dgm:resizeHandles val="exact"/>
        </dgm:presLayoutVars>
      </dgm:prSet>
      <dgm:spPr/>
    </dgm:pt>
    <dgm:pt modelId="{EF3A2C6F-BA22-4B33-977A-5BD50728A298}" type="pres">
      <dgm:prSet presAssocID="{58816FB5-4792-4C9E-A823-0C1B45AE8823}" presName="compNode" presStyleCnt="0"/>
      <dgm:spPr/>
    </dgm:pt>
    <dgm:pt modelId="{C39E6212-CACB-46AD-B969-C491D4422C6B}" type="pres">
      <dgm:prSet presAssocID="{58816FB5-4792-4C9E-A823-0C1B45AE8823}" presName="bgRect" presStyleLbl="bgShp" presStyleIdx="0" presStyleCnt="2"/>
      <dgm:spPr/>
    </dgm:pt>
    <dgm:pt modelId="{B13A041E-32C0-42A6-85F4-E092509EA3B6}" type="pres">
      <dgm:prSet presAssocID="{58816FB5-4792-4C9E-A823-0C1B45AE88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lk"/>
        </a:ext>
      </dgm:extLst>
    </dgm:pt>
    <dgm:pt modelId="{6FE965E6-8CFD-4AA5-867C-4CC92D66AF8A}" type="pres">
      <dgm:prSet presAssocID="{58816FB5-4792-4C9E-A823-0C1B45AE8823}" presName="spaceRect" presStyleCnt="0"/>
      <dgm:spPr/>
    </dgm:pt>
    <dgm:pt modelId="{A319AC6C-FDFE-4AB0-8621-EB84CF54A360}" type="pres">
      <dgm:prSet presAssocID="{58816FB5-4792-4C9E-A823-0C1B45AE8823}" presName="parTx" presStyleLbl="revTx" presStyleIdx="0" presStyleCnt="3">
        <dgm:presLayoutVars>
          <dgm:chMax val="0"/>
          <dgm:chPref val="0"/>
        </dgm:presLayoutVars>
      </dgm:prSet>
      <dgm:spPr/>
    </dgm:pt>
    <dgm:pt modelId="{BE8F303E-73C3-49F7-ABD4-9E2DF907C802}" type="pres">
      <dgm:prSet presAssocID="{09E285E3-18AB-47DA-B0C1-4B67DAE8D481}" presName="sibTrans" presStyleCnt="0"/>
      <dgm:spPr/>
    </dgm:pt>
    <dgm:pt modelId="{24008C48-C4D6-470A-B48F-AF1247BA51FA}" type="pres">
      <dgm:prSet presAssocID="{0637B9C1-FECC-4D79-AA40-0F59027A592F}" presName="compNode" presStyleCnt="0"/>
      <dgm:spPr/>
    </dgm:pt>
    <dgm:pt modelId="{1CD3E6D1-641D-40DA-B7E3-60E84C04A638}" type="pres">
      <dgm:prSet presAssocID="{0637B9C1-FECC-4D79-AA40-0F59027A592F}" presName="bgRect" presStyleLbl="bgShp" presStyleIdx="1" presStyleCnt="2" custLinFactNeighborX="-3172"/>
      <dgm:spPr/>
    </dgm:pt>
    <dgm:pt modelId="{87FA1CEC-9C81-45A4-8115-80085A0116EF}" type="pres">
      <dgm:prSet presAssocID="{0637B9C1-FECC-4D79-AA40-0F59027A592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vron Arrows"/>
        </a:ext>
      </dgm:extLst>
    </dgm:pt>
    <dgm:pt modelId="{38AF3BCC-E3ED-484E-827B-1330FB62F86B}" type="pres">
      <dgm:prSet presAssocID="{0637B9C1-FECC-4D79-AA40-0F59027A592F}" presName="spaceRect" presStyleCnt="0"/>
      <dgm:spPr/>
    </dgm:pt>
    <dgm:pt modelId="{BB3DA032-0922-45CB-B3D9-EB29CCBD9AD0}" type="pres">
      <dgm:prSet presAssocID="{0637B9C1-FECC-4D79-AA40-0F59027A592F}" presName="parTx" presStyleLbl="revTx" presStyleIdx="1" presStyleCnt="3" custLinFactNeighborX="-11696">
        <dgm:presLayoutVars>
          <dgm:chMax val="0"/>
          <dgm:chPref val="0"/>
        </dgm:presLayoutVars>
      </dgm:prSet>
      <dgm:spPr/>
    </dgm:pt>
    <dgm:pt modelId="{DE9907E5-D8E0-4618-B5C8-E95A1FBA4608}" type="pres">
      <dgm:prSet presAssocID="{0637B9C1-FECC-4D79-AA40-0F59027A592F}" presName="desTx" presStyleLbl="revTx" presStyleIdx="2" presStyleCnt="3" custScaleX="212132" custLinFactNeighborX="-34945">
        <dgm:presLayoutVars/>
      </dgm:prSet>
      <dgm:spPr/>
    </dgm:pt>
  </dgm:ptLst>
  <dgm:cxnLst>
    <dgm:cxn modelId="{11680B03-19AB-4BF2-8FA1-3EC2F1AC3071}" srcId="{79B947C3-823A-4F3F-A3C7-35590297A67A}" destId="{58816FB5-4792-4C9E-A823-0C1B45AE8823}" srcOrd="0" destOrd="0" parTransId="{068449F8-3F06-4C8F-8FE9-5DDEA2ABD37A}" sibTransId="{09E285E3-18AB-47DA-B0C1-4B67DAE8D481}"/>
    <dgm:cxn modelId="{E2E34427-5A47-4424-B8CB-AF1991D4D33E}" type="presOf" srcId="{58816FB5-4792-4C9E-A823-0C1B45AE8823}" destId="{A319AC6C-FDFE-4AB0-8621-EB84CF54A360}" srcOrd="0" destOrd="0" presId="urn:microsoft.com/office/officeart/2018/2/layout/IconVerticalSolidList"/>
    <dgm:cxn modelId="{F5BD642B-3C75-436F-8054-F5D51CABDA42}" srcId="{79B947C3-823A-4F3F-A3C7-35590297A67A}" destId="{0637B9C1-FECC-4D79-AA40-0F59027A592F}" srcOrd="1" destOrd="0" parTransId="{A7406095-E65E-4AD1-A877-B1304604048D}" sibTransId="{CD7C1A20-9564-4A03-92D6-2A24C86BFBA9}"/>
    <dgm:cxn modelId="{C4CA805E-0133-45B4-9078-CCF103CF1A9B}" srcId="{0637B9C1-FECC-4D79-AA40-0F59027A592F}" destId="{34E0145F-CBDF-4EAF-B82B-3446F4025891}" srcOrd="1" destOrd="0" parTransId="{AF6A68C5-E64B-42A8-999F-68D85E54C398}" sibTransId="{B8E2F9FB-5161-4F5F-AC36-433F3DB9AD5B}"/>
    <dgm:cxn modelId="{985D1744-89E6-41B5-899C-D38E395E8B0C}" type="presOf" srcId="{0637B9C1-FECC-4D79-AA40-0F59027A592F}" destId="{BB3DA032-0922-45CB-B3D9-EB29CCBD9AD0}" srcOrd="0" destOrd="0" presId="urn:microsoft.com/office/officeart/2018/2/layout/IconVerticalSolidList"/>
    <dgm:cxn modelId="{533DAB89-C7DA-4286-A91D-6E5F738C5B3F}" type="presOf" srcId="{8C5FB47A-CB60-460F-907B-2B3574E5322A}" destId="{DE9907E5-D8E0-4618-B5C8-E95A1FBA4608}" srcOrd="0" destOrd="0" presId="urn:microsoft.com/office/officeart/2018/2/layout/IconVerticalSolidList"/>
    <dgm:cxn modelId="{3992C4A4-EA77-4EC8-9CD4-E9D8023A662A}" type="presOf" srcId="{64FD6272-A269-4AE6-AD27-E1843C7CFC67}" destId="{DE9907E5-D8E0-4618-B5C8-E95A1FBA4608}" srcOrd="0" destOrd="2" presId="urn:microsoft.com/office/officeart/2018/2/layout/IconVerticalSolidList"/>
    <dgm:cxn modelId="{C8A102B2-904F-4DA4-AA5B-FC1E092F36B3}" type="presOf" srcId="{79B947C3-823A-4F3F-A3C7-35590297A67A}" destId="{427721BB-02F6-48F4-9D01-DB5CDE5FDA1D}" srcOrd="0" destOrd="0" presId="urn:microsoft.com/office/officeart/2018/2/layout/IconVerticalSolidList"/>
    <dgm:cxn modelId="{7263FFD9-A951-4B34-94D1-C07FB2D3AC86}" srcId="{0637B9C1-FECC-4D79-AA40-0F59027A592F}" destId="{8C5FB47A-CB60-460F-907B-2B3574E5322A}" srcOrd="0" destOrd="0" parTransId="{ACFA381E-F9B8-4030-B9A3-BFE7EE6486E5}" sibTransId="{B330FC5C-9487-447A-B5A3-9CC4CA542A37}"/>
    <dgm:cxn modelId="{38FFE7DE-5EC4-46DA-87B4-4E7C6257FCF4}" srcId="{0637B9C1-FECC-4D79-AA40-0F59027A592F}" destId="{64FD6272-A269-4AE6-AD27-E1843C7CFC67}" srcOrd="2" destOrd="0" parTransId="{4BE4CBD1-F98E-4F19-9DD9-CBD653B9836E}" sibTransId="{6272812D-06B5-4D24-AFC7-B5A36F642426}"/>
    <dgm:cxn modelId="{7CA8B0E2-F3B8-43CC-BC03-41948D9839AD}" type="presOf" srcId="{34E0145F-CBDF-4EAF-B82B-3446F4025891}" destId="{DE9907E5-D8E0-4618-B5C8-E95A1FBA4608}" srcOrd="0" destOrd="1" presId="urn:microsoft.com/office/officeart/2018/2/layout/IconVerticalSolidList"/>
    <dgm:cxn modelId="{8B87AFA1-836B-4AE7-8F6C-21E7FAD851DC}" type="presParOf" srcId="{427721BB-02F6-48F4-9D01-DB5CDE5FDA1D}" destId="{EF3A2C6F-BA22-4B33-977A-5BD50728A298}" srcOrd="0" destOrd="0" presId="urn:microsoft.com/office/officeart/2018/2/layout/IconVerticalSolidList"/>
    <dgm:cxn modelId="{4E77DE81-4D3F-41F3-8C62-59A99E686D49}" type="presParOf" srcId="{EF3A2C6F-BA22-4B33-977A-5BD50728A298}" destId="{C39E6212-CACB-46AD-B969-C491D4422C6B}" srcOrd="0" destOrd="0" presId="urn:microsoft.com/office/officeart/2018/2/layout/IconVerticalSolidList"/>
    <dgm:cxn modelId="{751297CE-870D-4C77-9608-295E1620895D}" type="presParOf" srcId="{EF3A2C6F-BA22-4B33-977A-5BD50728A298}" destId="{B13A041E-32C0-42A6-85F4-E092509EA3B6}" srcOrd="1" destOrd="0" presId="urn:microsoft.com/office/officeart/2018/2/layout/IconVerticalSolidList"/>
    <dgm:cxn modelId="{5197DF61-9A62-4864-A40C-22B81A3B1298}" type="presParOf" srcId="{EF3A2C6F-BA22-4B33-977A-5BD50728A298}" destId="{6FE965E6-8CFD-4AA5-867C-4CC92D66AF8A}" srcOrd="2" destOrd="0" presId="urn:microsoft.com/office/officeart/2018/2/layout/IconVerticalSolidList"/>
    <dgm:cxn modelId="{49360CB7-60D4-4445-AFD5-7042172F88C2}" type="presParOf" srcId="{EF3A2C6F-BA22-4B33-977A-5BD50728A298}" destId="{A319AC6C-FDFE-4AB0-8621-EB84CF54A360}" srcOrd="3" destOrd="0" presId="urn:microsoft.com/office/officeart/2018/2/layout/IconVerticalSolidList"/>
    <dgm:cxn modelId="{7470D4BF-8544-47F1-986F-26E0D1E79E4A}" type="presParOf" srcId="{427721BB-02F6-48F4-9D01-DB5CDE5FDA1D}" destId="{BE8F303E-73C3-49F7-ABD4-9E2DF907C802}" srcOrd="1" destOrd="0" presId="urn:microsoft.com/office/officeart/2018/2/layout/IconVerticalSolidList"/>
    <dgm:cxn modelId="{F790BEA2-2988-4AC0-BBC6-9AA83C9A3A65}" type="presParOf" srcId="{427721BB-02F6-48F4-9D01-DB5CDE5FDA1D}" destId="{24008C48-C4D6-470A-B48F-AF1247BA51FA}" srcOrd="2" destOrd="0" presId="urn:microsoft.com/office/officeart/2018/2/layout/IconVerticalSolidList"/>
    <dgm:cxn modelId="{D0D83878-7A53-4FD4-82EF-C9268FCA6095}" type="presParOf" srcId="{24008C48-C4D6-470A-B48F-AF1247BA51FA}" destId="{1CD3E6D1-641D-40DA-B7E3-60E84C04A638}" srcOrd="0" destOrd="0" presId="urn:microsoft.com/office/officeart/2018/2/layout/IconVerticalSolidList"/>
    <dgm:cxn modelId="{7D9E5E00-BE62-42E0-A7BC-CEDF025F820E}" type="presParOf" srcId="{24008C48-C4D6-470A-B48F-AF1247BA51FA}" destId="{87FA1CEC-9C81-45A4-8115-80085A0116EF}" srcOrd="1" destOrd="0" presId="urn:microsoft.com/office/officeart/2018/2/layout/IconVerticalSolidList"/>
    <dgm:cxn modelId="{D55FCA9A-CAE6-4AB0-BC52-713612AE1BF8}" type="presParOf" srcId="{24008C48-C4D6-470A-B48F-AF1247BA51FA}" destId="{38AF3BCC-E3ED-484E-827B-1330FB62F86B}" srcOrd="2" destOrd="0" presId="urn:microsoft.com/office/officeart/2018/2/layout/IconVerticalSolidList"/>
    <dgm:cxn modelId="{E64BD14C-73BD-46D7-A3FA-48DE9C801C91}" type="presParOf" srcId="{24008C48-C4D6-470A-B48F-AF1247BA51FA}" destId="{BB3DA032-0922-45CB-B3D9-EB29CCBD9AD0}" srcOrd="3" destOrd="0" presId="urn:microsoft.com/office/officeart/2018/2/layout/IconVerticalSolidList"/>
    <dgm:cxn modelId="{E1EAAFEB-F6D5-4FB2-8FB1-B0F89620D4B6}" type="presParOf" srcId="{24008C48-C4D6-470A-B48F-AF1247BA51FA}" destId="{DE9907E5-D8E0-4618-B5C8-E95A1FBA4608}"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7A08D4-C60B-42D6-9D87-8D05CC4AF7B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A61ECC5-FD49-47BD-9FE7-3E79C280305D}">
      <dgm:prSet/>
      <dgm:spPr/>
      <dgm:t>
        <a:bodyPr/>
        <a:lstStyle/>
        <a:p>
          <a:r>
            <a:rPr lang="en-US" dirty="0"/>
            <a:t>Applications like emergency simulation and urban planning of crowd simulation in video games and movies.</a:t>
          </a:r>
        </a:p>
      </dgm:t>
    </dgm:pt>
    <dgm:pt modelId="{1F38A3BB-8717-4317-8DCA-E1030F99A70A}" type="parTrans" cxnId="{1BC2589F-7DA2-438D-8451-AA4C18001AAF}">
      <dgm:prSet/>
      <dgm:spPr/>
      <dgm:t>
        <a:bodyPr/>
        <a:lstStyle/>
        <a:p>
          <a:endParaRPr lang="en-US"/>
        </a:p>
      </dgm:t>
    </dgm:pt>
    <dgm:pt modelId="{88FECD5C-4C4F-421C-BF0C-7D03A029832D}" type="sibTrans" cxnId="{1BC2589F-7DA2-438D-8451-AA4C18001AAF}">
      <dgm:prSet/>
      <dgm:spPr/>
      <dgm:t>
        <a:bodyPr/>
        <a:lstStyle/>
        <a:p>
          <a:endParaRPr lang="en-US"/>
        </a:p>
      </dgm:t>
    </dgm:pt>
    <dgm:pt modelId="{4AFBEA31-6227-4601-9F96-EB62BAD1AB22}">
      <dgm:prSet/>
      <dgm:spPr/>
      <dgm:t>
        <a:bodyPr/>
        <a:lstStyle/>
        <a:p>
          <a:r>
            <a:rPr lang="en-US"/>
            <a:t>Development of mobile robots capable of navigating crowded human environments in a safe, efficient and socially appropriate manner.</a:t>
          </a:r>
        </a:p>
      </dgm:t>
    </dgm:pt>
    <dgm:pt modelId="{1B40ED26-D4D8-4306-B4F8-2632789D6854}" type="parTrans" cxnId="{CC988FDD-F337-4938-BD1D-9748D3BC03E1}">
      <dgm:prSet/>
      <dgm:spPr/>
      <dgm:t>
        <a:bodyPr/>
        <a:lstStyle/>
        <a:p>
          <a:endParaRPr lang="en-US"/>
        </a:p>
      </dgm:t>
    </dgm:pt>
    <dgm:pt modelId="{7BAC2FBF-D297-4722-9AD9-2021D8712E74}" type="sibTrans" cxnId="{CC988FDD-F337-4938-BD1D-9748D3BC03E1}">
      <dgm:prSet/>
      <dgm:spPr/>
      <dgm:t>
        <a:bodyPr/>
        <a:lstStyle/>
        <a:p>
          <a:endParaRPr lang="en-US"/>
        </a:p>
      </dgm:t>
    </dgm:pt>
    <dgm:pt modelId="{27076757-1E8C-49DF-A239-DBB1359D06C1}" type="pres">
      <dgm:prSet presAssocID="{B77A08D4-C60B-42D6-9D87-8D05CC4AF7B9}" presName="linear" presStyleCnt="0">
        <dgm:presLayoutVars>
          <dgm:animLvl val="lvl"/>
          <dgm:resizeHandles val="exact"/>
        </dgm:presLayoutVars>
      </dgm:prSet>
      <dgm:spPr/>
    </dgm:pt>
    <dgm:pt modelId="{3A53DFA9-1B73-423E-94F6-1CDC21145220}" type="pres">
      <dgm:prSet presAssocID="{FA61ECC5-FD49-47BD-9FE7-3E79C280305D}" presName="parentText" presStyleLbl="node1" presStyleIdx="0" presStyleCnt="2">
        <dgm:presLayoutVars>
          <dgm:chMax val="0"/>
          <dgm:bulletEnabled val="1"/>
        </dgm:presLayoutVars>
      </dgm:prSet>
      <dgm:spPr/>
    </dgm:pt>
    <dgm:pt modelId="{D89E962A-A7DA-4BF9-9176-91CC271D9F0E}" type="pres">
      <dgm:prSet presAssocID="{88FECD5C-4C4F-421C-BF0C-7D03A029832D}" presName="spacer" presStyleCnt="0"/>
      <dgm:spPr/>
    </dgm:pt>
    <dgm:pt modelId="{A7B86D64-2A8C-4335-AB04-AB4AA10A25B6}" type="pres">
      <dgm:prSet presAssocID="{4AFBEA31-6227-4601-9F96-EB62BAD1AB22}" presName="parentText" presStyleLbl="node1" presStyleIdx="1" presStyleCnt="2">
        <dgm:presLayoutVars>
          <dgm:chMax val="0"/>
          <dgm:bulletEnabled val="1"/>
        </dgm:presLayoutVars>
      </dgm:prSet>
      <dgm:spPr/>
    </dgm:pt>
  </dgm:ptLst>
  <dgm:cxnLst>
    <dgm:cxn modelId="{AAADD170-BA8E-40A9-9556-787CC15739C4}" type="presOf" srcId="{FA61ECC5-FD49-47BD-9FE7-3E79C280305D}" destId="{3A53DFA9-1B73-423E-94F6-1CDC21145220}" srcOrd="0" destOrd="0" presId="urn:microsoft.com/office/officeart/2005/8/layout/vList2"/>
    <dgm:cxn modelId="{1BC2589F-7DA2-438D-8451-AA4C18001AAF}" srcId="{B77A08D4-C60B-42D6-9D87-8D05CC4AF7B9}" destId="{FA61ECC5-FD49-47BD-9FE7-3E79C280305D}" srcOrd="0" destOrd="0" parTransId="{1F38A3BB-8717-4317-8DCA-E1030F99A70A}" sibTransId="{88FECD5C-4C4F-421C-BF0C-7D03A029832D}"/>
    <dgm:cxn modelId="{F0C110A4-6617-4F5F-8A72-8985C5A4D209}" type="presOf" srcId="{B77A08D4-C60B-42D6-9D87-8D05CC4AF7B9}" destId="{27076757-1E8C-49DF-A239-DBB1359D06C1}" srcOrd="0" destOrd="0" presId="urn:microsoft.com/office/officeart/2005/8/layout/vList2"/>
    <dgm:cxn modelId="{614B27B8-F914-4BAF-9D1B-572E0AD20C18}" type="presOf" srcId="{4AFBEA31-6227-4601-9F96-EB62BAD1AB22}" destId="{A7B86D64-2A8C-4335-AB04-AB4AA10A25B6}" srcOrd="0" destOrd="0" presId="urn:microsoft.com/office/officeart/2005/8/layout/vList2"/>
    <dgm:cxn modelId="{CC988FDD-F337-4938-BD1D-9748D3BC03E1}" srcId="{B77A08D4-C60B-42D6-9D87-8D05CC4AF7B9}" destId="{4AFBEA31-6227-4601-9F96-EB62BAD1AB22}" srcOrd="1" destOrd="0" parTransId="{1B40ED26-D4D8-4306-B4F8-2632789D6854}" sibTransId="{7BAC2FBF-D297-4722-9AD9-2021D8712E74}"/>
    <dgm:cxn modelId="{22111539-9D63-4DBA-ADD8-EA9FB18C446C}" type="presParOf" srcId="{27076757-1E8C-49DF-A239-DBB1359D06C1}" destId="{3A53DFA9-1B73-423E-94F6-1CDC21145220}" srcOrd="0" destOrd="0" presId="urn:microsoft.com/office/officeart/2005/8/layout/vList2"/>
    <dgm:cxn modelId="{9C4D1625-50CA-42AB-BB85-913987B4EDC2}" type="presParOf" srcId="{27076757-1E8C-49DF-A239-DBB1359D06C1}" destId="{D89E962A-A7DA-4BF9-9176-91CC271D9F0E}" srcOrd="1" destOrd="0" presId="urn:microsoft.com/office/officeart/2005/8/layout/vList2"/>
    <dgm:cxn modelId="{9DFE42D9-8FE1-4EBD-A2B4-2460EF6F0385}" type="presParOf" srcId="{27076757-1E8C-49DF-A239-DBB1359D06C1}" destId="{A7B86D64-2A8C-4335-AB04-AB4AA10A25B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A0002F-8062-4F25-8B95-E2162813F37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306A9C5-F48C-4473-83DA-00E78F96D325}">
      <dgm:prSet/>
      <dgm:spPr/>
      <dgm:t>
        <a:bodyPr/>
        <a:lstStyle/>
        <a:p>
          <a:r>
            <a:rPr lang="en-US"/>
            <a:t>Forces for individuals:</a:t>
          </a:r>
        </a:p>
      </dgm:t>
    </dgm:pt>
    <dgm:pt modelId="{08C62547-D6EC-40C6-9FB4-787AE6770C0F}" type="parTrans" cxnId="{568D9AC9-23F2-4099-8939-6AB970AA1980}">
      <dgm:prSet/>
      <dgm:spPr/>
      <dgm:t>
        <a:bodyPr/>
        <a:lstStyle/>
        <a:p>
          <a:endParaRPr lang="en-US"/>
        </a:p>
      </dgm:t>
    </dgm:pt>
    <dgm:pt modelId="{128900DD-0B86-4184-ABD0-569B817EBBD3}" type="sibTrans" cxnId="{568D9AC9-23F2-4099-8939-6AB970AA1980}">
      <dgm:prSet/>
      <dgm:spPr/>
      <dgm:t>
        <a:bodyPr/>
        <a:lstStyle/>
        <a:p>
          <a:endParaRPr lang="en-US"/>
        </a:p>
      </dgm:t>
    </dgm:pt>
    <dgm:pt modelId="{C131FB2E-7EF0-4B95-8205-184CD5D76AC5}">
      <dgm:prSet/>
      <dgm:spPr/>
      <dgm:t>
        <a:bodyPr/>
        <a:lstStyle/>
        <a:p>
          <a:r>
            <a:rPr lang="en-US"/>
            <a:t>The repulsive forces between pedestrians.</a:t>
          </a:r>
        </a:p>
      </dgm:t>
    </dgm:pt>
    <dgm:pt modelId="{962276A9-D456-44D8-908A-F8774335F7A1}" type="parTrans" cxnId="{6193D5FA-7E37-46EB-A908-59D1030A4FAC}">
      <dgm:prSet/>
      <dgm:spPr/>
      <dgm:t>
        <a:bodyPr/>
        <a:lstStyle/>
        <a:p>
          <a:endParaRPr lang="en-US"/>
        </a:p>
      </dgm:t>
    </dgm:pt>
    <dgm:pt modelId="{2B7255CA-62F7-403C-93EC-C9C6E16313BF}" type="sibTrans" cxnId="{6193D5FA-7E37-46EB-A908-59D1030A4FAC}">
      <dgm:prSet/>
      <dgm:spPr/>
      <dgm:t>
        <a:bodyPr/>
        <a:lstStyle/>
        <a:p>
          <a:endParaRPr lang="en-US"/>
        </a:p>
      </dgm:t>
    </dgm:pt>
    <dgm:pt modelId="{47CF8B72-2F04-4A46-AC31-F10FA2895B0C}">
      <dgm:prSet/>
      <dgm:spPr/>
      <dgm:t>
        <a:bodyPr/>
        <a:lstStyle/>
        <a:p>
          <a:r>
            <a:rPr lang="en-US"/>
            <a:t>The attractive forces between each pedestrian and their goal(s).</a:t>
          </a:r>
        </a:p>
      </dgm:t>
    </dgm:pt>
    <dgm:pt modelId="{6D068F1B-A84B-494C-9FB4-9C94D4D37C3E}" type="parTrans" cxnId="{4831BAF6-BCDA-4800-9C0A-9C8B964CDF19}">
      <dgm:prSet/>
      <dgm:spPr/>
      <dgm:t>
        <a:bodyPr/>
        <a:lstStyle/>
        <a:p>
          <a:endParaRPr lang="en-US"/>
        </a:p>
      </dgm:t>
    </dgm:pt>
    <dgm:pt modelId="{BC07EDBE-0F35-41C7-A673-C622E3C90B1B}" type="sibTrans" cxnId="{4831BAF6-BCDA-4800-9C0A-9C8B964CDF19}">
      <dgm:prSet/>
      <dgm:spPr/>
      <dgm:t>
        <a:bodyPr/>
        <a:lstStyle/>
        <a:p>
          <a:endParaRPr lang="en-US"/>
        </a:p>
      </dgm:t>
    </dgm:pt>
    <dgm:pt modelId="{2D56795E-AA77-481C-847F-1B17A64B4C12}">
      <dgm:prSet/>
      <dgm:spPr/>
      <dgm:t>
        <a:bodyPr/>
        <a:lstStyle/>
        <a:p>
          <a:r>
            <a:rPr lang="en-US"/>
            <a:t>The repulsive forces from obstacles.</a:t>
          </a:r>
        </a:p>
      </dgm:t>
    </dgm:pt>
    <dgm:pt modelId="{C57CDC27-60F7-45B9-8068-A621CB2DB9E4}" type="parTrans" cxnId="{FE6ED84B-F54A-4A08-9C93-0CA235EED2AA}">
      <dgm:prSet/>
      <dgm:spPr/>
      <dgm:t>
        <a:bodyPr/>
        <a:lstStyle/>
        <a:p>
          <a:endParaRPr lang="en-US"/>
        </a:p>
      </dgm:t>
    </dgm:pt>
    <dgm:pt modelId="{D9093433-86E6-40F6-964B-439F91CA9C36}" type="sibTrans" cxnId="{FE6ED84B-F54A-4A08-9C93-0CA235EED2AA}">
      <dgm:prSet/>
      <dgm:spPr/>
      <dgm:t>
        <a:bodyPr/>
        <a:lstStyle/>
        <a:p>
          <a:endParaRPr lang="en-US"/>
        </a:p>
      </dgm:t>
    </dgm:pt>
    <dgm:pt modelId="{488EFA88-ADB9-48BA-8B1F-950B7BA765A4}">
      <dgm:prSet/>
      <dgm:spPr/>
      <dgm:t>
        <a:bodyPr/>
        <a:lstStyle/>
        <a:p>
          <a:r>
            <a:rPr lang="en-US"/>
            <a:t>Forces for groups:</a:t>
          </a:r>
        </a:p>
      </dgm:t>
    </dgm:pt>
    <dgm:pt modelId="{5FFB9E9B-CF42-49F7-8754-70F0D1D38D33}" type="parTrans" cxnId="{B12208D4-463F-4C9C-8D31-19992F32F570}">
      <dgm:prSet/>
      <dgm:spPr/>
      <dgm:t>
        <a:bodyPr/>
        <a:lstStyle/>
        <a:p>
          <a:endParaRPr lang="en-US"/>
        </a:p>
      </dgm:t>
    </dgm:pt>
    <dgm:pt modelId="{605689C1-E57E-4249-8848-3EA09E9055F9}" type="sibTrans" cxnId="{B12208D4-463F-4C9C-8D31-19992F32F570}">
      <dgm:prSet/>
      <dgm:spPr/>
      <dgm:t>
        <a:bodyPr/>
        <a:lstStyle/>
        <a:p>
          <a:endParaRPr lang="en-US"/>
        </a:p>
      </dgm:t>
    </dgm:pt>
    <dgm:pt modelId="{22E2E93C-6C8F-40CE-AAA6-1DE064651EB6}">
      <dgm:prSet/>
      <dgm:spPr/>
      <dgm:t>
        <a:bodyPr/>
        <a:lstStyle/>
        <a:p>
          <a:r>
            <a:rPr lang="en-US"/>
            <a:t>The coherence force that holds group members together.</a:t>
          </a:r>
        </a:p>
      </dgm:t>
    </dgm:pt>
    <dgm:pt modelId="{A91EE0F6-8AB4-4348-A6A7-8FA21C3E8E3E}" type="parTrans" cxnId="{2F54075E-B063-4F9F-A5E5-8F11A24C8DF7}">
      <dgm:prSet/>
      <dgm:spPr/>
      <dgm:t>
        <a:bodyPr/>
        <a:lstStyle/>
        <a:p>
          <a:endParaRPr lang="en-US"/>
        </a:p>
      </dgm:t>
    </dgm:pt>
    <dgm:pt modelId="{A96BDDFD-1CBF-4675-B8AE-81F46EFECB2F}" type="sibTrans" cxnId="{2F54075E-B063-4F9F-A5E5-8F11A24C8DF7}">
      <dgm:prSet/>
      <dgm:spPr/>
      <dgm:t>
        <a:bodyPr/>
        <a:lstStyle/>
        <a:p>
          <a:endParaRPr lang="en-US"/>
        </a:p>
      </dgm:t>
    </dgm:pt>
    <dgm:pt modelId="{7D666826-A7A1-4599-A4BF-C40C21DB2DF4}">
      <dgm:prSet/>
      <dgm:spPr/>
      <dgm:t>
        <a:bodyPr/>
        <a:lstStyle/>
        <a:p>
          <a:r>
            <a:rPr lang="en-US"/>
            <a:t>The repulsive force that keeps members from getting too close to each other.</a:t>
          </a:r>
        </a:p>
      </dgm:t>
    </dgm:pt>
    <dgm:pt modelId="{BA4BCAF7-600D-42BF-AA65-9F52DAA78204}" type="parTrans" cxnId="{E1073B52-E2DB-4C46-9C59-489406BC7BDF}">
      <dgm:prSet/>
      <dgm:spPr/>
      <dgm:t>
        <a:bodyPr/>
        <a:lstStyle/>
        <a:p>
          <a:endParaRPr lang="en-US"/>
        </a:p>
      </dgm:t>
    </dgm:pt>
    <dgm:pt modelId="{82CA620F-22B6-44BC-BC15-CEBA685AE56A}" type="sibTrans" cxnId="{E1073B52-E2DB-4C46-9C59-489406BC7BDF}">
      <dgm:prSet/>
      <dgm:spPr/>
      <dgm:t>
        <a:bodyPr/>
        <a:lstStyle/>
        <a:p>
          <a:endParaRPr lang="en-US"/>
        </a:p>
      </dgm:t>
    </dgm:pt>
    <dgm:pt modelId="{CE0101FB-BDD4-45AB-9AB9-A086D3129D2E}">
      <dgm:prSet/>
      <dgm:spPr/>
      <dgm:t>
        <a:bodyPr/>
        <a:lstStyle/>
        <a:p>
          <a:r>
            <a:rPr lang="en-US"/>
            <a:t>A force calculated from the gaze directions of pedestrians to maintain group formations.</a:t>
          </a:r>
        </a:p>
      </dgm:t>
    </dgm:pt>
    <dgm:pt modelId="{863F22C7-09F9-4909-8151-9B17D44CFDD6}" type="parTrans" cxnId="{E94972DC-3B61-4B33-A3F1-D11AAFDAE792}">
      <dgm:prSet/>
      <dgm:spPr/>
      <dgm:t>
        <a:bodyPr/>
        <a:lstStyle/>
        <a:p>
          <a:endParaRPr lang="en-US"/>
        </a:p>
      </dgm:t>
    </dgm:pt>
    <dgm:pt modelId="{4671C5F4-B7FE-4B7A-AAB7-27FE8F3D9DDE}" type="sibTrans" cxnId="{E94972DC-3B61-4B33-A3F1-D11AAFDAE792}">
      <dgm:prSet/>
      <dgm:spPr/>
      <dgm:t>
        <a:bodyPr/>
        <a:lstStyle/>
        <a:p>
          <a:endParaRPr lang="en-US"/>
        </a:p>
      </dgm:t>
    </dgm:pt>
    <dgm:pt modelId="{E28BEE2C-EBF8-4767-B398-A163BC1FDE2D}" type="pres">
      <dgm:prSet presAssocID="{6AA0002F-8062-4F25-8B95-E2162813F371}" presName="linear" presStyleCnt="0">
        <dgm:presLayoutVars>
          <dgm:animLvl val="lvl"/>
          <dgm:resizeHandles val="exact"/>
        </dgm:presLayoutVars>
      </dgm:prSet>
      <dgm:spPr/>
    </dgm:pt>
    <dgm:pt modelId="{ACAD5118-9114-4796-87C3-FB6938F2DC1D}" type="pres">
      <dgm:prSet presAssocID="{F306A9C5-F48C-4473-83DA-00E78F96D325}" presName="parentText" presStyleLbl="node1" presStyleIdx="0" presStyleCnt="2">
        <dgm:presLayoutVars>
          <dgm:chMax val="0"/>
          <dgm:bulletEnabled val="1"/>
        </dgm:presLayoutVars>
      </dgm:prSet>
      <dgm:spPr/>
    </dgm:pt>
    <dgm:pt modelId="{9EFA239A-511F-474E-A338-E10244C13C8E}" type="pres">
      <dgm:prSet presAssocID="{F306A9C5-F48C-4473-83DA-00E78F96D325}" presName="childText" presStyleLbl="revTx" presStyleIdx="0" presStyleCnt="2">
        <dgm:presLayoutVars>
          <dgm:bulletEnabled val="1"/>
        </dgm:presLayoutVars>
      </dgm:prSet>
      <dgm:spPr/>
    </dgm:pt>
    <dgm:pt modelId="{9B907C54-95BC-47F3-AD63-0EC54F051132}" type="pres">
      <dgm:prSet presAssocID="{488EFA88-ADB9-48BA-8B1F-950B7BA765A4}" presName="parentText" presStyleLbl="node1" presStyleIdx="1" presStyleCnt="2">
        <dgm:presLayoutVars>
          <dgm:chMax val="0"/>
          <dgm:bulletEnabled val="1"/>
        </dgm:presLayoutVars>
      </dgm:prSet>
      <dgm:spPr/>
    </dgm:pt>
    <dgm:pt modelId="{58DEA560-616E-4C94-B9B4-E19FF751F90E}" type="pres">
      <dgm:prSet presAssocID="{488EFA88-ADB9-48BA-8B1F-950B7BA765A4}" presName="childText" presStyleLbl="revTx" presStyleIdx="1" presStyleCnt="2">
        <dgm:presLayoutVars>
          <dgm:bulletEnabled val="1"/>
        </dgm:presLayoutVars>
      </dgm:prSet>
      <dgm:spPr/>
    </dgm:pt>
  </dgm:ptLst>
  <dgm:cxnLst>
    <dgm:cxn modelId="{AD5FDF13-697A-4556-B995-414E998BD67F}" type="presOf" srcId="{7D666826-A7A1-4599-A4BF-C40C21DB2DF4}" destId="{58DEA560-616E-4C94-B9B4-E19FF751F90E}" srcOrd="0" destOrd="1" presId="urn:microsoft.com/office/officeart/2005/8/layout/vList2"/>
    <dgm:cxn modelId="{37ED0328-F284-4B24-BDE8-A7D26F3ACF20}" type="presOf" srcId="{47CF8B72-2F04-4A46-AC31-F10FA2895B0C}" destId="{9EFA239A-511F-474E-A338-E10244C13C8E}" srcOrd="0" destOrd="1" presId="urn:microsoft.com/office/officeart/2005/8/layout/vList2"/>
    <dgm:cxn modelId="{8719303D-899E-49B4-8DBA-CFB53192E15E}" type="presOf" srcId="{488EFA88-ADB9-48BA-8B1F-950B7BA765A4}" destId="{9B907C54-95BC-47F3-AD63-0EC54F051132}" srcOrd="0" destOrd="0" presId="urn:microsoft.com/office/officeart/2005/8/layout/vList2"/>
    <dgm:cxn modelId="{2F54075E-B063-4F9F-A5E5-8F11A24C8DF7}" srcId="{488EFA88-ADB9-48BA-8B1F-950B7BA765A4}" destId="{22E2E93C-6C8F-40CE-AAA6-1DE064651EB6}" srcOrd="0" destOrd="0" parTransId="{A91EE0F6-8AB4-4348-A6A7-8FA21C3E8E3E}" sibTransId="{A96BDDFD-1CBF-4675-B8AE-81F46EFECB2F}"/>
    <dgm:cxn modelId="{FE6ED84B-F54A-4A08-9C93-0CA235EED2AA}" srcId="{F306A9C5-F48C-4473-83DA-00E78F96D325}" destId="{2D56795E-AA77-481C-847F-1B17A64B4C12}" srcOrd="2" destOrd="0" parTransId="{C57CDC27-60F7-45B9-8068-A621CB2DB9E4}" sibTransId="{D9093433-86E6-40F6-964B-439F91CA9C36}"/>
    <dgm:cxn modelId="{152FB14C-EA16-4B63-8FED-B1D3C0E795F6}" type="presOf" srcId="{6AA0002F-8062-4F25-8B95-E2162813F371}" destId="{E28BEE2C-EBF8-4767-B398-A163BC1FDE2D}" srcOrd="0" destOrd="0" presId="urn:microsoft.com/office/officeart/2005/8/layout/vList2"/>
    <dgm:cxn modelId="{52AAB36C-E6E4-4E9D-895F-2C3C10E5D6CF}" type="presOf" srcId="{CE0101FB-BDD4-45AB-9AB9-A086D3129D2E}" destId="{58DEA560-616E-4C94-B9B4-E19FF751F90E}" srcOrd="0" destOrd="2" presId="urn:microsoft.com/office/officeart/2005/8/layout/vList2"/>
    <dgm:cxn modelId="{E1073B52-E2DB-4C46-9C59-489406BC7BDF}" srcId="{488EFA88-ADB9-48BA-8B1F-950B7BA765A4}" destId="{7D666826-A7A1-4599-A4BF-C40C21DB2DF4}" srcOrd="1" destOrd="0" parTransId="{BA4BCAF7-600D-42BF-AA65-9F52DAA78204}" sibTransId="{82CA620F-22B6-44BC-BC15-CEBA685AE56A}"/>
    <dgm:cxn modelId="{917905AD-1612-4C12-9548-D201836B1121}" type="presOf" srcId="{F306A9C5-F48C-4473-83DA-00E78F96D325}" destId="{ACAD5118-9114-4796-87C3-FB6938F2DC1D}" srcOrd="0" destOrd="0" presId="urn:microsoft.com/office/officeart/2005/8/layout/vList2"/>
    <dgm:cxn modelId="{568D9AC9-23F2-4099-8939-6AB970AA1980}" srcId="{6AA0002F-8062-4F25-8B95-E2162813F371}" destId="{F306A9C5-F48C-4473-83DA-00E78F96D325}" srcOrd="0" destOrd="0" parTransId="{08C62547-D6EC-40C6-9FB4-787AE6770C0F}" sibTransId="{128900DD-0B86-4184-ABD0-569B817EBBD3}"/>
    <dgm:cxn modelId="{B12208D4-463F-4C9C-8D31-19992F32F570}" srcId="{6AA0002F-8062-4F25-8B95-E2162813F371}" destId="{488EFA88-ADB9-48BA-8B1F-950B7BA765A4}" srcOrd="1" destOrd="0" parTransId="{5FFB9E9B-CF42-49F7-8754-70F0D1D38D33}" sibTransId="{605689C1-E57E-4249-8848-3EA09E9055F9}"/>
    <dgm:cxn modelId="{023769D7-C5D1-416F-84E6-7C20354D688F}" type="presOf" srcId="{C131FB2E-7EF0-4B95-8205-184CD5D76AC5}" destId="{9EFA239A-511F-474E-A338-E10244C13C8E}" srcOrd="0" destOrd="0" presId="urn:microsoft.com/office/officeart/2005/8/layout/vList2"/>
    <dgm:cxn modelId="{E94972DC-3B61-4B33-A3F1-D11AAFDAE792}" srcId="{488EFA88-ADB9-48BA-8B1F-950B7BA765A4}" destId="{CE0101FB-BDD4-45AB-9AB9-A086D3129D2E}" srcOrd="2" destOrd="0" parTransId="{863F22C7-09F9-4909-8151-9B17D44CFDD6}" sibTransId="{4671C5F4-B7FE-4B7A-AAB7-27FE8F3D9DDE}"/>
    <dgm:cxn modelId="{5FA0BCF1-A0D7-4C80-A1B5-20827C238CFE}" type="presOf" srcId="{2D56795E-AA77-481C-847F-1B17A64B4C12}" destId="{9EFA239A-511F-474E-A338-E10244C13C8E}" srcOrd="0" destOrd="2" presId="urn:microsoft.com/office/officeart/2005/8/layout/vList2"/>
    <dgm:cxn modelId="{4831BAF6-BCDA-4800-9C0A-9C8B964CDF19}" srcId="{F306A9C5-F48C-4473-83DA-00E78F96D325}" destId="{47CF8B72-2F04-4A46-AC31-F10FA2895B0C}" srcOrd="1" destOrd="0" parTransId="{6D068F1B-A84B-494C-9FB4-9C94D4D37C3E}" sibTransId="{BC07EDBE-0F35-41C7-A673-C622E3C90B1B}"/>
    <dgm:cxn modelId="{E596A2F8-6B9D-4D75-88CB-3978634AC915}" type="presOf" srcId="{22E2E93C-6C8F-40CE-AAA6-1DE064651EB6}" destId="{58DEA560-616E-4C94-B9B4-E19FF751F90E}" srcOrd="0" destOrd="0" presId="urn:microsoft.com/office/officeart/2005/8/layout/vList2"/>
    <dgm:cxn modelId="{6193D5FA-7E37-46EB-A908-59D1030A4FAC}" srcId="{F306A9C5-F48C-4473-83DA-00E78F96D325}" destId="{C131FB2E-7EF0-4B95-8205-184CD5D76AC5}" srcOrd="0" destOrd="0" parTransId="{962276A9-D456-44D8-908A-F8774335F7A1}" sibTransId="{2B7255CA-62F7-403C-93EC-C9C6E16313BF}"/>
    <dgm:cxn modelId="{F73DE983-6DD4-408E-BCB9-F26B1DB3CFE8}" type="presParOf" srcId="{E28BEE2C-EBF8-4767-B398-A163BC1FDE2D}" destId="{ACAD5118-9114-4796-87C3-FB6938F2DC1D}" srcOrd="0" destOrd="0" presId="urn:microsoft.com/office/officeart/2005/8/layout/vList2"/>
    <dgm:cxn modelId="{461143EB-BD9A-43A5-942C-85F7246B38CC}" type="presParOf" srcId="{E28BEE2C-EBF8-4767-B398-A163BC1FDE2D}" destId="{9EFA239A-511F-474E-A338-E10244C13C8E}" srcOrd="1" destOrd="0" presId="urn:microsoft.com/office/officeart/2005/8/layout/vList2"/>
    <dgm:cxn modelId="{D59BF002-C18F-44C8-916B-52BA1E14A5DE}" type="presParOf" srcId="{E28BEE2C-EBF8-4767-B398-A163BC1FDE2D}" destId="{9B907C54-95BC-47F3-AD63-0EC54F051132}" srcOrd="2" destOrd="0" presId="urn:microsoft.com/office/officeart/2005/8/layout/vList2"/>
    <dgm:cxn modelId="{71A44B5D-91B6-4D4B-847D-FB738533ECCC}" type="presParOf" srcId="{E28BEE2C-EBF8-4767-B398-A163BC1FDE2D}" destId="{58DEA560-616E-4C94-B9B4-E19FF751F90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2CEF99-E42A-4789-9E11-F85879988AED}"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12AB873B-F88D-4323-A8C0-C07183659AD0}">
      <dgm:prSet/>
      <dgm:spPr/>
      <dgm:t>
        <a:bodyPr/>
        <a:lstStyle/>
        <a:p>
          <a:r>
            <a:rPr lang="en-US"/>
            <a:t>To run an example the user should create a Simulator object where they should provide:</a:t>
          </a:r>
        </a:p>
      </dgm:t>
    </dgm:pt>
    <dgm:pt modelId="{8DB2FD3B-2749-4815-A516-28D74E3CF6A7}" type="parTrans" cxnId="{6679008C-1876-41D6-ABD8-27AA4E138FFD}">
      <dgm:prSet/>
      <dgm:spPr/>
      <dgm:t>
        <a:bodyPr/>
        <a:lstStyle/>
        <a:p>
          <a:endParaRPr lang="en-US"/>
        </a:p>
      </dgm:t>
    </dgm:pt>
    <dgm:pt modelId="{A867981D-E508-4C2D-8D29-43230A772101}" type="sibTrans" cxnId="{6679008C-1876-41D6-ABD8-27AA4E138FFD}">
      <dgm:prSet phldrT="1" phldr="0"/>
      <dgm:spPr/>
      <dgm:t>
        <a:bodyPr/>
        <a:lstStyle/>
        <a:p>
          <a:r>
            <a:rPr lang="en-US"/>
            <a:t>1</a:t>
          </a:r>
        </a:p>
      </dgm:t>
    </dgm:pt>
    <dgm:pt modelId="{EBB5DCA8-8E4D-4AD1-9F9C-742E746D27FC}">
      <dgm:prSet/>
      <dgm:spPr/>
      <dgm:t>
        <a:bodyPr/>
        <a:lstStyle/>
        <a:p>
          <a:r>
            <a:rPr lang="en-US"/>
            <a:t>Initial states, positions, velocity and goals of the pedestrians</a:t>
          </a:r>
        </a:p>
      </dgm:t>
    </dgm:pt>
    <dgm:pt modelId="{E87A01EB-620B-4632-AA4A-C2C944443FEB}" type="parTrans" cxnId="{3E22A9A5-E5F8-4D81-9DF2-CE715CC5AF7E}">
      <dgm:prSet/>
      <dgm:spPr/>
      <dgm:t>
        <a:bodyPr/>
        <a:lstStyle/>
        <a:p>
          <a:endParaRPr lang="en-US"/>
        </a:p>
      </dgm:t>
    </dgm:pt>
    <dgm:pt modelId="{B2146C73-4FC7-4F7C-88F2-993A9D2A82FE}" type="sibTrans" cxnId="{3E22A9A5-E5F8-4D81-9DF2-CE715CC5AF7E}">
      <dgm:prSet/>
      <dgm:spPr/>
      <dgm:t>
        <a:bodyPr/>
        <a:lstStyle/>
        <a:p>
          <a:endParaRPr lang="en-US"/>
        </a:p>
      </dgm:t>
    </dgm:pt>
    <dgm:pt modelId="{4836D7D8-E66A-4BB1-9221-4A50BFA99035}">
      <dgm:prSet/>
      <dgm:spPr/>
      <dgm:t>
        <a:bodyPr/>
        <a:lstStyle/>
        <a:p>
          <a:r>
            <a:rPr lang="en-US"/>
            <a:t>Optional information of social groups and obstacles.</a:t>
          </a:r>
        </a:p>
      </dgm:t>
    </dgm:pt>
    <dgm:pt modelId="{91400BE0-D122-415C-90CA-B17B3840B3F7}" type="parTrans" cxnId="{196A3E53-98F1-4CCB-A899-ADF66D9E1DA1}">
      <dgm:prSet/>
      <dgm:spPr/>
      <dgm:t>
        <a:bodyPr/>
        <a:lstStyle/>
        <a:p>
          <a:endParaRPr lang="en-US"/>
        </a:p>
      </dgm:t>
    </dgm:pt>
    <dgm:pt modelId="{3650C977-D74C-4171-B849-708802141269}" type="sibTrans" cxnId="{196A3E53-98F1-4CCB-A899-ADF66D9E1DA1}">
      <dgm:prSet/>
      <dgm:spPr/>
      <dgm:t>
        <a:bodyPr/>
        <a:lstStyle/>
        <a:p>
          <a:endParaRPr lang="en-US"/>
        </a:p>
      </dgm:t>
    </dgm:pt>
    <dgm:pt modelId="{9222CD39-09E1-48C4-A577-81E9E475542C}">
      <dgm:prSet/>
      <dgm:spPr/>
      <dgm:t>
        <a:bodyPr/>
        <a:lstStyle/>
        <a:p>
          <a:r>
            <a:rPr lang="en-US"/>
            <a:t>After the simulation finishes, then the user can generate an animation of the simulator.</a:t>
          </a:r>
        </a:p>
      </dgm:t>
    </dgm:pt>
    <dgm:pt modelId="{9C784733-5CEB-40E5-A263-0A160FCD7C9B}" type="parTrans" cxnId="{8BF28A9D-C425-4696-9C1B-6BA9E55FC40D}">
      <dgm:prSet/>
      <dgm:spPr/>
      <dgm:t>
        <a:bodyPr/>
        <a:lstStyle/>
        <a:p>
          <a:endParaRPr lang="en-US"/>
        </a:p>
      </dgm:t>
    </dgm:pt>
    <dgm:pt modelId="{04C379F9-C99A-4A2D-BB71-1A6FC5C83A8A}" type="sibTrans" cxnId="{8BF28A9D-C425-4696-9C1B-6BA9E55FC40D}">
      <dgm:prSet phldrT="2" phldr="0"/>
      <dgm:spPr/>
      <dgm:t>
        <a:bodyPr/>
        <a:lstStyle/>
        <a:p>
          <a:r>
            <a:rPr lang="en-US"/>
            <a:t>2</a:t>
          </a:r>
        </a:p>
      </dgm:t>
    </dgm:pt>
    <dgm:pt modelId="{D27D5659-D653-4F70-807F-C37F31C56B37}" type="pres">
      <dgm:prSet presAssocID="{B72CEF99-E42A-4789-9E11-F85879988AED}" presName="Name0" presStyleCnt="0">
        <dgm:presLayoutVars>
          <dgm:animLvl val="lvl"/>
          <dgm:resizeHandles val="exact"/>
        </dgm:presLayoutVars>
      </dgm:prSet>
      <dgm:spPr/>
    </dgm:pt>
    <dgm:pt modelId="{E572B6DA-43FA-4F54-B352-5838476282EE}" type="pres">
      <dgm:prSet presAssocID="{12AB873B-F88D-4323-A8C0-C07183659AD0}" presName="compositeNode" presStyleCnt="0">
        <dgm:presLayoutVars>
          <dgm:bulletEnabled val="1"/>
        </dgm:presLayoutVars>
      </dgm:prSet>
      <dgm:spPr/>
    </dgm:pt>
    <dgm:pt modelId="{BE6D5307-E0CF-45D6-9E4E-EBA17F213668}" type="pres">
      <dgm:prSet presAssocID="{12AB873B-F88D-4323-A8C0-C07183659AD0}" presName="bgRect" presStyleLbl="bgAccFollowNode1" presStyleIdx="0" presStyleCnt="2"/>
      <dgm:spPr/>
    </dgm:pt>
    <dgm:pt modelId="{CF268387-2324-4590-8136-7A926DE8AEAE}" type="pres">
      <dgm:prSet presAssocID="{A867981D-E508-4C2D-8D29-43230A772101}" presName="sibTransNodeCircle" presStyleLbl="alignNode1" presStyleIdx="0" presStyleCnt="4">
        <dgm:presLayoutVars>
          <dgm:chMax val="0"/>
          <dgm:bulletEnabled/>
        </dgm:presLayoutVars>
      </dgm:prSet>
      <dgm:spPr/>
    </dgm:pt>
    <dgm:pt modelId="{B0DFE9A9-A4E9-4648-BCA7-6F0747E432B3}" type="pres">
      <dgm:prSet presAssocID="{12AB873B-F88D-4323-A8C0-C07183659AD0}" presName="bottomLine" presStyleLbl="alignNode1" presStyleIdx="1" presStyleCnt="4">
        <dgm:presLayoutVars/>
      </dgm:prSet>
      <dgm:spPr/>
    </dgm:pt>
    <dgm:pt modelId="{33A9D32C-1620-4CD9-9F04-FFA15F38081E}" type="pres">
      <dgm:prSet presAssocID="{12AB873B-F88D-4323-A8C0-C07183659AD0}" presName="nodeText" presStyleLbl="bgAccFollowNode1" presStyleIdx="0" presStyleCnt="2">
        <dgm:presLayoutVars>
          <dgm:bulletEnabled val="1"/>
        </dgm:presLayoutVars>
      </dgm:prSet>
      <dgm:spPr/>
    </dgm:pt>
    <dgm:pt modelId="{137ABF99-00FA-4653-A03E-5CB01FC93BD8}" type="pres">
      <dgm:prSet presAssocID="{A867981D-E508-4C2D-8D29-43230A772101}" presName="sibTrans" presStyleCnt="0"/>
      <dgm:spPr/>
    </dgm:pt>
    <dgm:pt modelId="{F7BC665E-F678-48E0-82DA-F0DE99467A96}" type="pres">
      <dgm:prSet presAssocID="{9222CD39-09E1-48C4-A577-81E9E475542C}" presName="compositeNode" presStyleCnt="0">
        <dgm:presLayoutVars>
          <dgm:bulletEnabled val="1"/>
        </dgm:presLayoutVars>
      </dgm:prSet>
      <dgm:spPr/>
    </dgm:pt>
    <dgm:pt modelId="{0F59DD49-64AC-4268-A3A7-40BC26AAAF6A}" type="pres">
      <dgm:prSet presAssocID="{9222CD39-09E1-48C4-A577-81E9E475542C}" presName="bgRect" presStyleLbl="bgAccFollowNode1" presStyleIdx="1" presStyleCnt="2"/>
      <dgm:spPr/>
    </dgm:pt>
    <dgm:pt modelId="{E31AC1DB-1F45-49D5-AC68-B9EA22C34CEC}" type="pres">
      <dgm:prSet presAssocID="{04C379F9-C99A-4A2D-BB71-1A6FC5C83A8A}" presName="sibTransNodeCircle" presStyleLbl="alignNode1" presStyleIdx="2" presStyleCnt="4">
        <dgm:presLayoutVars>
          <dgm:chMax val="0"/>
          <dgm:bulletEnabled/>
        </dgm:presLayoutVars>
      </dgm:prSet>
      <dgm:spPr/>
    </dgm:pt>
    <dgm:pt modelId="{43E113BD-ED1B-42F1-90A5-6309C17E1250}" type="pres">
      <dgm:prSet presAssocID="{9222CD39-09E1-48C4-A577-81E9E475542C}" presName="bottomLine" presStyleLbl="alignNode1" presStyleIdx="3" presStyleCnt="4">
        <dgm:presLayoutVars/>
      </dgm:prSet>
      <dgm:spPr/>
    </dgm:pt>
    <dgm:pt modelId="{F2FFB6F9-811C-4FF1-B9D2-3620206B5DCF}" type="pres">
      <dgm:prSet presAssocID="{9222CD39-09E1-48C4-A577-81E9E475542C}" presName="nodeText" presStyleLbl="bgAccFollowNode1" presStyleIdx="1" presStyleCnt="2">
        <dgm:presLayoutVars>
          <dgm:bulletEnabled val="1"/>
        </dgm:presLayoutVars>
      </dgm:prSet>
      <dgm:spPr/>
    </dgm:pt>
  </dgm:ptLst>
  <dgm:cxnLst>
    <dgm:cxn modelId="{98CD0732-664C-4CBA-B7DA-FF962A1CE207}" type="presOf" srcId="{B72CEF99-E42A-4789-9E11-F85879988AED}" destId="{D27D5659-D653-4F70-807F-C37F31C56B37}" srcOrd="0" destOrd="0" presId="urn:microsoft.com/office/officeart/2016/7/layout/BasicLinearProcessNumbered"/>
    <dgm:cxn modelId="{14885939-8C50-4F59-AB13-D7CA7C59EDC2}" type="presOf" srcId="{4836D7D8-E66A-4BB1-9221-4A50BFA99035}" destId="{33A9D32C-1620-4CD9-9F04-FFA15F38081E}" srcOrd="0" destOrd="2" presId="urn:microsoft.com/office/officeart/2016/7/layout/BasicLinearProcessNumbered"/>
    <dgm:cxn modelId="{3ED7593F-4351-4DC8-ABDF-211D52A00385}" type="presOf" srcId="{12AB873B-F88D-4323-A8C0-C07183659AD0}" destId="{33A9D32C-1620-4CD9-9F04-FFA15F38081E}" srcOrd="1" destOrd="0" presId="urn:microsoft.com/office/officeart/2016/7/layout/BasicLinearProcessNumbered"/>
    <dgm:cxn modelId="{69D1EA66-AC78-4C5C-A846-1B4457A919DB}" type="presOf" srcId="{12AB873B-F88D-4323-A8C0-C07183659AD0}" destId="{BE6D5307-E0CF-45D6-9E4E-EBA17F213668}" srcOrd="0" destOrd="0" presId="urn:microsoft.com/office/officeart/2016/7/layout/BasicLinearProcessNumbered"/>
    <dgm:cxn modelId="{61CD5450-9CA7-4DEA-B8A2-0CC3D303870A}" type="presOf" srcId="{9222CD39-09E1-48C4-A577-81E9E475542C}" destId="{0F59DD49-64AC-4268-A3A7-40BC26AAAF6A}" srcOrd="0" destOrd="0" presId="urn:microsoft.com/office/officeart/2016/7/layout/BasicLinearProcessNumbered"/>
    <dgm:cxn modelId="{196A3E53-98F1-4CCB-A899-ADF66D9E1DA1}" srcId="{12AB873B-F88D-4323-A8C0-C07183659AD0}" destId="{4836D7D8-E66A-4BB1-9221-4A50BFA99035}" srcOrd="1" destOrd="0" parTransId="{91400BE0-D122-415C-90CA-B17B3840B3F7}" sibTransId="{3650C977-D74C-4171-B849-708802141269}"/>
    <dgm:cxn modelId="{64712C54-884A-4436-BDF1-E6BBEB6634B4}" type="presOf" srcId="{EBB5DCA8-8E4D-4AD1-9F9C-742E746D27FC}" destId="{33A9D32C-1620-4CD9-9F04-FFA15F38081E}" srcOrd="0" destOrd="1" presId="urn:microsoft.com/office/officeart/2016/7/layout/BasicLinearProcessNumbered"/>
    <dgm:cxn modelId="{C15E347D-AA4D-4267-977B-248DA9EF580A}" type="presOf" srcId="{A867981D-E508-4C2D-8D29-43230A772101}" destId="{CF268387-2324-4590-8136-7A926DE8AEAE}" srcOrd="0" destOrd="0" presId="urn:microsoft.com/office/officeart/2016/7/layout/BasicLinearProcessNumbered"/>
    <dgm:cxn modelId="{1B9D9586-33D0-4293-A4CF-7B054E5C87C4}" type="presOf" srcId="{9222CD39-09E1-48C4-A577-81E9E475542C}" destId="{F2FFB6F9-811C-4FF1-B9D2-3620206B5DCF}" srcOrd="1" destOrd="0" presId="urn:microsoft.com/office/officeart/2016/7/layout/BasicLinearProcessNumbered"/>
    <dgm:cxn modelId="{6679008C-1876-41D6-ABD8-27AA4E138FFD}" srcId="{B72CEF99-E42A-4789-9E11-F85879988AED}" destId="{12AB873B-F88D-4323-A8C0-C07183659AD0}" srcOrd="0" destOrd="0" parTransId="{8DB2FD3B-2749-4815-A516-28D74E3CF6A7}" sibTransId="{A867981D-E508-4C2D-8D29-43230A772101}"/>
    <dgm:cxn modelId="{8BF28A9D-C425-4696-9C1B-6BA9E55FC40D}" srcId="{B72CEF99-E42A-4789-9E11-F85879988AED}" destId="{9222CD39-09E1-48C4-A577-81E9E475542C}" srcOrd="1" destOrd="0" parTransId="{9C784733-5CEB-40E5-A263-0A160FCD7C9B}" sibTransId="{04C379F9-C99A-4A2D-BB71-1A6FC5C83A8A}"/>
    <dgm:cxn modelId="{3E22A9A5-E5F8-4D81-9DF2-CE715CC5AF7E}" srcId="{12AB873B-F88D-4323-A8C0-C07183659AD0}" destId="{EBB5DCA8-8E4D-4AD1-9F9C-742E746D27FC}" srcOrd="0" destOrd="0" parTransId="{E87A01EB-620B-4632-AA4A-C2C944443FEB}" sibTransId="{B2146C73-4FC7-4F7C-88F2-993A9D2A82FE}"/>
    <dgm:cxn modelId="{1FAE2FCD-7B41-4AD2-B01A-2D0242B9466C}" type="presOf" srcId="{04C379F9-C99A-4A2D-BB71-1A6FC5C83A8A}" destId="{E31AC1DB-1F45-49D5-AC68-B9EA22C34CEC}" srcOrd="0" destOrd="0" presId="urn:microsoft.com/office/officeart/2016/7/layout/BasicLinearProcessNumbered"/>
    <dgm:cxn modelId="{BF439C7A-6705-44F9-B03A-8BE52DA7425A}" type="presParOf" srcId="{D27D5659-D653-4F70-807F-C37F31C56B37}" destId="{E572B6DA-43FA-4F54-B352-5838476282EE}" srcOrd="0" destOrd="0" presId="urn:microsoft.com/office/officeart/2016/7/layout/BasicLinearProcessNumbered"/>
    <dgm:cxn modelId="{B67831AA-2080-4BCC-B832-CA2C1C48FB11}" type="presParOf" srcId="{E572B6DA-43FA-4F54-B352-5838476282EE}" destId="{BE6D5307-E0CF-45D6-9E4E-EBA17F213668}" srcOrd="0" destOrd="0" presId="urn:microsoft.com/office/officeart/2016/7/layout/BasicLinearProcessNumbered"/>
    <dgm:cxn modelId="{E6A0E7F0-F7D6-4501-9D9A-F51C6A1EA2C4}" type="presParOf" srcId="{E572B6DA-43FA-4F54-B352-5838476282EE}" destId="{CF268387-2324-4590-8136-7A926DE8AEAE}" srcOrd="1" destOrd="0" presId="urn:microsoft.com/office/officeart/2016/7/layout/BasicLinearProcessNumbered"/>
    <dgm:cxn modelId="{1D41590E-FAD2-4B65-952D-DDC8A55455DA}" type="presParOf" srcId="{E572B6DA-43FA-4F54-B352-5838476282EE}" destId="{B0DFE9A9-A4E9-4648-BCA7-6F0747E432B3}" srcOrd="2" destOrd="0" presId="urn:microsoft.com/office/officeart/2016/7/layout/BasicLinearProcessNumbered"/>
    <dgm:cxn modelId="{F8D1B677-F06C-47AE-B614-35851E53B640}" type="presParOf" srcId="{E572B6DA-43FA-4F54-B352-5838476282EE}" destId="{33A9D32C-1620-4CD9-9F04-FFA15F38081E}" srcOrd="3" destOrd="0" presId="urn:microsoft.com/office/officeart/2016/7/layout/BasicLinearProcessNumbered"/>
    <dgm:cxn modelId="{2AF1457D-7C66-4DAE-A24E-DCE423C1C8A9}" type="presParOf" srcId="{D27D5659-D653-4F70-807F-C37F31C56B37}" destId="{137ABF99-00FA-4653-A03E-5CB01FC93BD8}" srcOrd="1" destOrd="0" presId="urn:microsoft.com/office/officeart/2016/7/layout/BasicLinearProcessNumbered"/>
    <dgm:cxn modelId="{4D9CDCB8-F889-4E67-A77C-372CE5B0A909}" type="presParOf" srcId="{D27D5659-D653-4F70-807F-C37F31C56B37}" destId="{F7BC665E-F678-48E0-82DA-F0DE99467A96}" srcOrd="2" destOrd="0" presId="urn:microsoft.com/office/officeart/2016/7/layout/BasicLinearProcessNumbered"/>
    <dgm:cxn modelId="{B1F0A422-A21B-4CFF-9DAD-179453871C1F}" type="presParOf" srcId="{F7BC665E-F678-48E0-82DA-F0DE99467A96}" destId="{0F59DD49-64AC-4268-A3A7-40BC26AAAF6A}" srcOrd="0" destOrd="0" presId="urn:microsoft.com/office/officeart/2016/7/layout/BasicLinearProcessNumbered"/>
    <dgm:cxn modelId="{F772144E-8658-4F1B-9B11-77D03B9EEF7D}" type="presParOf" srcId="{F7BC665E-F678-48E0-82DA-F0DE99467A96}" destId="{E31AC1DB-1F45-49D5-AC68-B9EA22C34CEC}" srcOrd="1" destOrd="0" presId="urn:microsoft.com/office/officeart/2016/7/layout/BasicLinearProcessNumbered"/>
    <dgm:cxn modelId="{72EDFF58-5371-4EEC-A7F4-BD761340C3AC}" type="presParOf" srcId="{F7BC665E-F678-48E0-82DA-F0DE99467A96}" destId="{43E113BD-ED1B-42F1-90A5-6309C17E1250}" srcOrd="2" destOrd="0" presId="urn:microsoft.com/office/officeart/2016/7/layout/BasicLinearProcessNumbered"/>
    <dgm:cxn modelId="{35463ACA-3C77-467E-B947-DB6A1FD2B9A4}" type="presParOf" srcId="{F7BC665E-F678-48E0-82DA-F0DE99467A96}" destId="{F2FFB6F9-811C-4FF1-B9D2-3620206B5DCF}"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BB2AC-D944-48AF-A3F8-2C6E51AE3C72}">
      <dsp:nvSpPr>
        <dsp:cNvPr id="0" name=""/>
        <dsp:cNvSpPr/>
      </dsp:nvSpPr>
      <dsp:spPr>
        <a:xfrm>
          <a:off x="-59505" y="0"/>
          <a:ext cx="7017785" cy="1032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5AF61F-0337-4E9F-A1D2-348A0570CB7B}">
      <dsp:nvSpPr>
        <dsp:cNvPr id="0" name=""/>
        <dsp:cNvSpPr/>
      </dsp:nvSpPr>
      <dsp:spPr>
        <a:xfrm>
          <a:off x="252836" y="242139"/>
          <a:ext cx="569005" cy="5678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9A9C7B-1063-4933-B653-9533F0630A17}">
      <dsp:nvSpPr>
        <dsp:cNvPr id="0" name=""/>
        <dsp:cNvSpPr/>
      </dsp:nvSpPr>
      <dsp:spPr>
        <a:xfrm>
          <a:off x="1231065" y="0"/>
          <a:ext cx="5786719" cy="1097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07" tIns="116107" rIns="116107" bIns="116107" numCol="1" spcCol="1270" anchor="ctr" anchorCtr="0">
          <a:noAutofit/>
        </a:bodyPr>
        <a:lstStyle/>
        <a:p>
          <a:pPr marL="0" lvl="0" indent="0" algn="l" defTabSz="711200">
            <a:lnSpc>
              <a:spcPct val="90000"/>
            </a:lnSpc>
            <a:spcBef>
              <a:spcPct val="0"/>
            </a:spcBef>
            <a:spcAft>
              <a:spcPct val="35000"/>
            </a:spcAft>
            <a:buNone/>
          </a:pPr>
          <a:r>
            <a:rPr lang="en-US" sz="1600" b="1" kern="1200" dirty="0"/>
            <a:t>Equilibrium traffic.</a:t>
          </a:r>
          <a:r>
            <a:rPr lang="en-US" sz="1600" kern="1200" dirty="0"/>
            <a:t> Any situation where traffic is smooth, steady, and unchanging (for a short time at least).</a:t>
          </a:r>
        </a:p>
      </dsp:txBody>
      <dsp:txXfrm>
        <a:off x="1231065" y="0"/>
        <a:ext cx="5786719" cy="1097069"/>
      </dsp:txXfrm>
    </dsp:sp>
    <dsp:sp modelId="{E9663393-2DCD-47A4-BAC0-10879ADD29F5}">
      <dsp:nvSpPr>
        <dsp:cNvPr id="0" name=""/>
        <dsp:cNvSpPr/>
      </dsp:nvSpPr>
      <dsp:spPr>
        <a:xfrm>
          <a:off x="-59505" y="1381155"/>
          <a:ext cx="7017785" cy="1032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4D6F8-BF40-4F04-8DBB-B271B627E447}">
      <dsp:nvSpPr>
        <dsp:cNvPr id="0" name=""/>
        <dsp:cNvSpPr/>
      </dsp:nvSpPr>
      <dsp:spPr>
        <a:xfrm>
          <a:off x="252836" y="1613476"/>
          <a:ext cx="569005" cy="5678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1E6948-040C-47D0-8B9F-733F438CBBCB}">
      <dsp:nvSpPr>
        <dsp:cNvPr id="0" name=""/>
        <dsp:cNvSpPr/>
      </dsp:nvSpPr>
      <dsp:spPr>
        <a:xfrm>
          <a:off x="977798" y="1248695"/>
          <a:ext cx="6099491" cy="1097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07" tIns="116107" rIns="116107" bIns="116107" numCol="1" spcCol="1270" anchor="ctr" anchorCtr="0">
          <a:noAutofit/>
        </a:bodyPr>
        <a:lstStyle/>
        <a:p>
          <a:pPr marL="0" lvl="0" indent="0" algn="l" defTabSz="711200">
            <a:lnSpc>
              <a:spcPct val="90000"/>
            </a:lnSpc>
            <a:spcBef>
              <a:spcPct val="0"/>
            </a:spcBef>
            <a:spcAft>
              <a:spcPct val="35000"/>
            </a:spcAft>
            <a:buNone/>
          </a:pPr>
          <a:r>
            <a:rPr lang="en-US" sz="1600" b="1" kern="1200" dirty="0"/>
            <a:t>Acceleration to the desired velocity.</a:t>
          </a:r>
          <a:r>
            <a:rPr lang="en-US" sz="1600" kern="1200" dirty="0"/>
            <a:t> If the traffic density is very low and the vehicle i</a:t>
          </a:r>
          <a:r>
            <a:rPr lang="en-US" sz="1600" i="0" kern="1200" baseline="0" dirty="0"/>
            <a:t>s going slower than its desired speed</a:t>
          </a:r>
          <a:r>
            <a:rPr lang="en-US" sz="1600" kern="1200" dirty="0"/>
            <a:t>,</a:t>
          </a:r>
          <a:r>
            <a:rPr lang="en-US" sz="1600" i="0" kern="1200" baseline="0" dirty="0"/>
            <a:t> then it can accelerate freely to reach the desired speed.</a:t>
          </a:r>
          <a:endParaRPr lang="en-US" sz="1600" kern="1200" dirty="0"/>
        </a:p>
      </dsp:txBody>
      <dsp:txXfrm>
        <a:off x="977798" y="1248695"/>
        <a:ext cx="6099491" cy="1097069"/>
      </dsp:txXfrm>
    </dsp:sp>
    <dsp:sp modelId="{7B8E87EB-C692-44D1-ACE3-4875C48733F3}">
      <dsp:nvSpPr>
        <dsp:cNvPr id="0" name=""/>
        <dsp:cNvSpPr/>
      </dsp:nvSpPr>
      <dsp:spPr>
        <a:xfrm>
          <a:off x="-59505" y="2752492"/>
          <a:ext cx="7017785" cy="1032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A5CB42-2318-4976-8658-CF370DD4916A}">
      <dsp:nvSpPr>
        <dsp:cNvPr id="0" name=""/>
        <dsp:cNvSpPr/>
      </dsp:nvSpPr>
      <dsp:spPr>
        <a:xfrm>
          <a:off x="173500" y="2984813"/>
          <a:ext cx="569005" cy="5678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7E4350-A02F-44D4-B029-BD8D060722D1}">
      <dsp:nvSpPr>
        <dsp:cNvPr id="0" name=""/>
        <dsp:cNvSpPr/>
      </dsp:nvSpPr>
      <dsp:spPr>
        <a:xfrm>
          <a:off x="1080107" y="2707874"/>
          <a:ext cx="5867328" cy="1097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07" tIns="116107" rIns="116107" bIns="116107" numCol="1" spcCol="1270" anchor="ctr" anchorCtr="0">
          <a:noAutofit/>
        </a:bodyPr>
        <a:lstStyle/>
        <a:p>
          <a:pPr marL="0" lvl="0" indent="0" algn="l" defTabSz="666750">
            <a:lnSpc>
              <a:spcPct val="90000"/>
            </a:lnSpc>
            <a:spcBef>
              <a:spcPct val="0"/>
            </a:spcBef>
            <a:spcAft>
              <a:spcPct val="35000"/>
            </a:spcAft>
            <a:buNone/>
          </a:pPr>
          <a:r>
            <a:rPr lang="en-US" sz="1500" b="1" kern="1200" dirty="0"/>
            <a:t>Breaking as a reaction to high approaching rates</a:t>
          </a:r>
          <a:r>
            <a:rPr lang="en-US" sz="1500" kern="1200" dirty="0"/>
            <a:t>. When approaching slower or standing vehicles with sufficiently high approaching rates, even if the actual gap isn't tiny yet, the fact that you're approaching fast triggers the IDM to start breaking early.</a:t>
          </a:r>
        </a:p>
      </dsp:txBody>
      <dsp:txXfrm>
        <a:off x="1080107" y="2707874"/>
        <a:ext cx="5867328" cy="1097069"/>
      </dsp:txXfrm>
    </dsp:sp>
    <dsp:sp modelId="{2A191FD3-689D-43A7-AD83-110D449E6483}">
      <dsp:nvSpPr>
        <dsp:cNvPr id="0" name=""/>
        <dsp:cNvSpPr/>
      </dsp:nvSpPr>
      <dsp:spPr>
        <a:xfrm>
          <a:off x="-59505" y="4123829"/>
          <a:ext cx="7017785" cy="1032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639697-6BE3-4AF5-8278-EEFC68CBC226}">
      <dsp:nvSpPr>
        <dsp:cNvPr id="0" name=""/>
        <dsp:cNvSpPr/>
      </dsp:nvSpPr>
      <dsp:spPr>
        <a:xfrm>
          <a:off x="252836" y="4356149"/>
          <a:ext cx="569005" cy="5678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F6AB50-C482-459D-918C-1161B3729793}">
      <dsp:nvSpPr>
        <dsp:cNvPr id="0" name=""/>
        <dsp:cNvSpPr/>
      </dsp:nvSpPr>
      <dsp:spPr>
        <a:xfrm>
          <a:off x="1134184" y="4123829"/>
          <a:ext cx="5786719" cy="1097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107" tIns="116107" rIns="116107" bIns="116107" numCol="1" spcCol="1270" anchor="ctr" anchorCtr="0">
          <a:noAutofit/>
        </a:bodyPr>
        <a:lstStyle/>
        <a:p>
          <a:pPr marL="0" lvl="0" indent="0" algn="l" defTabSz="711200">
            <a:lnSpc>
              <a:spcPct val="90000"/>
            </a:lnSpc>
            <a:spcBef>
              <a:spcPct val="0"/>
            </a:spcBef>
            <a:spcAft>
              <a:spcPct val="35000"/>
            </a:spcAft>
            <a:buNone/>
          </a:pPr>
          <a:r>
            <a:rPr lang="en-US" sz="1600" b="1" kern="1200" dirty="0"/>
            <a:t>Breaking in response to small gaps</a:t>
          </a:r>
          <a:r>
            <a:rPr lang="en-US" sz="1600" kern="1200" dirty="0"/>
            <a:t>. This mode is active when the gap is smaller than the desired gap but there are no large velocity differences.</a:t>
          </a:r>
        </a:p>
      </dsp:txBody>
      <dsp:txXfrm>
        <a:off x="1134184" y="4123829"/>
        <a:ext cx="5786719" cy="1097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E6212-CACB-46AD-B969-C491D4422C6B}">
      <dsp:nvSpPr>
        <dsp:cNvPr id="0" name=""/>
        <dsp:cNvSpPr/>
      </dsp:nvSpPr>
      <dsp:spPr>
        <a:xfrm>
          <a:off x="-401767" y="856877"/>
          <a:ext cx="5906181" cy="15630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3A041E-32C0-42A6-85F4-E092509EA3B6}">
      <dsp:nvSpPr>
        <dsp:cNvPr id="0" name=""/>
        <dsp:cNvSpPr/>
      </dsp:nvSpPr>
      <dsp:spPr>
        <a:xfrm>
          <a:off x="71068" y="1208573"/>
          <a:ext cx="859702" cy="8597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19AC6C-FDFE-4AB0-8621-EB84CF54A360}">
      <dsp:nvSpPr>
        <dsp:cNvPr id="0" name=""/>
        <dsp:cNvSpPr/>
      </dsp:nvSpPr>
      <dsp:spPr>
        <a:xfrm>
          <a:off x="1403606" y="856877"/>
          <a:ext cx="4097275" cy="1563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428" tIns="165428" rIns="165428" bIns="165428" numCol="1" spcCol="1270" anchor="ctr" anchorCtr="0">
          <a:noAutofit/>
        </a:bodyPr>
        <a:lstStyle/>
        <a:p>
          <a:pPr marL="0" lvl="0" indent="0" algn="l" defTabSz="1022350">
            <a:lnSpc>
              <a:spcPct val="90000"/>
            </a:lnSpc>
            <a:spcBef>
              <a:spcPct val="0"/>
            </a:spcBef>
            <a:spcAft>
              <a:spcPct val="35000"/>
            </a:spcAft>
            <a:buNone/>
          </a:pPr>
          <a:r>
            <a:rPr lang="en-US" sz="2300" kern="1200"/>
            <a:t>The motion of pedestrians can be described as they would be subject to social forces.</a:t>
          </a:r>
        </a:p>
      </dsp:txBody>
      <dsp:txXfrm>
        <a:off x="1403606" y="856877"/>
        <a:ext cx="4097275" cy="1563094"/>
      </dsp:txXfrm>
    </dsp:sp>
    <dsp:sp modelId="{1CD3E6D1-641D-40DA-B7E3-60E84C04A638}">
      <dsp:nvSpPr>
        <dsp:cNvPr id="0" name=""/>
        <dsp:cNvSpPr/>
      </dsp:nvSpPr>
      <dsp:spPr>
        <a:xfrm>
          <a:off x="-401767" y="2810745"/>
          <a:ext cx="5906181" cy="15630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A1CEC-9C81-45A4-8115-80085A0116EF}">
      <dsp:nvSpPr>
        <dsp:cNvPr id="0" name=""/>
        <dsp:cNvSpPr/>
      </dsp:nvSpPr>
      <dsp:spPr>
        <a:xfrm>
          <a:off x="71068" y="3162442"/>
          <a:ext cx="859702" cy="8597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3DA032-0922-45CB-B3D9-EB29CCBD9AD0}">
      <dsp:nvSpPr>
        <dsp:cNvPr id="0" name=""/>
        <dsp:cNvSpPr/>
      </dsp:nvSpPr>
      <dsp:spPr>
        <a:xfrm>
          <a:off x="1092752" y="2810745"/>
          <a:ext cx="2657781" cy="1563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428" tIns="165428" rIns="165428" bIns="165428" numCol="1" spcCol="1270" anchor="ctr" anchorCtr="0">
          <a:noAutofit/>
        </a:bodyPr>
        <a:lstStyle/>
        <a:p>
          <a:pPr marL="0" lvl="0" indent="0" algn="l" defTabSz="1022350">
            <a:lnSpc>
              <a:spcPct val="90000"/>
            </a:lnSpc>
            <a:spcBef>
              <a:spcPct val="0"/>
            </a:spcBef>
            <a:spcAft>
              <a:spcPct val="35000"/>
            </a:spcAft>
            <a:buNone/>
          </a:pPr>
          <a:r>
            <a:rPr lang="en-US" sz="2300" kern="1200" dirty="0"/>
            <a:t>The forces:</a:t>
          </a:r>
        </a:p>
      </dsp:txBody>
      <dsp:txXfrm>
        <a:off x="1092752" y="2810745"/>
        <a:ext cx="2657781" cy="1563094"/>
      </dsp:txXfrm>
    </dsp:sp>
    <dsp:sp modelId="{DE9907E5-D8E0-4618-B5C8-E95A1FBA4608}">
      <dsp:nvSpPr>
        <dsp:cNvPr id="0" name=""/>
        <dsp:cNvSpPr/>
      </dsp:nvSpPr>
      <dsp:spPr>
        <a:xfrm>
          <a:off x="2751290" y="2810745"/>
          <a:ext cx="3053627" cy="1563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428" tIns="165428" rIns="165428" bIns="165428" numCol="1" spcCol="1270" anchor="ctr"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US" sz="1100" kern="1200" dirty="0"/>
            <a:t>A term describing the acceleration towards the desired velocity.</a:t>
          </a:r>
        </a:p>
        <a:p>
          <a:pPr marL="0" lvl="0" indent="0" algn="l" defTabSz="488950">
            <a:lnSpc>
              <a:spcPct val="90000"/>
            </a:lnSpc>
            <a:spcBef>
              <a:spcPct val="0"/>
            </a:spcBef>
            <a:spcAft>
              <a:spcPct val="35000"/>
            </a:spcAft>
            <a:buNone/>
          </a:pPr>
          <a:r>
            <a:rPr lang="en-US" sz="1100" kern="1200" dirty="0"/>
            <a:t>Terms reflecting that a pedestrian keeps a certain distance to other pedestrians and borders.</a:t>
          </a:r>
        </a:p>
        <a:p>
          <a:pPr marL="0" lvl="0" indent="0" algn="l" defTabSz="488950">
            <a:lnSpc>
              <a:spcPct val="90000"/>
            </a:lnSpc>
            <a:spcBef>
              <a:spcPct val="0"/>
            </a:spcBef>
            <a:spcAft>
              <a:spcPct val="35000"/>
            </a:spcAft>
            <a:buNone/>
          </a:pPr>
          <a:r>
            <a:rPr lang="en-US" sz="1100" kern="1200"/>
            <a:t>A term modeling attractive effects.</a:t>
          </a:r>
        </a:p>
      </dsp:txBody>
      <dsp:txXfrm>
        <a:off x="2751290" y="2810745"/>
        <a:ext cx="3053627" cy="15630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3DFA9-1B73-423E-94F6-1CDC21145220}">
      <dsp:nvSpPr>
        <dsp:cNvPr id="0" name=""/>
        <dsp:cNvSpPr/>
      </dsp:nvSpPr>
      <dsp:spPr>
        <a:xfrm>
          <a:off x="0" y="35458"/>
          <a:ext cx="5906181" cy="2541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Applications like emergency simulation and urban planning of crowd simulation in video games and movies.</a:t>
          </a:r>
        </a:p>
      </dsp:txBody>
      <dsp:txXfrm>
        <a:off x="124042" y="159500"/>
        <a:ext cx="5658097" cy="2292936"/>
      </dsp:txXfrm>
    </dsp:sp>
    <dsp:sp modelId="{A7B86D64-2A8C-4335-AB04-AB4AA10A25B6}">
      <dsp:nvSpPr>
        <dsp:cNvPr id="0" name=""/>
        <dsp:cNvSpPr/>
      </dsp:nvSpPr>
      <dsp:spPr>
        <a:xfrm>
          <a:off x="0" y="2654239"/>
          <a:ext cx="5906181" cy="2541020"/>
        </a:xfrm>
        <a:prstGeom prst="roundRect">
          <a:avLst/>
        </a:prstGeom>
        <a:solidFill>
          <a:schemeClr val="accent2">
            <a:hueOff val="1121191"/>
            <a:satOff val="-50365"/>
            <a:lumOff val="666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Development of mobile robots capable of navigating crowded human environments in a safe, efficient and socially appropriate manner.</a:t>
          </a:r>
        </a:p>
      </dsp:txBody>
      <dsp:txXfrm>
        <a:off x="124042" y="2778281"/>
        <a:ext cx="5658097" cy="22929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D5118-9114-4796-87C3-FB6938F2DC1D}">
      <dsp:nvSpPr>
        <dsp:cNvPr id="0" name=""/>
        <dsp:cNvSpPr/>
      </dsp:nvSpPr>
      <dsp:spPr>
        <a:xfrm>
          <a:off x="0" y="76009"/>
          <a:ext cx="5906181" cy="6949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Forces for individuals:</a:t>
          </a:r>
        </a:p>
      </dsp:txBody>
      <dsp:txXfrm>
        <a:off x="33926" y="109935"/>
        <a:ext cx="5838329" cy="627128"/>
      </dsp:txXfrm>
    </dsp:sp>
    <dsp:sp modelId="{9EFA239A-511F-474E-A338-E10244C13C8E}">
      <dsp:nvSpPr>
        <dsp:cNvPr id="0" name=""/>
        <dsp:cNvSpPr/>
      </dsp:nvSpPr>
      <dsp:spPr>
        <a:xfrm>
          <a:off x="0" y="770989"/>
          <a:ext cx="5906181" cy="1509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The repulsive forces between pedestrians.</a:t>
          </a:r>
        </a:p>
        <a:p>
          <a:pPr marL="228600" lvl="1" indent="-228600" algn="l" defTabSz="933450">
            <a:lnSpc>
              <a:spcPct val="90000"/>
            </a:lnSpc>
            <a:spcBef>
              <a:spcPct val="0"/>
            </a:spcBef>
            <a:spcAft>
              <a:spcPct val="20000"/>
            </a:spcAft>
            <a:buChar char="•"/>
          </a:pPr>
          <a:r>
            <a:rPr lang="en-US" sz="2100" kern="1200"/>
            <a:t>The attractive forces between each pedestrian and their goal(s).</a:t>
          </a:r>
        </a:p>
        <a:p>
          <a:pPr marL="228600" lvl="1" indent="-228600" algn="l" defTabSz="933450">
            <a:lnSpc>
              <a:spcPct val="90000"/>
            </a:lnSpc>
            <a:spcBef>
              <a:spcPct val="0"/>
            </a:spcBef>
            <a:spcAft>
              <a:spcPct val="20000"/>
            </a:spcAft>
            <a:buChar char="•"/>
          </a:pPr>
          <a:r>
            <a:rPr lang="en-US" sz="2100" kern="1200"/>
            <a:t>The repulsive forces from obstacles.</a:t>
          </a:r>
        </a:p>
      </dsp:txBody>
      <dsp:txXfrm>
        <a:off x="0" y="770989"/>
        <a:ext cx="5906181" cy="1509030"/>
      </dsp:txXfrm>
    </dsp:sp>
    <dsp:sp modelId="{9B907C54-95BC-47F3-AD63-0EC54F051132}">
      <dsp:nvSpPr>
        <dsp:cNvPr id="0" name=""/>
        <dsp:cNvSpPr/>
      </dsp:nvSpPr>
      <dsp:spPr>
        <a:xfrm>
          <a:off x="0" y="2280019"/>
          <a:ext cx="5906181" cy="694980"/>
        </a:xfrm>
        <a:prstGeom prst="roundRect">
          <a:avLst/>
        </a:prstGeom>
        <a:solidFill>
          <a:schemeClr val="accent5">
            <a:hueOff val="-21323121"/>
            <a:satOff val="12119"/>
            <a:lumOff val="-10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Forces for groups:</a:t>
          </a:r>
        </a:p>
      </dsp:txBody>
      <dsp:txXfrm>
        <a:off x="33926" y="2313945"/>
        <a:ext cx="5838329" cy="627128"/>
      </dsp:txXfrm>
    </dsp:sp>
    <dsp:sp modelId="{58DEA560-616E-4C94-B9B4-E19FF751F90E}">
      <dsp:nvSpPr>
        <dsp:cNvPr id="0" name=""/>
        <dsp:cNvSpPr/>
      </dsp:nvSpPr>
      <dsp:spPr>
        <a:xfrm>
          <a:off x="0" y="2974999"/>
          <a:ext cx="5906181" cy="2179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The coherence force that holds group members together.</a:t>
          </a:r>
        </a:p>
        <a:p>
          <a:pPr marL="228600" lvl="1" indent="-228600" algn="l" defTabSz="933450">
            <a:lnSpc>
              <a:spcPct val="90000"/>
            </a:lnSpc>
            <a:spcBef>
              <a:spcPct val="0"/>
            </a:spcBef>
            <a:spcAft>
              <a:spcPct val="20000"/>
            </a:spcAft>
            <a:buChar char="•"/>
          </a:pPr>
          <a:r>
            <a:rPr lang="en-US" sz="2100" kern="1200"/>
            <a:t>The repulsive force that keeps members from getting too close to each other.</a:t>
          </a:r>
        </a:p>
        <a:p>
          <a:pPr marL="228600" lvl="1" indent="-228600" algn="l" defTabSz="933450">
            <a:lnSpc>
              <a:spcPct val="90000"/>
            </a:lnSpc>
            <a:spcBef>
              <a:spcPct val="0"/>
            </a:spcBef>
            <a:spcAft>
              <a:spcPct val="20000"/>
            </a:spcAft>
            <a:buChar char="•"/>
          </a:pPr>
          <a:r>
            <a:rPr lang="en-US" sz="2100" kern="1200"/>
            <a:t>A force calculated from the gaze directions of pedestrians to maintain group formations.</a:t>
          </a:r>
        </a:p>
      </dsp:txBody>
      <dsp:txXfrm>
        <a:off x="0" y="2974999"/>
        <a:ext cx="5906181" cy="21797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D5307-E0CF-45D6-9E4E-EBA17F213668}">
      <dsp:nvSpPr>
        <dsp:cNvPr id="0" name=""/>
        <dsp:cNvSpPr/>
      </dsp:nvSpPr>
      <dsp:spPr>
        <a:xfrm>
          <a:off x="1227" y="0"/>
          <a:ext cx="4788544" cy="372561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3334" tIns="330200" rIns="373334" bIns="330200" numCol="1" spcCol="1270" anchor="t" anchorCtr="0">
          <a:noAutofit/>
        </a:bodyPr>
        <a:lstStyle/>
        <a:p>
          <a:pPr marL="0" lvl="0" indent="0" algn="l" defTabSz="755650">
            <a:lnSpc>
              <a:spcPct val="90000"/>
            </a:lnSpc>
            <a:spcBef>
              <a:spcPct val="0"/>
            </a:spcBef>
            <a:spcAft>
              <a:spcPct val="35000"/>
            </a:spcAft>
            <a:buNone/>
          </a:pPr>
          <a:r>
            <a:rPr lang="en-US" sz="1700" kern="1200"/>
            <a:t>To run an example the user should create a Simulator object where they should provide:</a:t>
          </a:r>
        </a:p>
        <a:p>
          <a:pPr marL="114300" lvl="1" indent="-114300" algn="l" defTabSz="577850">
            <a:lnSpc>
              <a:spcPct val="90000"/>
            </a:lnSpc>
            <a:spcBef>
              <a:spcPct val="0"/>
            </a:spcBef>
            <a:spcAft>
              <a:spcPct val="15000"/>
            </a:spcAft>
            <a:buChar char="•"/>
          </a:pPr>
          <a:r>
            <a:rPr lang="en-US" sz="1300" kern="1200"/>
            <a:t>Initial states, positions, velocity and goals of the pedestrians</a:t>
          </a:r>
        </a:p>
        <a:p>
          <a:pPr marL="114300" lvl="1" indent="-114300" algn="l" defTabSz="577850">
            <a:lnSpc>
              <a:spcPct val="90000"/>
            </a:lnSpc>
            <a:spcBef>
              <a:spcPct val="0"/>
            </a:spcBef>
            <a:spcAft>
              <a:spcPct val="15000"/>
            </a:spcAft>
            <a:buChar char="•"/>
          </a:pPr>
          <a:r>
            <a:rPr lang="en-US" sz="1300" kern="1200"/>
            <a:t>Optional information of social groups and obstacles.</a:t>
          </a:r>
        </a:p>
      </dsp:txBody>
      <dsp:txXfrm>
        <a:off x="1227" y="1415732"/>
        <a:ext cx="4788544" cy="2235367"/>
      </dsp:txXfrm>
    </dsp:sp>
    <dsp:sp modelId="{CF268387-2324-4590-8136-7A926DE8AEAE}">
      <dsp:nvSpPr>
        <dsp:cNvPr id="0" name=""/>
        <dsp:cNvSpPr/>
      </dsp:nvSpPr>
      <dsp:spPr>
        <a:xfrm>
          <a:off x="1836658" y="372561"/>
          <a:ext cx="1117683" cy="111768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000339" y="536242"/>
        <a:ext cx="790321" cy="790321"/>
      </dsp:txXfrm>
    </dsp:sp>
    <dsp:sp modelId="{B0DFE9A9-A4E9-4648-BCA7-6F0747E432B3}">
      <dsp:nvSpPr>
        <dsp:cNvPr id="0" name=""/>
        <dsp:cNvSpPr/>
      </dsp:nvSpPr>
      <dsp:spPr>
        <a:xfrm>
          <a:off x="1227" y="3725540"/>
          <a:ext cx="4788544" cy="72"/>
        </a:xfrm>
        <a:prstGeom prst="rect">
          <a:avLst/>
        </a:prstGeom>
        <a:solidFill>
          <a:schemeClr val="accent2">
            <a:hueOff val="373730"/>
            <a:satOff val="-16788"/>
            <a:lumOff val="2222"/>
            <a:alphaOff val="0"/>
          </a:schemeClr>
        </a:solidFill>
        <a:ln w="12700" cap="flat" cmpd="sng" algn="ctr">
          <a:solidFill>
            <a:schemeClr val="accent2">
              <a:hueOff val="373730"/>
              <a:satOff val="-16788"/>
              <a:lumOff val="222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0F59DD49-64AC-4268-A3A7-40BC26AAAF6A}">
      <dsp:nvSpPr>
        <dsp:cNvPr id="0" name=""/>
        <dsp:cNvSpPr/>
      </dsp:nvSpPr>
      <dsp:spPr>
        <a:xfrm>
          <a:off x="5268627" y="0"/>
          <a:ext cx="4788544" cy="3725612"/>
        </a:xfrm>
        <a:prstGeom prst="rect">
          <a:avLst/>
        </a:prstGeom>
        <a:solidFill>
          <a:schemeClr val="accent2">
            <a:tint val="40000"/>
            <a:alpha val="90000"/>
            <a:hueOff val="1563978"/>
            <a:satOff val="-29393"/>
            <a:lumOff val="-878"/>
            <a:alphaOff val="0"/>
          </a:schemeClr>
        </a:solidFill>
        <a:ln w="12700" cap="flat" cmpd="sng" algn="ctr">
          <a:solidFill>
            <a:schemeClr val="accent2">
              <a:tint val="40000"/>
              <a:alpha val="90000"/>
              <a:hueOff val="1563978"/>
              <a:satOff val="-29393"/>
              <a:lumOff val="-8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73334" tIns="330200" rIns="373334" bIns="330200" numCol="1" spcCol="1270" anchor="t" anchorCtr="0">
          <a:noAutofit/>
        </a:bodyPr>
        <a:lstStyle/>
        <a:p>
          <a:pPr marL="0" lvl="0" indent="0" algn="l" defTabSz="755650">
            <a:lnSpc>
              <a:spcPct val="90000"/>
            </a:lnSpc>
            <a:spcBef>
              <a:spcPct val="0"/>
            </a:spcBef>
            <a:spcAft>
              <a:spcPct val="35000"/>
            </a:spcAft>
            <a:buNone/>
          </a:pPr>
          <a:r>
            <a:rPr lang="en-US" sz="1700" kern="1200"/>
            <a:t>After the simulation finishes, then the user can generate an animation of the simulator.</a:t>
          </a:r>
        </a:p>
      </dsp:txBody>
      <dsp:txXfrm>
        <a:off x="5268627" y="1415732"/>
        <a:ext cx="4788544" cy="2235367"/>
      </dsp:txXfrm>
    </dsp:sp>
    <dsp:sp modelId="{E31AC1DB-1F45-49D5-AC68-B9EA22C34CEC}">
      <dsp:nvSpPr>
        <dsp:cNvPr id="0" name=""/>
        <dsp:cNvSpPr/>
      </dsp:nvSpPr>
      <dsp:spPr>
        <a:xfrm>
          <a:off x="7104057" y="372561"/>
          <a:ext cx="1117683" cy="1117683"/>
        </a:xfrm>
        <a:prstGeom prst="ellipse">
          <a:avLst/>
        </a:prstGeom>
        <a:solidFill>
          <a:schemeClr val="accent2">
            <a:hueOff val="747461"/>
            <a:satOff val="-33577"/>
            <a:lumOff val="4445"/>
            <a:alphaOff val="0"/>
          </a:schemeClr>
        </a:solidFill>
        <a:ln w="12700" cap="flat" cmpd="sng" algn="ctr">
          <a:solidFill>
            <a:schemeClr val="accent2">
              <a:hueOff val="747461"/>
              <a:satOff val="-33577"/>
              <a:lumOff val="444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267738" y="536242"/>
        <a:ext cx="790321" cy="790321"/>
      </dsp:txXfrm>
    </dsp:sp>
    <dsp:sp modelId="{43E113BD-ED1B-42F1-90A5-6309C17E1250}">
      <dsp:nvSpPr>
        <dsp:cNvPr id="0" name=""/>
        <dsp:cNvSpPr/>
      </dsp:nvSpPr>
      <dsp:spPr>
        <a:xfrm>
          <a:off x="5268627" y="3725540"/>
          <a:ext cx="4788544" cy="72"/>
        </a:xfrm>
        <a:prstGeom prst="rect">
          <a:avLst/>
        </a:prstGeom>
        <a:solidFill>
          <a:schemeClr val="accent2">
            <a:hueOff val="1121191"/>
            <a:satOff val="-50365"/>
            <a:lumOff val="6667"/>
            <a:alphaOff val="0"/>
          </a:schemeClr>
        </a:solidFill>
        <a:ln w="12700" cap="flat" cmpd="sng" algn="ctr">
          <a:solidFill>
            <a:schemeClr val="accent2">
              <a:hueOff val="1121191"/>
              <a:satOff val="-50365"/>
              <a:lumOff val="666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873EC-AD37-4AE1-971F-8098EA4C0E4A}" type="datetimeFigureOut">
              <a:rPr lang="en-US" smtClean="0"/>
              <a:t>4/1/2025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77934-66F5-488B-A8E7-74D6C5B3261A}" type="slidenum">
              <a:rPr lang="en-US" smtClean="0"/>
              <a:t>‹#›</a:t>
            </a:fld>
            <a:endParaRPr lang="en-US"/>
          </a:p>
        </p:txBody>
      </p:sp>
    </p:spTree>
    <p:extLst>
      <p:ext uri="{BB962C8B-B14F-4D97-AF65-F5344CB8AC3E}">
        <p14:creationId xmlns:p14="http://schemas.microsoft.com/office/powerpoint/2010/main" val="1016789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977934-66F5-488B-A8E7-74D6C5B3261A}" type="slidenum">
              <a:rPr lang="en-US" smtClean="0"/>
              <a:t>2</a:t>
            </a:fld>
            <a:endParaRPr lang="en-US"/>
          </a:p>
        </p:txBody>
      </p:sp>
    </p:spTree>
    <p:extLst>
      <p:ext uri="{BB962C8B-B14F-4D97-AF65-F5344CB8AC3E}">
        <p14:creationId xmlns:p14="http://schemas.microsoft.com/office/powerpoint/2010/main" val="330094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274A5-EBCF-7088-1955-E8868C8C1D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4DF816-7485-5F12-AE57-4D44029A18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18AD9C-08D9-166C-0566-6928769CE7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AD2FAB-092A-D957-A9BE-5EE21B404324}"/>
              </a:ext>
            </a:extLst>
          </p:cNvPr>
          <p:cNvSpPr>
            <a:spLocks noGrp="1"/>
          </p:cNvSpPr>
          <p:nvPr>
            <p:ph type="sldNum" sz="quarter" idx="5"/>
          </p:nvPr>
        </p:nvSpPr>
        <p:spPr/>
        <p:txBody>
          <a:bodyPr/>
          <a:lstStyle/>
          <a:p>
            <a:fld id="{B1977934-66F5-488B-A8E7-74D6C5B3261A}" type="slidenum">
              <a:rPr lang="en-US" smtClean="0"/>
              <a:t>3</a:t>
            </a:fld>
            <a:endParaRPr lang="en-US"/>
          </a:p>
        </p:txBody>
      </p:sp>
    </p:spTree>
    <p:extLst>
      <p:ext uri="{BB962C8B-B14F-4D97-AF65-F5344CB8AC3E}">
        <p14:creationId xmlns:p14="http://schemas.microsoft.com/office/powerpoint/2010/main" val="255596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A1D8D-47BD-55A8-D1E5-4E83F325D5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B1AE71-3353-FBB3-448D-32B6B461CE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022DDF-4854-2540-06EF-035E47D608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434FAE-504A-D793-CBA8-59A5B7D7C40E}"/>
              </a:ext>
            </a:extLst>
          </p:cNvPr>
          <p:cNvSpPr>
            <a:spLocks noGrp="1"/>
          </p:cNvSpPr>
          <p:nvPr>
            <p:ph type="sldNum" sz="quarter" idx="5"/>
          </p:nvPr>
        </p:nvSpPr>
        <p:spPr/>
        <p:txBody>
          <a:bodyPr/>
          <a:lstStyle/>
          <a:p>
            <a:fld id="{B1977934-66F5-488B-A8E7-74D6C5B3261A}" type="slidenum">
              <a:rPr lang="en-US" smtClean="0"/>
              <a:t>4</a:t>
            </a:fld>
            <a:endParaRPr lang="en-US"/>
          </a:p>
        </p:txBody>
      </p:sp>
    </p:spTree>
    <p:extLst>
      <p:ext uri="{BB962C8B-B14F-4D97-AF65-F5344CB8AC3E}">
        <p14:creationId xmlns:p14="http://schemas.microsoft.com/office/powerpoint/2010/main" val="2992448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B1977934-66F5-488B-A8E7-74D6C5B3261A}" type="slidenum">
              <a:rPr lang="en-US" smtClean="0"/>
              <a:t>6</a:t>
            </a:fld>
            <a:endParaRPr lang="en-US"/>
          </a:p>
        </p:txBody>
      </p:sp>
    </p:spTree>
    <p:extLst>
      <p:ext uri="{BB962C8B-B14F-4D97-AF65-F5344CB8AC3E}">
        <p14:creationId xmlns:p14="http://schemas.microsoft.com/office/powerpoint/2010/main" val="4266125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977934-66F5-488B-A8E7-74D6C5B3261A}" type="slidenum">
              <a:rPr lang="en-US" smtClean="0"/>
              <a:t>7</a:t>
            </a:fld>
            <a:endParaRPr lang="en-US"/>
          </a:p>
        </p:txBody>
      </p:sp>
    </p:spTree>
    <p:extLst>
      <p:ext uri="{BB962C8B-B14F-4D97-AF65-F5344CB8AC3E}">
        <p14:creationId xmlns:p14="http://schemas.microsoft.com/office/powerpoint/2010/main" val="1060510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977934-66F5-488B-A8E7-74D6C5B3261A}" type="slidenum">
              <a:rPr lang="en-US" smtClean="0"/>
              <a:t>8</a:t>
            </a:fld>
            <a:endParaRPr lang="en-US"/>
          </a:p>
        </p:txBody>
      </p:sp>
    </p:spTree>
    <p:extLst>
      <p:ext uri="{BB962C8B-B14F-4D97-AF65-F5344CB8AC3E}">
        <p14:creationId xmlns:p14="http://schemas.microsoft.com/office/powerpoint/2010/main" val="2871406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977934-66F5-488B-A8E7-74D6C5B3261A}" type="slidenum">
              <a:rPr lang="en-US" smtClean="0"/>
              <a:t>9</a:t>
            </a:fld>
            <a:endParaRPr lang="en-US"/>
          </a:p>
        </p:txBody>
      </p:sp>
    </p:spTree>
    <p:extLst>
      <p:ext uri="{BB962C8B-B14F-4D97-AF65-F5344CB8AC3E}">
        <p14:creationId xmlns:p14="http://schemas.microsoft.com/office/powerpoint/2010/main" val="3984269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977934-66F5-488B-A8E7-74D6C5B3261A}" type="slidenum">
              <a:rPr lang="en-US" smtClean="0"/>
              <a:t>10</a:t>
            </a:fld>
            <a:endParaRPr lang="en-US"/>
          </a:p>
        </p:txBody>
      </p:sp>
    </p:spTree>
    <p:extLst>
      <p:ext uri="{BB962C8B-B14F-4D97-AF65-F5344CB8AC3E}">
        <p14:creationId xmlns:p14="http://schemas.microsoft.com/office/powerpoint/2010/main" val="323411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09759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2868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927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60310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0128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0758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746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0474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7639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4/1/2025</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6991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352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4/1/2025</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89509646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6" r:id="rId5"/>
    <p:sldLayoutId id="2147483701"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90000"/>
        </a:lnSpc>
        <a:spcBef>
          <a:spcPct val="0"/>
        </a:spcBef>
        <a:buNone/>
        <a:defRPr lang="en-US" sz="4000" b="1"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arxiv.org/abs/cond-mat/000217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arxiv.org/abs/cond-mat/0002177" TargetMode="Externa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arxiv.org/abs/cond-mat/0002177" TargetMode="External"/><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9D879A56-BA4A-47BE-B8EA-643910D69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useBgFill="1">
        <p:nvSpPr>
          <p:cNvPr id="47" name="Rectangle 46">
            <a:extLst>
              <a:ext uri="{FF2B5EF4-FFF2-40B4-BE49-F238E27FC236}">
                <a16:creationId xmlns:a16="http://schemas.microsoft.com/office/drawing/2014/main" id="{68E7D62B-6F82-4DD0-9764-C143AEAAC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AFE56925-AE92-8BE8-5F1D-0A1BFDE6EBCB}"/>
              </a:ext>
            </a:extLst>
          </p:cNvPr>
          <p:cNvSpPr>
            <a:spLocks noGrp="1"/>
          </p:cNvSpPr>
          <p:nvPr>
            <p:ph type="ctrTitle"/>
          </p:nvPr>
        </p:nvSpPr>
        <p:spPr>
          <a:xfrm>
            <a:off x="5353249" y="1086903"/>
            <a:ext cx="5716338" cy="4284194"/>
          </a:xfrm>
        </p:spPr>
        <p:txBody>
          <a:bodyPr>
            <a:normAutofit/>
          </a:bodyPr>
          <a:lstStyle/>
          <a:p>
            <a:r>
              <a:rPr lang="en-US" sz="6000" dirty="0"/>
              <a:t>Individual driver model / Social Force Modeling</a:t>
            </a:r>
          </a:p>
        </p:txBody>
      </p:sp>
      <p:sp>
        <p:nvSpPr>
          <p:cNvPr id="3" name="Subtitle 2">
            <a:extLst>
              <a:ext uri="{FF2B5EF4-FFF2-40B4-BE49-F238E27FC236}">
                <a16:creationId xmlns:a16="http://schemas.microsoft.com/office/drawing/2014/main" id="{CFAE45A4-6A14-2483-A50B-608D61863614}"/>
              </a:ext>
            </a:extLst>
          </p:cNvPr>
          <p:cNvSpPr>
            <a:spLocks noGrp="1"/>
          </p:cNvSpPr>
          <p:nvPr>
            <p:ph type="subTitle" idx="1"/>
          </p:nvPr>
        </p:nvSpPr>
        <p:spPr>
          <a:xfrm>
            <a:off x="5533786" y="4682062"/>
            <a:ext cx="5355264" cy="950976"/>
          </a:xfrm>
        </p:spPr>
        <p:txBody>
          <a:bodyPr>
            <a:normAutofit/>
          </a:bodyPr>
          <a:lstStyle/>
          <a:p>
            <a:pPr>
              <a:lnSpc>
                <a:spcPct val="100000"/>
              </a:lnSpc>
              <a:spcAft>
                <a:spcPts val="600"/>
              </a:spcAft>
            </a:pPr>
            <a:r>
              <a:rPr lang="en-US" sz="1500" dirty="0"/>
              <a:t>Complex Social Systems</a:t>
            </a:r>
          </a:p>
          <a:p>
            <a:pPr>
              <a:lnSpc>
                <a:spcPct val="100000"/>
              </a:lnSpc>
              <a:spcAft>
                <a:spcPts val="600"/>
              </a:spcAft>
            </a:pPr>
            <a:r>
              <a:rPr lang="en-US" sz="1500" dirty="0"/>
              <a:t>Anastasia Psarou</a:t>
            </a:r>
          </a:p>
          <a:p>
            <a:pPr>
              <a:lnSpc>
                <a:spcPct val="100000"/>
              </a:lnSpc>
              <a:spcAft>
                <a:spcPts val="600"/>
              </a:spcAft>
            </a:pPr>
            <a:r>
              <a:rPr lang="en-US" sz="1500" dirty="0"/>
              <a:t>Summer Semester 2024-2025</a:t>
            </a:r>
          </a:p>
        </p:txBody>
      </p:sp>
      <p:pic>
        <p:nvPicPr>
          <p:cNvPr id="4" name="Picture 3" descr="A blue and green dots&#10;&#10;AI-generated content may be incorrect.">
            <a:extLst>
              <a:ext uri="{FF2B5EF4-FFF2-40B4-BE49-F238E27FC236}">
                <a16:creationId xmlns:a16="http://schemas.microsoft.com/office/drawing/2014/main" id="{DA385DCF-749D-274F-7E89-EF067C0C551B}"/>
              </a:ext>
            </a:extLst>
          </p:cNvPr>
          <p:cNvPicPr>
            <a:picLocks noChangeAspect="1"/>
          </p:cNvPicPr>
          <p:nvPr/>
        </p:nvPicPr>
        <p:blipFill>
          <a:blip r:embed="rId2"/>
          <a:srcRect l="41536" r="1" b="1"/>
          <a:stretch/>
        </p:blipFill>
        <p:spPr>
          <a:xfrm>
            <a:off x="616737" y="621793"/>
            <a:ext cx="4376501" cy="5614416"/>
          </a:xfrm>
          <a:prstGeom prst="rect">
            <a:avLst/>
          </a:prstGeom>
        </p:spPr>
      </p:pic>
      <p:sp>
        <p:nvSpPr>
          <p:cNvPr id="30" name="Rectangle 29">
            <a:extLst>
              <a:ext uri="{FF2B5EF4-FFF2-40B4-BE49-F238E27FC236}">
                <a16:creationId xmlns:a16="http://schemas.microsoft.com/office/drawing/2014/main" id="{9C283B92-B6AF-4FE0-AF35-F51A67905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2" name="Straight Connector 31">
            <a:extLst>
              <a:ext uri="{FF2B5EF4-FFF2-40B4-BE49-F238E27FC236}">
                <a16:creationId xmlns:a16="http://schemas.microsoft.com/office/drawing/2014/main" id="{9B60A8CB-176B-4FD6-AD24-9D98027E5C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171CA5D-A004-471D-81F2-0B1381DE6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682D131-57BB-442B-BD9B-8F06D2B23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330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4CFB-6F9A-6622-5669-6AA51BA79DB2}"/>
              </a:ext>
            </a:extLst>
          </p:cNvPr>
          <p:cNvSpPr>
            <a:spLocks noGrp="1"/>
          </p:cNvSpPr>
          <p:nvPr>
            <p:ph type="title"/>
          </p:nvPr>
        </p:nvSpPr>
        <p:spPr/>
        <p:txBody>
          <a:bodyPr/>
          <a:lstStyle/>
          <a:p>
            <a:r>
              <a:rPr lang="en-US" dirty="0"/>
              <a:t>Simulator </a:t>
            </a:r>
            <a:r>
              <a:rPr lang="en-US" dirty="0" err="1"/>
              <a:t>PySocialForce</a:t>
            </a:r>
            <a:endParaRPr lang="en-US" dirty="0"/>
          </a:p>
        </p:txBody>
      </p:sp>
      <p:graphicFrame>
        <p:nvGraphicFramePr>
          <p:cNvPr id="4" name="Table 3">
            <a:extLst>
              <a:ext uri="{FF2B5EF4-FFF2-40B4-BE49-F238E27FC236}">
                <a16:creationId xmlns:a16="http://schemas.microsoft.com/office/drawing/2014/main" id="{6F42918C-0CB8-A87A-9E9A-E79A51754ED7}"/>
              </a:ext>
            </a:extLst>
          </p:cNvPr>
          <p:cNvGraphicFramePr>
            <a:graphicFrameLocks noGrp="1"/>
          </p:cNvGraphicFramePr>
          <p:nvPr>
            <p:extLst>
              <p:ext uri="{D42A27DB-BD31-4B8C-83A1-F6EECF244321}">
                <p14:modId xmlns:p14="http://schemas.microsoft.com/office/powerpoint/2010/main" val="806394249"/>
              </p:ext>
            </p:extLst>
          </p:nvPr>
        </p:nvGraphicFramePr>
        <p:xfrm>
          <a:off x="1066798" y="2641926"/>
          <a:ext cx="10058400" cy="64008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1502491459"/>
                    </a:ext>
                  </a:extLst>
                </a:gridCol>
                <a:gridCol w="1676400">
                  <a:extLst>
                    <a:ext uri="{9D8B030D-6E8A-4147-A177-3AD203B41FA5}">
                      <a16:colId xmlns:a16="http://schemas.microsoft.com/office/drawing/2014/main" val="1376620088"/>
                    </a:ext>
                  </a:extLst>
                </a:gridCol>
                <a:gridCol w="1676400">
                  <a:extLst>
                    <a:ext uri="{9D8B030D-6E8A-4147-A177-3AD203B41FA5}">
                      <a16:colId xmlns:a16="http://schemas.microsoft.com/office/drawing/2014/main" val="4005305045"/>
                    </a:ext>
                  </a:extLst>
                </a:gridCol>
                <a:gridCol w="1676400">
                  <a:extLst>
                    <a:ext uri="{9D8B030D-6E8A-4147-A177-3AD203B41FA5}">
                      <a16:colId xmlns:a16="http://schemas.microsoft.com/office/drawing/2014/main" val="1392172582"/>
                    </a:ext>
                  </a:extLst>
                </a:gridCol>
                <a:gridCol w="1676400">
                  <a:extLst>
                    <a:ext uri="{9D8B030D-6E8A-4147-A177-3AD203B41FA5}">
                      <a16:colId xmlns:a16="http://schemas.microsoft.com/office/drawing/2014/main" val="419854111"/>
                    </a:ext>
                  </a:extLst>
                </a:gridCol>
                <a:gridCol w="1676400">
                  <a:extLst>
                    <a:ext uri="{9D8B030D-6E8A-4147-A177-3AD203B41FA5}">
                      <a16:colId xmlns:a16="http://schemas.microsoft.com/office/drawing/2014/main" val="4001064562"/>
                    </a:ext>
                  </a:extLst>
                </a:gridCol>
              </a:tblGrid>
              <a:tr h="370840">
                <a:tc>
                  <a:txBody>
                    <a:bodyPr/>
                    <a:lstStyle/>
                    <a:p>
                      <a:r>
                        <a:rPr lang="en-US" dirty="0"/>
                        <a:t>Entry position x</a:t>
                      </a:r>
                    </a:p>
                  </a:txBody>
                  <a:tcPr/>
                </a:tc>
                <a:tc>
                  <a:txBody>
                    <a:bodyPr/>
                    <a:lstStyle/>
                    <a:p>
                      <a:r>
                        <a:rPr lang="en-US" dirty="0"/>
                        <a:t>Entry position y</a:t>
                      </a:r>
                    </a:p>
                  </a:txBody>
                  <a:tcPr/>
                </a:tc>
                <a:tc>
                  <a:txBody>
                    <a:bodyPr/>
                    <a:lstStyle/>
                    <a:p>
                      <a:r>
                        <a:rPr lang="en-US" dirty="0"/>
                        <a:t>Velocity x</a:t>
                      </a:r>
                    </a:p>
                  </a:txBody>
                  <a:tcPr/>
                </a:tc>
                <a:tc>
                  <a:txBody>
                    <a:bodyPr/>
                    <a:lstStyle/>
                    <a:p>
                      <a:r>
                        <a:rPr lang="en-US" dirty="0"/>
                        <a:t>Velocity y</a:t>
                      </a:r>
                    </a:p>
                  </a:txBody>
                  <a:tcPr/>
                </a:tc>
                <a:tc>
                  <a:txBody>
                    <a:bodyPr/>
                    <a:lstStyle/>
                    <a:p>
                      <a:r>
                        <a:rPr lang="en-US" dirty="0"/>
                        <a:t>Goal of the pedestrian x</a:t>
                      </a:r>
                    </a:p>
                  </a:txBody>
                  <a:tcPr/>
                </a:tc>
                <a:tc>
                  <a:txBody>
                    <a:bodyPr/>
                    <a:lstStyle/>
                    <a:p>
                      <a:r>
                        <a:rPr lang="en-US" dirty="0"/>
                        <a:t>Goal of the pedestrian y</a:t>
                      </a:r>
                    </a:p>
                  </a:txBody>
                  <a:tcPr/>
                </a:tc>
                <a:extLst>
                  <a:ext uri="{0D108BD9-81ED-4DB2-BD59-A6C34878D82A}">
                    <a16:rowId xmlns:a16="http://schemas.microsoft.com/office/drawing/2014/main" val="3581058008"/>
                  </a:ext>
                </a:extLst>
              </a:tr>
            </a:tbl>
          </a:graphicData>
        </a:graphic>
      </p:graphicFrame>
      <p:sp>
        <p:nvSpPr>
          <p:cNvPr id="5" name="TextBox 4">
            <a:extLst>
              <a:ext uri="{FF2B5EF4-FFF2-40B4-BE49-F238E27FC236}">
                <a16:creationId xmlns:a16="http://schemas.microsoft.com/office/drawing/2014/main" id="{7367F834-804F-0FED-1BD9-AD9496CDF8D5}"/>
              </a:ext>
            </a:extLst>
          </p:cNvPr>
          <p:cNvSpPr txBox="1"/>
          <p:nvPr/>
        </p:nvSpPr>
        <p:spPr>
          <a:xfrm>
            <a:off x="1066798" y="2091500"/>
            <a:ext cx="6944139" cy="369332"/>
          </a:xfrm>
          <a:prstGeom prst="rect">
            <a:avLst/>
          </a:prstGeom>
          <a:noFill/>
        </p:spPr>
        <p:txBody>
          <a:bodyPr wrap="square" rtlCol="0">
            <a:spAutoFit/>
          </a:bodyPr>
          <a:lstStyle/>
          <a:p>
            <a:r>
              <a:rPr lang="en-US" dirty="0"/>
              <a:t>Initial state:</a:t>
            </a:r>
          </a:p>
        </p:txBody>
      </p:sp>
      <p:sp>
        <p:nvSpPr>
          <p:cNvPr id="6" name="TextBox 5">
            <a:extLst>
              <a:ext uri="{FF2B5EF4-FFF2-40B4-BE49-F238E27FC236}">
                <a16:creationId xmlns:a16="http://schemas.microsoft.com/office/drawing/2014/main" id="{E6B69444-DD8D-372D-6E87-7F2630DDFDFB}"/>
              </a:ext>
            </a:extLst>
          </p:cNvPr>
          <p:cNvSpPr txBox="1"/>
          <p:nvPr/>
        </p:nvSpPr>
        <p:spPr>
          <a:xfrm>
            <a:off x="1066797" y="3632123"/>
            <a:ext cx="6944139" cy="369332"/>
          </a:xfrm>
          <a:prstGeom prst="rect">
            <a:avLst/>
          </a:prstGeom>
          <a:noFill/>
        </p:spPr>
        <p:txBody>
          <a:bodyPr wrap="square" rtlCol="0">
            <a:spAutoFit/>
          </a:bodyPr>
          <a:lstStyle/>
          <a:p>
            <a:r>
              <a:rPr lang="en-US" dirty="0"/>
              <a:t>Groups (if there is one):</a:t>
            </a:r>
          </a:p>
        </p:txBody>
      </p:sp>
      <p:sp>
        <p:nvSpPr>
          <p:cNvPr id="7" name="TextBox 6">
            <a:extLst>
              <a:ext uri="{FF2B5EF4-FFF2-40B4-BE49-F238E27FC236}">
                <a16:creationId xmlns:a16="http://schemas.microsoft.com/office/drawing/2014/main" id="{7B7D72BC-A4AB-E2E4-119C-ED9C985F549B}"/>
              </a:ext>
            </a:extLst>
          </p:cNvPr>
          <p:cNvSpPr txBox="1"/>
          <p:nvPr/>
        </p:nvSpPr>
        <p:spPr>
          <a:xfrm>
            <a:off x="1066797" y="4882909"/>
            <a:ext cx="6944139" cy="369332"/>
          </a:xfrm>
          <a:prstGeom prst="rect">
            <a:avLst/>
          </a:prstGeom>
          <a:noFill/>
        </p:spPr>
        <p:txBody>
          <a:bodyPr wrap="square" rtlCol="0">
            <a:spAutoFit/>
          </a:bodyPr>
          <a:lstStyle/>
          <a:p>
            <a:r>
              <a:rPr lang="en-US" dirty="0"/>
              <a:t>Obstacle (if there is one):</a:t>
            </a:r>
          </a:p>
        </p:txBody>
      </p:sp>
      <p:graphicFrame>
        <p:nvGraphicFramePr>
          <p:cNvPr id="8" name="Table 7">
            <a:extLst>
              <a:ext uri="{FF2B5EF4-FFF2-40B4-BE49-F238E27FC236}">
                <a16:creationId xmlns:a16="http://schemas.microsoft.com/office/drawing/2014/main" id="{AA73D552-E2C8-B0DB-7755-A609FF85700D}"/>
              </a:ext>
            </a:extLst>
          </p:cNvPr>
          <p:cNvGraphicFramePr>
            <a:graphicFrameLocks noGrp="1"/>
          </p:cNvGraphicFramePr>
          <p:nvPr>
            <p:extLst>
              <p:ext uri="{D42A27DB-BD31-4B8C-83A1-F6EECF244321}">
                <p14:modId xmlns:p14="http://schemas.microsoft.com/office/powerpoint/2010/main" val="2632120544"/>
              </p:ext>
            </p:extLst>
          </p:nvPr>
        </p:nvGraphicFramePr>
        <p:xfrm>
          <a:off x="1066797" y="5417692"/>
          <a:ext cx="9083042" cy="473671"/>
        </p:xfrm>
        <a:graphic>
          <a:graphicData uri="http://schemas.openxmlformats.org/drawingml/2006/table">
            <a:tbl>
              <a:tblPr firstRow="1" bandRow="1">
                <a:tableStyleId>{5C22544A-7EE6-4342-B048-85BDC9FD1C3A}</a:tableStyleId>
              </a:tblPr>
              <a:tblGrid>
                <a:gridCol w="2514603">
                  <a:extLst>
                    <a:ext uri="{9D8B030D-6E8A-4147-A177-3AD203B41FA5}">
                      <a16:colId xmlns:a16="http://schemas.microsoft.com/office/drawing/2014/main" val="1502491459"/>
                    </a:ext>
                  </a:extLst>
                </a:gridCol>
                <a:gridCol w="2431609">
                  <a:extLst>
                    <a:ext uri="{9D8B030D-6E8A-4147-A177-3AD203B41FA5}">
                      <a16:colId xmlns:a16="http://schemas.microsoft.com/office/drawing/2014/main" val="1376620088"/>
                    </a:ext>
                  </a:extLst>
                </a:gridCol>
                <a:gridCol w="1896728">
                  <a:extLst>
                    <a:ext uri="{9D8B030D-6E8A-4147-A177-3AD203B41FA5}">
                      <a16:colId xmlns:a16="http://schemas.microsoft.com/office/drawing/2014/main" val="4005305045"/>
                    </a:ext>
                  </a:extLst>
                </a:gridCol>
                <a:gridCol w="2240102">
                  <a:extLst>
                    <a:ext uri="{9D8B030D-6E8A-4147-A177-3AD203B41FA5}">
                      <a16:colId xmlns:a16="http://schemas.microsoft.com/office/drawing/2014/main" val="1392172582"/>
                    </a:ext>
                  </a:extLst>
                </a:gridCol>
              </a:tblGrid>
              <a:tr h="473671">
                <a:tc>
                  <a:txBody>
                    <a:bodyPr/>
                    <a:lstStyle/>
                    <a:p>
                      <a:r>
                        <a:rPr lang="en-US" dirty="0" err="1"/>
                        <a:t>Xmin</a:t>
                      </a:r>
                      <a:r>
                        <a:rPr lang="en-US" dirty="0"/>
                        <a:t> </a:t>
                      </a:r>
                    </a:p>
                  </a:txBody>
                  <a:tcPr/>
                </a:tc>
                <a:tc>
                  <a:txBody>
                    <a:bodyPr/>
                    <a:lstStyle/>
                    <a:p>
                      <a:r>
                        <a:rPr lang="en-US" dirty="0" err="1"/>
                        <a:t>Xmax</a:t>
                      </a:r>
                      <a:endParaRPr lang="en-US" dirty="0"/>
                    </a:p>
                  </a:txBody>
                  <a:tcPr/>
                </a:tc>
                <a:tc>
                  <a:txBody>
                    <a:bodyPr/>
                    <a:lstStyle/>
                    <a:p>
                      <a:r>
                        <a:rPr lang="en-US" dirty="0" err="1"/>
                        <a:t>Ymin</a:t>
                      </a:r>
                      <a:endParaRPr lang="en-US" dirty="0"/>
                    </a:p>
                  </a:txBody>
                  <a:tcPr/>
                </a:tc>
                <a:tc>
                  <a:txBody>
                    <a:bodyPr/>
                    <a:lstStyle/>
                    <a:p>
                      <a:r>
                        <a:rPr lang="en-US" dirty="0" err="1"/>
                        <a:t>ymax</a:t>
                      </a:r>
                      <a:endParaRPr lang="en-US" dirty="0"/>
                    </a:p>
                  </a:txBody>
                  <a:tcPr/>
                </a:tc>
                <a:extLst>
                  <a:ext uri="{0D108BD9-81ED-4DB2-BD59-A6C34878D82A}">
                    <a16:rowId xmlns:a16="http://schemas.microsoft.com/office/drawing/2014/main" val="3581058008"/>
                  </a:ext>
                </a:extLst>
              </a:tr>
            </a:tbl>
          </a:graphicData>
        </a:graphic>
      </p:graphicFrame>
      <p:graphicFrame>
        <p:nvGraphicFramePr>
          <p:cNvPr id="9" name="Table 8">
            <a:extLst>
              <a:ext uri="{FF2B5EF4-FFF2-40B4-BE49-F238E27FC236}">
                <a16:creationId xmlns:a16="http://schemas.microsoft.com/office/drawing/2014/main" id="{6235C938-106D-4142-7FC1-776DBE5DADC3}"/>
              </a:ext>
            </a:extLst>
          </p:cNvPr>
          <p:cNvGraphicFramePr>
            <a:graphicFrameLocks noGrp="1"/>
          </p:cNvGraphicFramePr>
          <p:nvPr>
            <p:extLst>
              <p:ext uri="{D42A27DB-BD31-4B8C-83A1-F6EECF244321}">
                <p14:modId xmlns:p14="http://schemas.microsoft.com/office/powerpoint/2010/main" val="1616082963"/>
              </p:ext>
            </p:extLst>
          </p:nvPr>
        </p:nvGraphicFramePr>
        <p:xfrm>
          <a:off x="1066797" y="4100727"/>
          <a:ext cx="4724403" cy="473671"/>
        </p:xfrm>
        <a:graphic>
          <a:graphicData uri="http://schemas.openxmlformats.org/drawingml/2006/table">
            <a:tbl>
              <a:tblPr firstRow="1" bandRow="1">
                <a:tableStyleId>{5C22544A-7EE6-4342-B048-85BDC9FD1C3A}</a:tableStyleId>
              </a:tblPr>
              <a:tblGrid>
                <a:gridCol w="2270763">
                  <a:extLst>
                    <a:ext uri="{9D8B030D-6E8A-4147-A177-3AD203B41FA5}">
                      <a16:colId xmlns:a16="http://schemas.microsoft.com/office/drawing/2014/main" val="1502491459"/>
                    </a:ext>
                  </a:extLst>
                </a:gridCol>
                <a:gridCol w="2453640">
                  <a:extLst>
                    <a:ext uri="{9D8B030D-6E8A-4147-A177-3AD203B41FA5}">
                      <a16:colId xmlns:a16="http://schemas.microsoft.com/office/drawing/2014/main" val="1376620088"/>
                    </a:ext>
                  </a:extLst>
                </a:gridCol>
              </a:tblGrid>
              <a:tr h="473671">
                <a:tc>
                  <a:txBody>
                    <a:bodyPr/>
                    <a:lstStyle/>
                    <a:p>
                      <a:r>
                        <a:rPr lang="en-US" dirty="0"/>
                        <a:t>Pedestrian 1</a:t>
                      </a:r>
                    </a:p>
                  </a:txBody>
                  <a:tcPr/>
                </a:tc>
                <a:tc>
                  <a:txBody>
                    <a:bodyPr/>
                    <a:lstStyle/>
                    <a:p>
                      <a:r>
                        <a:rPr lang="en-US" dirty="0"/>
                        <a:t>Pedestrian 2</a:t>
                      </a:r>
                    </a:p>
                  </a:txBody>
                  <a:tcPr/>
                </a:tc>
                <a:extLst>
                  <a:ext uri="{0D108BD9-81ED-4DB2-BD59-A6C34878D82A}">
                    <a16:rowId xmlns:a16="http://schemas.microsoft.com/office/drawing/2014/main" val="3581058008"/>
                  </a:ext>
                </a:extLst>
              </a:tr>
            </a:tbl>
          </a:graphicData>
        </a:graphic>
      </p:graphicFrame>
    </p:spTree>
    <p:extLst>
      <p:ext uri="{BB962C8B-B14F-4D97-AF65-F5344CB8AC3E}">
        <p14:creationId xmlns:p14="http://schemas.microsoft.com/office/powerpoint/2010/main" val="148175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8DE9B99-ADEF-4DA4-A716-52D0A8BE5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40" name="Rectangle 39">
            <a:extLst>
              <a:ext uri="{FF2B5EF4-FFF2-40B4-BE49-F238E27FC236}">
                <a16:creationId xmlns:a16="http://schemas.microsoft.com/office/drawing/2014/main" id="{6E20860D-8992-496E-BC22-8450E344B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42" name="Rectangle 41">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44" name="Rectangle 43">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9FFAE757-3F4D-CCA5-4F51-9C72FEFBF237}"/>
              </a:ext>
            </a:extLst>
          </p:cNvPr>
          <p:cNvSpPr>
            <a:spLocks noGrp="1"/>
          </p:cNvSpPr>
          <p:nvPr>
            <p:ph type="title"/>
          </p:nvPr>
        </p:nvSpPr>
        <p:spPr>
          <a:xfrm>
            <a:off x="857839" y="870132"/>
            <a:ext cx="10109881" cy="1527078"/>
          </a:xfrm>
        </p:spPr>
        <p:txBody>
          <a:bodyPr vert="horz" lIns="91440" tIns="45720" rIns="91440" bIns="45720" rtlCol="0" anchor="ctr">
            <a:normAutofit/>
          </a:bodyPr>
          <a:lstStyle/>
          <a:p>
            <a:r>
              <a:rPr lang="en-US" sz="4800" dirty="0"/>
              <a:t>Intelligent Driver Model (IDM)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42732C3-141E-0B71-8800-E108A2082332}"/>
                  </a:ext>
                </a:extLst>
              </p:cNvPr>
              <p:cNvSpPr txBox="1"/>
              <p:nvPr/>
            </p:nvSpPr>
            <p:spPr>
              <a:xfrm>
                <a:off x="857839" y="2557849"/>
                <a:ext cx="10109881" cy="3407862"/>
              </a:xfrm>
              <a:prstGeom prst="rect">
                <a:avLst/>
              </a:prstGeom>
            </p:spPr>
            <p:txBody>
              <a:bodyPr vert="horz" lIns="91440" tIns="45720" rIns="91440" bIns="45720" rtlCol="0">
                <a:normAutofit/>
              </a:bodyPr>
              <a:lstStyle/>
              <a:p>
                <a:pPr>
                  <a:lnSpc>
                    <a:spcPct val="90000"/>
                  </a:lnSpc>
                  <a:spcAft>
                    <a:spcPts val="600"/>
                  </a:spcAft>
                  <a:buClr>
                    <a:schemeClr val="tx1">
                      <a:lumMod val="85000"/>
                      <a:lumOff val="15000"/>
                    </a:schemeClr>
                  </a:buClr>
                </a:pPr>
                <a:r>
                  <a:rPr lang="en-US" sz="1500" dirty="0"/>
                  <a:t>IDM is a continuous microscopic single-lane car-following model used to simulate how human drivers adjust their speed based on the vehicles in front.</a:t>
                </a:r>
              </a:p>
              <a:p>
                <a:pPr indent="-182880">
                  <a:lnSpc>
                    <a:spcPct val="90000"/>
                  </a:lnSpc>
                  <a:spcAft>
                    <a:spcPts val="600"/>
                  </a:spcAft>
                  <a:buClr>
                    <a:schemeClr val="tx1">
                      <a:lumMod val="85000"/>
                      <a:lumOff val="15000"/>
                    </a:schemeClr>
                  </a:buClr>
                  <a:buFont typeface="Garamond" pitchFamily="18" charset="0"/>
                  <a:buChar char="◦"/>
                </a:pPr>
                <a:endParaRPr lang="en-US" sz="1500" dirty="0"/>
              </a:p>
              <a:p>
                <a:pPr>
                  <a:lnSpc>
                    <a:spcPct val="90000"/>
                  </a:lnSpc>
                  <a:spcAft>
                    <a:spcPts val="600"/>
                  </a:spcAft>
                  <a:buClr>
                    <a:schemeClr val="tx1">
                      <a:lumMod val="85000"/>
                      <a:lumOff val="15000"/>
                    </a:schemeClr>
                  </a:buClr>
                </a:pPr>
                <a:r>
                  <a:rPr lang="en-US" sz="1500" dirty="0"/>
                  <a:t>Parameters of the model:</a:t>
                </a:r>
              </a:p>
              <a:p>
                <a:pPr marL="285750" indent="-182880">
                  <a:lnSpc>
                    <a:spcPct val="90000"/>
                  </a:lnSpc>
                  <a:spcAft>
                    <a:spcPts val="600"/>
                  </a:spcAft>
                  <a:buClr>
                    <a:schemeClr val="tx1">
                      <a:lumMod val="85000"/>
                      <a:lumOff val="15000"/>
                    </a:schemeClr>
                  </a:buClr>
                  <a:buFont typeface="Garamond" pitchFamily="18" charset="0"/>
                  <a:buChar char="◦"/>
                </a:pPr>
                <a:r>
                  <a:rPr lang="en-US" sz="1500" dirty="0"/>
                  <a:t>Desired velocity </a:t>
                </a:r>
                <a14:m>
                  <m:oMath xmlns:m="http://schemas.openxmlformats.org/officeDocument/2006/math">
                    <m:sSub>
                      <m:sSubPr>
                        <m:ctrlPr>
                          <a:rPr lang="en-US" sz="1500" i="1">
                            <a:latin typeface="Cambria Math" panose="02040503050406030204" pitchFamily="18" charset="0"/>
                          </a:rPr>
                        </m:ctrlPr>
                      </m:sSubPr>
                      <m:e>
                        <m:r>
                          <a:rPr lang="en-US" sz="1500" b="0" i="1">
                            <a:latin typeface="Cambria Math" panose="02040503050406030204" pitchFamily="18" charset="0"/>
                          </a:rPr>
                          <m:t>𝑢</m:t>
                        </m:r>
                      </m:e>
                      <m:sub>
                        <m:r>
                          <a:rPr lang="en-US" sz="1500" b="0" i="1">
                            <a:latin typeface="Cambria Math" panose="02040503050406030204" pitchFamily="18" charset="0"/>
                          </a:rPr>
                          <m:t>𝑜</m:t>
                        </m:r>
                      </m:sub>
                    </m:sSub>
                  </m:oMath>
                </a14:m>
                <a:r>
                  <a:rPr lang="en-US" sz="1500" dirty="0"/>
                  <a:t>.</a:t>
                </a:r>
              </a:p>
              <a:p>
                <a:pPr marL="285750" indent="-182880">
                  <a:lnSpc>
                    <a:spcPct val="90000"/>
                  </a:lnSpc>
                  <a:spcAft>
                    <a:spcPts val="600"/>
                  </a:spcAft>
                  <a:buClr>
                    <a:schemeClr val="tx1">
                      <a:lumMod val="85000"/>
                      <a:lumOff val="15000"/>
                    </a:schemeClr>
                  </a:buClr>
                  <a:buFont typeface="Garamond" pitchFamily="18" charset="0"/>
                  <a:buChar char="◦"/>
                </a:pPr>
                <a:r>
                  <a:rPr lang="en-US" sz="1500" dirty="0"/>
                  <a:t>Safe time headway </a:t>
                </a:r>
                <a14:m>
                  <m:oMath xmlns:m="http://schemas.openxmlformats.org/officeDocument/2006/math">
                    <m:r>
                      <a:rPr lang="en-US" sz="1500" b="0" i="1" smtClean="0">
                        <a:latin typeface="Cambria Math" panose="02040503050406030204" pitchFamily="18" charset="0"/>
                      </a:rPr>
                      <m:t>𝑇</m:t>
                    </m:r>
                  </m:oMath>
                </a14:m>
                <a:r>
                  <a:rPr lang="en-US" sz="1500" dirty="0"/>
                  <a:t>, the amount of time a driver wants to maintain between themselves and the vehicle in front.</a:t>
                </a:r>
              </a:p>
              <a:p>
                <a:pPr marL="285750" indent="-182880">
                  <a:lnSpc>
                    <a:spcPct val="90000"/>
                  </a:lnSpc>
                  <a:spcAft>
                    <a:spcPts val="600"/>
                  </a:spcAft>
                  <a:buClr>
                    <a:schemeClr val="tx1">
                      <a:lumMod val="85000"/>
                      <a:lumOff val="15000"/>
                    </a:schemeClr>
                  </a:buClr>
                  <a:buFont typeface="Garamond" pitchFamily="18" charset="0"/>
                  <a:buChar char="◦"/>
                </a:pPr>
                <a:r>
                  <a:rPr lang="en-US" sz="1500" dirty="0"/>
                  <a:t>Maximum acceleration α.</a:t>
                </a:r>
              </a:p>
              <a:p>
                <a:pPr marL="285750" indent="-182880">
                  <a:lnSpc>
                    <a:spcPct val="90000"/>
                  </a:lnSpc>
                  <a:spcAft>
                    <a:spcPts val="600"/>
                  </a:spcAft>
                  <a:buClr>
                    <a:schemeClr val="tx1">
                      <a:lumMod val="85000"/>
                      <a:lumOff val="15000"/>
                    </a:schemeClr>
                  </a:buClr>
                  <a:buFont typeface="Garamond" pitchFamily="18" charset="0"/>
                  <a:buChar char="◦"/>
                </a:pPr>
                <a:r>
                  <a:rPr lang="en-US" sz="1500" dirty="0"/>
                  <a:t>Desired deceleration </a:t>
                </a:r>
                <a14:m>
                  <m:oMath xmlns:m="http://schemas.openxmlformats.org/officeDocument/2006/math">
                    <m:r>
                      <a:rPr lang="en-US" sz="1500" b="0" i="1" smtClean="0">
                        <a:latin typeface="Cambria Math" panose="02040503050406030204" pitchFamily="18" charset="0"/>
                      </a:rPr>
                      <m:t>𝑏</m:t>
                    </m:r>
                  </m:oMath>
                </a14:m>
                <a:r>
                  <a:rPr lang="en-US" sz="1500" dirty="0"/>
                  <a:t>.</a:t>
                </a:r>
              </a:p>
              <a:p>
                <a:pPr marL="285750" indent="-182880">
                  <a:lnSpc>
                    <a:spcPct val="90000"/>
                  </a:lnSpc>
                  <a:spcAft>
                    <a:spcPts val="600"/>
                  </a:spcAft>
                  <a:buClr>
                    <a:schemeClr val="tx1">
                      <a:lumMod val="85000"/>
                      <a:lumOff val="15000"/>
                    </a:schemeClr>
                  </a:buClr>
                  <a:buFont typeface="Garamond" pitchFamily="18" charset="0"/>
                  <a:buChar char="◦"/>
                </a:pPr>
                <a:r>
                  <a:rPr lang="en-US" sz="1500" dirty="0"/>
                  <a:t>Acceleration exponent δ.</a:t>
                </a:r>
              </a:p>
              <a:p>
                <a:pPr marL="285750" indent="-182880">
                  <a:lnSpc>
                    <a:spcPct val="90000"/>
                  </a:lnSpc>
                  <a:spcAft>
                    <a:spcPts val="600"/>
                  </a:spcAft>
                  <a:buClr>
                    <a:schemeClr val="tx1">
                      <a:lumMod val="85000"/>
                      <a:lumOff val="15000"/>
                    </a:schemeClr>
                  </a:buClr>
                  <a:buFont typeface="Garamond" pitchFamily="18" charset="0"/>
                  <a:buChar char="◦"/>
                </a:pPr>
                <a:r>
                  <a:rPr lang="en-US" sz="1500" dirty="0"/>
                  <a:t>Jam distance </a:t>
                </a:r>
                <a14:m>
                  <m:oMath xmlns:m="http://schemas.openxmlformats.org/officeDocument/2006/math">
                    <m:sSub>
                      <m:sSubPr>
                        <m:ctrlPr>
                          <a:rPr lang="en-US" sz="1500" i="1">
                            <a:latin typeface="Cambria Math" panose="02040503050406030204" pitchFamily="18" charset="0"/>
                          </a:rPr>
                        </m:ctrlPr>
                      </m:sSubPr>
                      <m:e>
                        <m:r>
                          <a:rPr lang="en-US" sz="1500" b="0" i="1">
                            <a:latin typeface="Cambria Math" panose="02040503050406030204" pitchFamily="18" charset="0"/>
                          </a:rPr>
                          <m:t>𝑠</m:t>
                        </m:r>
                      </m:e>
                      <m:sub>
                        <m:r>
                          <a:rPr lang="en-US" sz="1500" b="0" i="1">
                            <a:latin typeface="Cambria Math" panose="02040503050406030204" pitchFamily="18" charset="0"/>
                          </a:rPr>
                          <m:t>0</m:t>
                        </m:r>
                      </m:sub>
                    </m:sSub>
                  </m:oMath>
                </a14:m>
                <a:r>
                  <a:rPr lang="en-US" sz="1500" dirty="0"/>
                  <a:t>, minimum spacing between two vehicles when at standstill.</a:t>
                </a:r>
              </a:p>
              <a:p>
                <a:pPr marL="285750" indent="-182880">
                  <a:lnSpc>
                    <a:spcPct val="90000"/>
                  </a:lnSpc>
                  <a:spcAft>
                    <a:spcPts val="600"/>
                  </a:spcAft>
                  <a:buClr>
                    <a:schemeClr val="tx1">
                      <a:lumMod val="85000"/>
                      <a:lumOff val="15000"/>
                    </a:schemeClr>
                  </a:buClr>
                  <a:buFont typeface="Garamond" pitchFamily="18" charset="0"/>
                  <a:buChar char="◦"/>
                </a:pPr>
                <a:r>
                  <a:rPr lang="en-US" sz="1500" dirty="0"/>
                  <a:t>Vehicle length </a:t>
                </a:r>
                <a14:m>
                  <m:oMath xmlns:m="http://schemas.openxmlformats.org/officeDocument/2006/math">
                    <m:r>
                      <a:rPr lang="en-US" sz="1500" b="0" i="1">
                        <a:latin typeface="Cambria Math" panose="02040503050406030204" pitchFamily="18" charset="0"/>
                      </a:rPr>
                      <m:t>𝑙</m:t>
                    </m:r>
                    <m:r>
                      <a:rPr lang="en-US" sz="1500" b="0" i="1">
                        <a:latin typeface="Cambria Math" panose="02040503050406030204" pitchFamily="18" charset="0"/>
                      </a:rPr>
                      <m:t>= </m:t>
                    </m:r>
                    <m:f>
                      <m:fPr>
                        <m:ctrlPr>
                          <a:rPr lang="en-US" sz="1500" b="0" i="1">
                            <a:latin typeface="Cambria Math" panose="02040503050406030204" pitchFamily="18" charset="0"/>
                          </a:rPr>
                        </m:ctrlPr>
                      </m:fPr>
                      <m:num>
                        <m:r>
                          <a:rPr lang="en-US" sz="1500" b="0" i="1">
                            <a:latin typeface="Cambria Math" panose="02040503050406030204" pitchFamily="18" charset="0"/>
                          </a:rPr>
                          <m:t>1</m:t>
                        </m:r>
                      </m:num>
                      <m:den>
                        <m:sSub>
                          <m:sSubPr>
                            <m:ctrlPr>
                              <a:rPr lang="en-US" sz="1500" b="0" i="1">
                                <a:latin typeface="Cambria Math" panose="02040503050406030204" pitchFamily="18" charset="0"/>
                              </a:rPr>
                            </m:ctrlPr>
                          </m:sSubPr>
                          <m:e>
                            <m:r>
                              <a:rPr lang="en-US" sz="1500" b="0" i="1">
                                <a:latin typeface="Cambria Math" panose="02040503050406030204" pitchFamily="18" charset="0"/>
                              </a:rPr>
                              <m:t>𝜌</m:t>
                            </m:r>
                          </m:e>
                          <m:sub>
                            <m:r>
                              <a:rPr lang="en-US" sz="1500" b="0" i="1">
                                <a:latin typeface="Cambria Math" panose="02040503050406030204" pitchFamily="18" charset="0"/>
                              </a:rPr>
                              <m:t>𝑚𝑎𝑥</m:t>
                            </m:r>
                          </m:sub>
                        </m:sSub>
                      </m:den>
                    </m:f>
                  </m:oMath>
                </a14:m>
                <a:r>
                  <a:rPr lang="en-US" sz="1500" dirty="0"/>
                  <a:t>.</a:t>
                </a:r>
              </a:p>
              <a:p>
                <a:pPr marL="285750" indent="-182880">
                  <a:lnSpc>
                    <a:spcPct val="90000"/>
                  </a:lnSpc>
                  <a:spcAft>
                    <a:spcPts val="600"/>
                  </a:spcAft>
                  <a:buClr>
                    <a:schemeClr val="tx1">
                      <a:lumMod val="85000"/>
                      <a:lumOff val="15000"/>
                    </a:schemeClr>
                  </a:buClr>
                  <a:buFont typeface="Garamond" pitchFamily="18" charset="0"/>
                  <a:buChar char="◦"/>
                </a:pPr>
                <a:endParaRPr lang="en-US" sz="1500" dirty="0"/>
              </a:p>
            </p:txBody>
          </p:sp>
        </mc:Choice>
        <mc:Fallback xmlns="">
          <p:sp>
            <p:nvSpPr>
              <p:cNvPr id="4" name="TextBox 3">
                <a:extLst>
                  <a:ext uri="{FF2B5EF4-FFF2-40B4-BE49-F238E27FC236}">
                    <a16:creationId xmlns:a16="http://schemas.microsoft.com/office/drawing/2014/main" id="{042732C3-141E-0B71-8800-E108A2082332}"/>
                  </a:ext>
                </a:extLst>
              </p:cNvPr>
              <p:cNvSpPr txBox="1">
                <a:spLocks noRot="1" noChangeAspect="1" noMove="1" noResize="1" noEditPoints="1" noAdjustHandles="1" noChangeArrowheads="1" noChangeShapeType="1" noTextEdit="1"/>
              </p:cNvSpPr>
              <p:nvPr/>
            </p:nvSpPr>
            <p:spPr>
              <a:xfrm>
                <a:off x="857839" y="2557849"/>
                <a:ext cx="10109881" cy="3407862"/>
              </a:xfrm>
              <a:prstGeom prst="rect">
                <a:avLst/>
              </a:prstGeom>
              <a:blipFill>
                <a:blip r:embed="rId3"/>
                <a:stretch>
                  <a:fillRect l="-241" t="-107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6F08163-E6B5-49CF-D6FD-2549AF6CB763}"/>
              </a:ext>
            </a:extLst>
          </p:cNvPr>
          <p:cNvSpPr txBox="1"/>
          <p:nvPr/>
        </p:nvSpPr>
        <p:spPr>
          <a:xfrm>
            <a:off x="210312" y="6350136"/>
            <a:ext cx="12383750" cy="276999"/>
          </a:xfrm>
          <a:prstGeom prst="rect">
            <a:avLst/>
          </a:prstGeom>
          <a:noFill/>
        </p:spPr>
        <p:txBody>
          <a:bodyPr wrap="square" rtlCol="0">
            <a:spAutoFit/>
          </a:bodyPr>
          <a:lstStyle/>
          <a:p>
            <a:pPr>
              <a:spcAft>
                <a:spcPts val="600"/>
              </a:spcAft>
            </a:pPr>
            <a:r>
              <a:rPr lang="en-US" sz="1200" dirty="0"/>
              <a:t>Treiber, M., Hennecke, A., &amp; Helbing, D. (2000). </a:t>
            </a:r>
            <a:r>
              <a:rPr lang="en-US" sz="1200" i="1" dirty="0"/>
              <a:t>Congested traffic states in empirical observations and microscopic simulations</a:t>
            </a:r>
            <a:r>
              <a:rPr lang="en-US" sz="1200" dirty="0"/>
              <a:t>. </a:t>
            </a:r>
            <a:r>
              <a:rPr lang="en-US" sz="1200" dirty="0" err="1"/>
              <a:t>arXiv</a:t>
            </a:r>
            <a:r>
              <a:rPr lang="en-US" sz="1200" dirty="0"/>
              <a:t>. </a:t>
            </a:r>
            <a:r>
              <a:rPr lang="en-US" sz="1200" dirty="0">
                <a:hlinkClick r:id="rId4"/>
              </a:rPr>
              <a:t>https://arxiv.org/abs/cond-mat/0002177</a:t>
            </a:r>
            <a:endParaRPr lang="en-US" sz="1200" dirty="0"/>
          </a:p>
        </p:txBody>
      </p:sp>
    </p:spTree>
    <p:extLst>
      <p:ext uri="{BB962C8B-B14F-4D97-AF65-F5344CB8AC3E}">
        <p14:creationId xmlns:p14="http://schemas.microsoft.com/office/powerpoint/2010/main" val="228665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0F50F4-A56B-8409-B08A-5152A100B07C}"/>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B65ABA3-820C-4D75-9437-9EFA1ADF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34" name="Rectangle 33">
            <a:extLst>
              <a:ext uri="{FF2B5EF4-FFF2-40B4-BE49-F238E27FC236}">
                <a16:creationId xmlns:a16="http://schemas.microsoft.com/office/drawing/2014/main" id="{036BF2FB-90D8-48DB-BD34-D040CDCFF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36" name="Rectangle 35">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dashboard of a car">
            <a:extLst>
              <a:ext uri="{FF2B5EF4-FFF2-40B4-BE49-F238E27FC236}">
                <a16:creationId xmlns:a16="http://schemas.microsoft.com/office/drawing/2014/main" id="{69214AA5-8654-5875-60D5-25A2AB6623FC}"/>
              </a:ext>
            </a:extLst>
          </p:cNvPr>
          <p:cNvPicPr>
            <a:picLocks noChangeAspect="1"/>
          </p:cNvPicPr>
          <p:nvPr/>
        </p:nvPicPr>
        <p:blipFill>
          <a:blip r:embed="rId3"/>
          <a:srcRect l="14741" r="23038" b="-1"/>
          <a:stretch/>
        </p:blipFill>
        <p:spPr>
          <a:xfrm>
            <a:off x="20" y="10"/>
            <a:ext cx="6392647" cy="6857990"/>
          </a:xfrm>
          <a:prstGeom prst="rect">
            <a:avLst/>
          </a:prstGeom>
        </p:spPr>
      </p:pic>
      <p:sp>
        <p:nvSpPr>
          <p:cNvPr id="38" name="Rectangle 37">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A38BD-21FC-F835-ED3E-F12EA4F54565}"/>
              </a:ext>
            </a:extLst>
          </p:cNvPr>
          <p:cNvSpPr>
            <a:spLocks noGrp="1"/>
          </p:cNvSpPr>
          <p:nvPr>
            <p:ph type="title"/>
          </p:nvPr>
        </p:nvSpPr>
        <p:spPr>
          <a:xfrm>
            <a:off x="7064082" y="642594"/>
            <a:ext cx="4472921" cy="1371600"/>
          </a:xfrm>
        </p:spPr>
        <p:txBody>
          <a:bodyPr vert="horz" lIns="91440" tIns="45720" rIns="91440" bIns="45720" rtlCol="0" anchor="ctr">
            <a:normAutofit/>
          </a:bodyPr>
          <a:lstStyle/>
          <a:p>
            <a:r>
              <a:rPr lang="en-US" sz="3100"/>
              <a:t>Intelligent Driver Model (IDM) – Model equations</a:t>
            </a:r>
          </a:p>
        </p:txBody>
      </p:sp>
      <p:sp>
        <p:nvSpPr>
          <p:cNvPr id="4" name="TextBox 3">
            <a:extLst>
              <a:ext uri="{FF2B5EF4-FFF2-40B4-BE49-F238E27FC236}">
                <a16:creationId xmlns:a16="http://schemas.microsoft.com/office/drawing/2014/main" id="{9985217B-6120-77C8-D9B6-9441B7F50BC4}"/>
              </a:ext>
            </a:extLst>
          </p:cNvPr>
          <p:cNvSpPr txBox="1"/>
          <p:nvPr/>
        </p:nvSpPr>
        <p:spPr>
          <a:xfrm>
            <a:off x="7064082" y="2103120"/>
            <a:ext cx="4472922" cy="3931920"/>
          </a:xfrm>
          <a:prstGeom prst="rect">
            <a:avLst/>
          </a:prstGeom>
        </p:spPr>
        <p:txBody>
          <a:bodyPr vert="horz" lIns="91440" tIns="45720" rIns="91440" bIns="45720" rtlCol="0">
            <a:normAutofit/>
          </a:bodyPr>
          <a:lstStyle/>
          <a:p>
            <a:pPr marL="388620" indent="-182880">
              <a:spcAft>
                <a:spcPts val="600"/>
              </a:spcAft>
              <a:buClr>
                <a:schemeClr val="tx1">
                  <a:lumMod val="85000"/>
                  <a:lumOff val="15000"/>
                </a:schemeClr>
              </a:buClr>
              <a:buFont typeface="Garamond" pitchFamily="18" charset="0"/>
              <a:buChar char="◦"/>
            </a:pPr>
            <a:r>
              <a:rPr lang="en-US" dirty="0"/>
              <a:t>The acceleration assumed in the IDM is a continuous function of the velocity, the gap and the velocity difference (approaching rate) to the leading vehicle.</a:t>
            </a:r>
          </a:p>
          <a:p>
            <a:pPr marL="388620" indent="-182880">
              <a:spcAft>
                <a:spcPts val="600"/>
              </a:spcAft>
              <a:buClr>
                <a:schemeClr val="tx1">
                  <a:lumMod val="85000"/>
                  <a:lumOff val="15000"/>
                </a:schemeClr>
              </a:buClr>
              <a:buFont typeface="Garamond" pitchFamily="18" charset="0"/>
              <a:buChar char="◦"/>
            </a:pPr>
            <a:r>
              <a:rPr lang="en-US" dirty="0"/>
              <a:t>The acceleration is an interpolation between the tendency to accelerate on a free road and the tendency to brake when the vehicle comes too close to the vehicle in front.</a:t>
            </a:r>
          </a:p>
        </p:txBody>
      </p:sp>
      <p:sp>
        <p:nvSpPr>
          <p:cNvPr id="5" name="TextBox 4">
            <a:extLst>
              <a:ext uri="{FF2B5EF4-FFF2-40B4-BE49-F238E27FC236}">
                <a16:creationId xmlns:a16="http://schemas.microsoft.com/office/drawing/2014/main" id="{729632F0-D6DB-EDA4-1125-4A346B4EC4D9}"/>
              </a:ext>
            </a:extLst>
          </p:cNvPr>
          <p:cNvSpPr txBox="1"/>
          <p:nvPr/>
        </p:nvSpPr>
        <p:spPr>
          <a:xfrm>
            <a:off x="6392667" y="6412960"/>
            <a:ext cx="6064235" cy="461665"/>
          </a:xfrm>
          <a:prstGeom prst="rect">
            <a:avLst/>
          </a:prstGeom>
          <a:noFill/>
        </p:spPr>
        <p:txBody>
          <a:bodyPr wrap="square" rtlCol="0">
            <a:spAutoFit/>
          </a:bodyPr>
          <a:lstStyle/>
          <a:p>
            <a:pPr>
              <a:spcAft>
                <a:spcPts val="600"/>
              </a:spcAft>
            </a:pPr>
            <a:r>
              <a:rPr lang="en-US" sz="1200" dirty="0"/>
              <a:t>Treiber, M., Hennecke, A., &amp; Helbing, D. (2000). </a:t>
            </a:r>
            <a:r>
              <a:rPr lang="en-US" sz="1200" i="1" dirty="0"/>
              <a:t>Congested traffic states in empirical observations and microscopic simulations</a:t>
            </a:r>
            <a:r>
              <a:rPr lang="en-US" sz="1200" dirty="0"/>
              <a:t>. </a:t>
            </a:r>
            <a:r>
              <a:rPr lang="en-US" sz="1200" dirty="0" err="1"/>
              <a:t>arXiv</a:t>
            </a:r>
            <a:r>
              <a:rPr lang="en-US" sz="1200" dirty="0"/>
              <a:t>. </a:t>
            </a:r>
            <a:r>
              <a:rPr lang="en-US" sz="1200" dirty="0">
                <a:hlinkClick r:id="rId4"/>
              </a:rPr>
              <a:t>https://arxiv.org/abs/cond-mat/0002177</a:t>
            </a:r>
            <a:endParaRPr lang="en-US" sz="1200" dirty="0"/>
          </a:p>
        </p:txBody>
      </p:sp>
    </p:spTree>
    <p:extLst>
      <p:ext uri="{BB962C8B-B14F-4D97-AF65-F5344CB8AC3E}">
        <p14:creationId xmlns:p14="http://schemas.microsoft.com/office/powerpoint/2010/main" val="1270381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897B15-A05B-FE62-B61B-D72138C8ED81}"/>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B1578-9B95-463A-91DE-797A98F7E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15" name="Rectangle 14">
            <a:extLst>
              <a:ext uri="{FF2B5EF4-FFF2-40B4-BE49-F238E27FC236}">
                <a16:creationId xmlns:a16="http://schemas.microsoft.com/office/drawing/2014/main" id="{B7753F1F-C532-475B-BE0D-7359EB6F8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useBgFill="1">
        <p:nvSpPr>
          <p:cNvPr id="17" name="Rectangle 16">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26038377-6616-AE3E-CDDF-3B67B7514241}"/>
              </a:ext>
            </a:extLst>
          </p:cNvPr>
          <p:cNvSpPr>
            <a:spLocks noGrp="1"/>
          </p:cNvSpPr>
          <p:nvPr>
            <p:ph type="title"/>
          </p:nvPr>
        </p:nvSpPr>
        <p:spPr>
          <a:xfrm>
            <a:off x="573409" y="559477"/>
            <a:ext cx="3765200" cy="5709931"/>
          </a:xfrm>
        </p:spPr>
        <p:txBody>
          <a:bodyPr vert="horz" lIns="91440" tIns="45720" rIns="91440" bIns="45720" rtlCol="0" anchor="ctr">
            <a:normAutofit/>
          </a:bodyPr>
          <a:lstStyle/>
          <a:p>
            <a:pPr algn="ctr"/>
            <a:r>
              <a:rPr lang="en-US" sz="4800" dirty="0"/>
              <a:t>Intelligent Driver Model (IDM) – Dynamic Single-Vehicle Properties</a:t>
            </a:r>
            <a:endParaRPr lang="en-US" sz="4800"/>
          </a:p>
        </p:txBody>
      </p:sp>
      <p:sp>
        <p:nvSpPr>
          <p:cNvPr id="21" name="Rectangle 20">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5" name="TextBox 4">
            <a:extLst>
              <a:ext uri="{FF2B5EF4-FFF2-40B4-BE49-F238E27FC236}">
                <a16:creationId xmlns:a16="http://schemas.microsoft.com/office/drawing/2014/main" id="{79BFE739-D7BE-0519-3AC2-E7258AB34541}"/>
              </a:ext>
            </a:extLst>
          </p:cNvPr>
          <p:cNvSpPr txBox="1"/>
          <p:nvPr/>
        </p:nvSpPr>
        <p:spPr>
          <a:xfrm>
            <a:off x="234696" y="6561374"/>
            <a:ext cx="12383750" cy="276999"/>
          </a:xfrm>
          <a:prstGeom prst="rect">
            <a:avLst/>
          </a:prstGeom>
          <a:noFill/>
        </p:spPr>
        <p:txBody>
          <a:bodyPr wrap="square" rtlCol="0">
            <a:spAutoFit/>
          </a:bodyPr>
          <a:lstStyle/>
          <a:p>
            <a:pPr>
              <a:spcAft>
                <a:spcPts val="600"/>
              </a:spcAft>
            </a:pPr>
            <a:r>
              <a:rPr lang="en-US" sz="1200" dirty="0"/>
              <a:t>Treiber, M., Hennecke, A., &amp; Helbing, D. (2000). </a:t>
            </a:r>
            <a:r>
              <a:rPr lang="en-US" sz="1200" i="1" dirty="0"/>
              <a:t>Congested traffic states in empirical observations and microscopic simulations</a:t>
            </a:r>
            <a:r>
              <a:rPr lang="en-US" sz="1200" dirty="0"/>
              <a:t>. </a:t>
            </a:r>
            <a:r>
              <a:rPr lang="en-US" sz="1200" dirty="0" err="1"/>
              <a:t>arXiv</a:t>
            </a:r>
            <a:r>
              <a:rPr lang="en-US" sz="1200" dirty="0"/>
              <a:t>. </a:t>
            </a:r>
            <a:r>
              <a:rPr lang="en-US" sz="1200" dirty="0">
                <a:hlinkClick r:id="rId3"/>
              </a:rPr>
              <a:t>https://arxiv.org/abs/cond-mat/0002177</a:t>
            </a:r>
            <a:endParaRPr lang="en-US" sz="1200" dirty="0"/>
          </a:p>
        </p:txBody>
      </p:sp>
      <p:graphicFrame>
        <p:nvGraphicFramePr>
          <p:cNvPr id="7" name="TextBox 3">
            <a:extLst>
              <a:ext uri="{FF2B5EF4-FFF2-40B4-BE49-F238E27FC236}">
                <a16:creationId xmlns:a16="http://schemas.microsoft.com/office/drawing/2014/main" id="{4D1726A0-7A10-C623-7F05-0E137256DED1}"/>
              </a:ext>
            </a:extLst>
          </p:cNvPr>
          <p:cNvGraphicFramePr/>
          <p:nvPr>
            <p:extLst>
              <p:ext uri="{D42A27DB-BD31-4B8C-83A1-F6EECF244321}">
                <p14:modId xmlns:p14="http://schemas.microsoft.com/office/powerpoint/2010/main" val="2827925399"/>
              </p:ext>
            </p:extLst>
          </p:nvPr>
        </p:nvGraphicFramePr>
        <p:xfrm>
          <a:off x="5003912" y="813641"/>
          <a:ext cx="7017785" cy="52307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2923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151F8-A86C-4C97-ED05-B66352534089}"/>
              </a:ext>
            </a:extLst>
          </p:cNvPr>
          <p:cNvSpPr>
            <a:spLocks noGrp="1"/>
          </p:cNvSpPr>
          <p:nvPr>
            <p:ph type="title"/>
          </p:nvPr>
        </p:nvSpPr>
        <p:spPr/>
        <p:txBody>
          <a:bodyPr/>
          <a:lstStyle/>
          <a:p>
            <a:r>
              <a:rPr lang="en-US" dirty="0"/>
              <a:t>Social force model</a:t>
            </a:r>
          </a:p>
        </p:txBody>
      </p:sp>
    </p:spTree>
    <p:extLst>
      <p:ext uri="{BB962C8B-B14F-4D97-AF65-F5344CB8AC3E}">
        <p14:creationId xmlns:p14="http://schemas.microsoft.com/office/powerpoint/2010/main" val="225906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5B1578-9B95-463A-91DE-797A98F7E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13" name="Rectangle 12">
            <a:extLst>
              <a:ext uri="{FF2B5EF4-FFF2-40B4-BE49-F238E27FC236}">
                <a16:creationId xmlns:a16="http://schemas.microsoft.com/office/drawing/2014/main" id="{B7753F1F-C532-475B-BE0D-7359EB6F8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useBgFill="1">
        <p:nvSpPr>
          <p:cNvPr id="15" name="Rectangle 14">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6CE648DD-3A71-BFD3-1E46-9C6657373903}"/>
              </a:ext>
            </a:extLst>
          </p:cNvPr>
          <p:cNvSpPr>
            <a:spLocks noGrp="1"/>
          </p:cNvSpPr>
          <p:nvPr>
            <p:ph type="title"/>
          </p:nvPr>
        </p:nvSpPr>
        <p:spPr>
          <a:xfrm>
            <a:off x="573409" y="559477"/>
            <a:ext cx="3765200" cy="5709931"/>
          </a:xfrm>
        </p:spPr>
        <p:txBody>
          <a:bodyPr vert="horz" lIns="91440" tIns="45720" rIns="91440" bIns="45720" rtlCol="0" anchor="ctr">
            <a:normAutofit/>
          </a:bodyPr>
          <a:lstStyle/>
          <a:p>
            <a:pPr algn="ctr"/>
            <a:r>
              <a:rPr lang="en-US" sz="4800"/>
              <a:t>Social force model</a:t>
            </a:r>
          </a:p>
        </p:txBody>
      </p:sp>
      <p:sp>
        <p:nvSpPr>
          <p:cNvPr id="19" name="Rectangle 18">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graphicFrame>
        <p:nvGraphicFramePr>
          <p:cNvPr id="5" name="TextBox 2">
            <a:extLst>
              <a:ext uri="{FF2B5EF4-FFF2-40B4-BE49-F238E27FC236}">
                <a16:creationId xmlns:a16="http://schemas.microsoft.com/office/drawing/2014/main" id="{42E71574-50B1-2C6F-757F-C6546495369B}"/>
              </a:ext>
            </a:extLst>
          </p:cNvPr>
          <p:cNvGraphicFramePr/>
          <p:nvPr>
            <p:extLst>
              <p:ext uri="{D42A27DB-BD31-4B8C-83A1-F6EECF244321}">
                <p14:modId xmlns:p14="http://schemas.microsoft.com/office/powerpoint/2010/main" val="231182349"/>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C864E2D8-7C97-701A-D7DD-32F72C412068}"/>
              </a:ext>
            </a:extLst>
          </p:cNvPr>
          <p:cNvSpPr txBox="1"/>
          <p:nvPr/>
        </p:nvSpPr>
        <p:spPr>
          <a:xfrm>
            <a:off x="987553" y="6571410"/>
            <a:ext cx="10021824" cy="461665"/>
          </a:xfrm>
          <a:prstGeom prst="rect">
            <a:avLst/>
          </a:prstGeom>
          <a:noFill/>
        </p:spPr>
        <p:txBody>
          <a:bodyPr wrap="square" rtlCol="0">
            <a:spAutoFit/>
          </a:bodyPr>
          <a:lstStyle/>
          <a:p>
            <a:r>
              <a:rPr lang="en-US" sz="1200" dirty="0"/>
              <a:t>Helbing, D., &amp; Molnár, P. (1995). </a:t>
            </a:r>
            <a:r>
              <a:rPr lang="en-US" sz="1200" i="1" dirty="0"/>
              <a:t>Social force model for pedestrian dynamics</a:t>
            </a:r>
            <a:r>
              <a:rPr lang="en-US" sz="1200" dirty="0"/>
              <a:t>. Physical Review E, 51(5), 4282–4286. https://doi.org/10.1103/PhysRevE.51.4282</a:t>
            </a:r>
          </a:p>
          <a:p>
            <a:endParaRPr lang="en-US" sz="1200" dirty="0"/>
          </a:p>
        </p:txBody>
      </p:sp>
    </p:spTree>
    <p:extLst>
      <p:ext uri="{BB962C8B-B14F-4D97-AF65-F5344CB8AC3E}">
        <p14:creationId xmlns:p14="http://schemas.microsoft.com/office/powerpoint/2010/main" val="498288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5B1578-9B95-463A-91DE-797A98F7E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13" name="Rectangle 12">
            <a:extLst>
              <a:ext uri="{FF2B5EF4-FFF2-40B4-BE49-F238E27FC236}">
                <a16:creationId xmlns:a16="http://schemas.microsoft.com/office/drawing/2014/main" id="{B7753F1F-C532-475B-BE0D-7359EB6F8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useBgFill="1">
        <p:nvSpPr>
          <p:cNvPr id="15" name="Rectangle 14">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041585C9-6DD7-9A91-1914-34C8514D8283}"/>
              </a:ext>
            </a:extLst>
          </p:cNvPr>
          <p:cNvSpPr>
            <a:spLocks noGrp="1"/>
          </p:cNvSpPr>
          <p:nvPr>
            <p:ph type="title"/>
          </p:nvPr>
        </p:nvSpPr>
        <p:spPr>
          <a:xfrm>
            <a:off x="573409" y="559477"/>
            <a:ext cx="3765200" cy="5709931"/>
          </a:xfrm>
        </p:spPr>
        <p:txBody>
          <a:bodyPr vert="horz" lIns="91440" tIns="45720" rIns="91440" bIns="45720" rtlCol="0" anchor="ctr">
            <a:normAutofit/>
          </a:bodyPr>
          <a:lstStyle/>
          <a:p>
            <a:pPr algn="ctr"/>
            <a:r>
              <a:rPr lang="en-US" sz="4800"/>
              <a:t>Why is it important?</a:t>
            </a:r>
          </a:p>
        </p:txBody>
      </p:sp>
      <p:sp>
        <p:nvSpPr>
          <p:cNvPr id="19" name="Rectangle 18">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graphicFrame>
        <p:nvGraphicFramePr>
          <p:cNvPr id="5" name="TextBox 2">
            <a:extLst>
              <a:ext uri="{FF2B5EF4-FFF2-40B4-BE49-F238E27FC236}">
                <a16:creationId xmlns:a16="http://schemas.microsoft.com/office/drawing/2014/main" id="{3204968A-BAAD-B184-7193-763520FF5109}"/>
              </a:ext>
            </a:extLst>
          </p:cNvPr>
          <p:cNvGraphicFramePr/>
          <p:nvPr>
            <p:extLst>
              <p:ext uri="{D42A27DB-BD31-4B8C-83A1-F6EECF244321}">
                <p14:modId xmlns:p14="http://schemas.microsoft.com/office/powerpoint/2010/main" val="45964785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707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5B1578-9B95-463A-91DE-797A98F7E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13" name="Rectangle 12">
            <a:extLst>
              <a:ext uri="{FF2B5EF4-FFF2-40B4-BE49-F238E27FC236}">
                <a16:creationId xmlns:a16="http://schemas.microsoft.com/office/drawing/2014/main" id="{B7753F1F-C532-475B-BE0D-7359EB6F8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useBgFill="1">
        <p:nvSpPr>
          <p:cNvPr id="15" name="Rectangle 14">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391EDC92-D256-C42E-2635-FBAB00168774}"/>
              </a:ext>
            </a:extLst>
          </p:cNvPr>
          <p:cNvSpPr>
            <a:spLocks noGrp="1"/>
          </p:cNvSpPr>
          <p:nvPr>
            <p:ph type="title"/>
          </p:nvPr>
        </p:nvSpPr>
        <p:spPr>
          <a:xfrm>
            <a:off x="573409" y="559477"/>
            <a:ext cx="3765200" cy="5709931"/>
          </a:xfrm>
        </p:spPr>
        <p:txBody>
          <a:bodyPr vert="horz" lIns="91440" tIns="45720" rIns="91440" bIns="45720" rtlCol="0" anchor="ctr">
            <a:normAutofit/>
          </a:bodyPr>
          <a:lstStyle/>
          <a:p>
            <a:pPr algn="ctr"/>
            <a:r>
              <a:rPr lang="en-US" sz="4800"/>
              <a:t>PySocialForce</a:t>
            </a:r>
          </a:p>
        </p:txBody>
      </p:sp>
      <p:sp>
        <p:nvSpPr>
          <p:cNvPr id="19" name="Rectangle 18">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graphicFrame>
        <p:nvGraphicFramePr>
          <p:cNvPr id="5" name="TextBox 2">
            <a:extLst>
              <a:ext uri="{FF2B5EF4-FFF2-40B4-BE49-F238E27FC236}">
                <a16:creationId xmlns:a16="http://schemas.microsoft.com/office/drawing/2014/main" id="{912269A8-02C0-C40B-2C1F-6C33F97C514A}"/>
              </a:ext>
            </a:extLst>
          </p:cNvPr>
          <p:cNvGraphicFramePr/>
          <p:nvPr>
            <p:extLst>
              <p:ext uri="{D42A27DB-BD31-4B8C-83A1-F6EECF244321}">
                <p14:modId xmlns:p14="http://schemas.microsoft.com/office/powerpoint/2010/main" val="365127082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90777C17-4724-9BE0-617D-02CBE4432386}"/>
              </a:ext>
            </a:extLst>
          </p:cNvPr>
          <p:cNvSpPr txBox="1"/>
          <p:nvPr/>
        </p:nvSpPr>
        <p:spPr>
          <a:xfrm>
            <a:off x="6072272" y="6372582"/>
            <a:ext cx="5779636" cy="369332"/>
          </a:xfrm>
          <a:prstGeom prst="rect">
            <a:avLst/>
          </a:prstGeom>
          <a:noFill/>
        </p:spPr>
        <p:txBody>
          <a:bodyPr wrap="square">
            <a:spAutoFit/>
          </a:bodyPr>
          <a:lstStyle/>
          <a:p>
            <a:r>
              <a:rPr lang="en-US" dirty="0"/>
              <a:t>https://github.com/yuxiang-gao/PySocialForce</a:t>
            </a:r>
          </a:p>
        </p:txBody>
      </p:sp>
    </p:spTree>
    <p:extLst>
      <p:ext uri="{BB962C8B-B14F-4D97-AF65-F5344CB8AC3E}">
        <p14:creationId xmlns:p14="http://schemas.microsoft.com/office/powerpoint/2010/main" val="279770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5B1578-9B95-463A-91DE-797A98F7E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13" name="Rectangle 12">
            <a:extLst>
              <a:ext uri="{FF2B5EF4-FFF2-40B4-BE49-F238E27FC236}">
                <a16:creationId xmlns:a16="http://schemas.microsoft.com/office/drawing/2014/main" id="{B7753F1F-C532-475B-BE0D-7359EB6F8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15" name="Rectangle 14">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EC592832-00B9-24D0-645B-5F8074AC54CD}"/>
              </a:ext>
            </a:extLst>
          </p:cNvPr>
          <p:cNvSpPr>
            <a:spLocks noGrp="1"/>
          </p:cNvSpPr>
          <p:nvPr>
            <p:ph type="title"/>
          </p:nvPr>
        </p:nvSpPr>
        <p:spPr>
          <a:xfrm>
            <a:off x="1066800" y="642594"/>
            <a:ext cx="10058400" cy="1371600"/>
          </a:xfrm>
        </p:spPr>
        <p:txBody>
          <a:bodyPr vert="horz" lIns="91440" tIns="45720" rIns="91440" bIns="45720" rtlCol="0" anchor="ctr">
            <a:normAutofit/>
          </a:bodyPr>
          <a:lstStyle/>
          <a:p>
            <a:pPr algn="ctr"/>
            <a:r>
              <a:rPr lang="en-US" sz="4800"/>
              <a:t>PySocialForce</a:t>
            </a:r>
          </a:p>
        </p:txBody>
      </p:sp>
      <p:graphicFrame>
        <p:nvGraphicFramePr>
          <p:cNvPr id="5" name="TextBox 2">
            <a:extLst>
              <a:ext uri="{FF2B5EF4-FFF2-40B4-BE49-F238E27FC236}">
                <a16:creationId xmlns:a16="http://schemas.microsoft.com/office/drawing/2014/main" id="{05355A89-88C9-CF3C-C813-953E4EBB00D6}"/>
              </a:ext>
            </a:extLst>
          </p:cNvPr>
          <p:cNvGraphicFramePr/>
          <p:nvPr>
            <p:extLst>
              <p:ext uri="{D42A27DB-BD31-4B8C-83A1-F6EECF244321}">
                <p14:modId xmlns:p14="http://schemas.microsoft.com/office/powerpoint/2010/main" val="110653561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1305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Speak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elawik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675</TotalTime>
  <Words>755</Words>
  <Application>Microsoft Office PowerPoint</Application>
  <PresentationFormat>Widescreen</PresentationFormat>
  <Paragraphs>78</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Cambria Math</vt:lpstr>
      <vt:lpstr>Garamond</vt:lpstr>
      <vt:lpstr>Selawik Light</vt:lpstr>
      <vt:lpstr>Speak Pro</vt:lpstr>
      <vt:lpstr>SavonVTI</vt:lpstr>
      <vt:lpstr>Individual driver model / Social Force Modeling</vt:lpstr>
      <vt:lpstr>Intelligent Driver Model (IDM)</vt:lpstr>
      <vt:lpstr>Intelligent Driver Model (IDM) – Model equations</vt:lpstr>
      <vt:lpstr>Intelligent Driver Model (IDM) – Dynamic Single-Vehicle Properties</vt:lpstr>
      <vt:lpstr>Social force model</vt:lpstr>
      <vt:lpstr>Social force model</vt:lpstr>
      <vt:lpstr>Why is it important?</vt:lpstr>
      <vt:lpstr>PySocialForce</vt:lpstr>
      <vt:lpstr>PySocialForce</vt:lpstr>
      <vt:lpstr>Simulator PySocialForce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Anastasia Psarou</dc:creator>
  <cp:lastModifiedBy>Anastasia Psarou</cp:lastModifiedBy>
  <cp:revision>10</cp:revision>
  <dcterms:created xsi:type="dcterms:W3CDTF">2025-03-22T17:46:19Z</dcterms:created>
  <dcterms:modified xsi:type="dcterms:W3CDTF">2025-04-01T19:55:52Z</dcterms:modified>
</cp:coreProperties>
</file>