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123" d="100"/>
          <a:sy n="123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2DA41-C2E1-4021-8B2A-4DA4406CAAE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306297-86D3-4FAC-BA35-FB8289B740DA}">
      <dgm:prSet custT="1"/>
      <dgm:spPr/>
      <dgm:t>
        <a:bodyPr/>
        <a:lstStyle/>
        <a:p>
          <a:r>
            <a:rPr lang="en-US" sz="3200" dirty="0"/>
            <a:t>ML excels at prediction but </a:t>
          </a:r>
          <a:r>
            <a:rPr lang="en-US" sz="3200" b="1" dirty="0"/>
            <a:t>often lacks interpretability</a:t>
          </a:r>
          <a:r>
            <a:rPr lang="en-US" sz="3200" dirty="0"/>
            <a:t>.</a:t>
          </a:r>
        </a:p>
      </dgm:t>
    </dgm:pt>
    <dgm:pt modelId="{57CA7F80-CF46-4CA3-A098-015426DCAE4F}" type="parTrans" cxnId="{6A0DD32C-7778-4A57-8CAD-4297FA659463}">
      <dgm:prSet/>
      <dgm:spPr/>
      <dgm:t>
        <a:bodyPr/>
        <a:lstStyle/>
        <a:p>
          <a:endParaRPr lang="en-US"/>
        </a:p>
      </dgm:t>
    </dgm:pt>
    <dgm:pt modelId="{C13C411A-64C2-412D-A7A5-3B7150DC1663}" type="sibTrans" cxnId="{6A0DD32C-7778-4A57-8CAD-4297FA659463}">
      <dgm:prSet/>
      <dgm:spPr/>
      <dgm:t>
        <a:bodyPr/>
        <a:lstStyle/>
        <a:p>
          <a:endParaRPr lang="en-US"/>
        </a:p>
      </dgm:t>
    </dgm:pt>
    <dgm:pt modelId="{BA628EF9-1AB3-43A0-8B59-F53630BE7F13}">
      <dgm:prSet/>
      <dgm:spPr/>
      <dgm:t>
        <a:bodyPr/>
        <a:lstStyle/>
        <a:p>
          <a:r>
            <a:rPr lang="en-US"/>
            <a:t>With DCM, we can:</a:t>
          </a:r>
        </a:p>
      </dgm:t>
    </dgm:pt>
    <dgm:pt modelId="{C3AD87EA-D29D-4E1E-9E21-A294D1805C00}" type="parTrans" cxnId="{D92DD21B-EB5B-42CE-9309-A6422BE2EF78}">
      <dgm:prSet/>
      <dgm:spPr/>
      <dgm:t>
        <a:bodyPr/>
        <a:lstStyle/>
        <a:p>
          <a:endParaRPr lang="en-US"/>
        </a:p>
      </dgm:t>
    </dgm:pt>
    <dgm:pt modelId="{33014B37-B6F0-40DB-ABDB-30676FD1E01D}" type="sibTrans" cxnId="{D92DD21B-EB5B-42CE-9309-A6422BE2EF78}">
      <dgm:prSet/>
      <dgm:spPr/>
      <dgm:t>
        <a:bodyPr/>
        <a:lstStyle/>
        <a:p>
          <a:endParaRPr lang="en-US"/>
        </a:p>
      </dgm:t>
    </dgm:pt>
    <dgm:pt modelId="{FF5FB931-218A-48A6-B999-71736CDE939C}">
      <dgm:prSet/>
      <dgm:spPr/>
      <dgm:t>
        <a:bodyPr/>
        <a:lstStyle/>
        <a:p>
          <a:r>
            <a:rPr lang="en-US"/>
            <a:t>Interpret coefficients </a:t>
          </a:r>
          <a:r>
            <a:rPr lang="en-US" b="1"/>
            <a:t>meaningfully</a:t>
          </a:r>
          <a:r>
            <a:rPr lang="en-US"/>
            <a:t>.</a:t>
          </a:r>
        </a:p>
      </dgm:t>
    </dgm:pt>
    <dgm:pt modelId="{5BB455FE-9948-4DA4-AE29-3EFC90FC32E3}" type="parTrans" cxnId="{9E1465F0-FE40-4E4C-A711-084079236292}">
      <dgm:prSet/>
      <dgm:spPr/>
      <dgm:t>
        <a:bodyPr/>
        <a:lstStyle/>
        <a:p>
          <a:endParaRPr lang="en-US"/>
        </a:p>
      </dgm:t>
    </dgm:pt>
    <dgm:pt modelId="{DB58AB7B-B057-43D4-8499-300F576248C5}" type="sibTrans" cxnId="{9E1465F0-FE40-4E4C-A711-084079236292}">
      <dgm:prSet/>
      <dgm:spPr/>
      <dgm:t>
        <a:bodyPr/>
        <a:lstStyle/>
        <a:p>
          <a:endParaRPr lang="en-US"/>
        </a:p>
      </dgm:t>
    </dgm:pt>
    <dgm:pt modelId="{991C3BA1-FBC8-4982-82B1-A63366BFB224}">
      <dgm:prSet/>
      <dgm:spPr/>
      <dgm:t>
        <a:bodyPr/>
        <a:lstStyle/>
        <a:p>
          <a:r>
            <a:rPr lang="en-US"/>
            <a:t>Make </a:t>
          </a:r>
          <a:r>
            <a:rPr lang="en-US" b="1"/>
            <a:t>counterfactual analyses</a:t>
          </a:r>
          <a:r>
            <a:rPr lang="en-US"/>
            <a:t> (e.g., “What if we reduce bus fares by 10%?”).</a:t>
          </a:r>
        </a:p>
      </dgm:t>
    </dgm:pt>
    <dgm:pt modelId="{3EA3AA79-EC95-470B-8CD7-7E89B4567FB0}" type="parTrans" cxnId="{0FF248D1-6B0C-47F5-9AE3-D27580AE9C1D}">
      <dgm:prSet/>
      <dgm:spPr/>
      <dgm:t>
        <a:bodyPr/>
        <a:lstStyle/>
        <a:p>
          <a:endParaRPr lang="en-US"/>
        </a:p>
      </dgm:t>
    </dgm:pt>
    <dgm:pt modelId="{6BC2E492-BFE1-42C1-81CF-BB49DDF37158}" type="sibTrans" cxnId="{0FF248D1-6B0C-47F5-9AE3-D27580AE9C1D}">
      <dgm:prSet/>
      <dgm:spPr/>
      <dgm:t>
        <a:bodyPr/>
        <a:lstStyle/>
        <a:p>
          <a:endParaRPr lang="en-US"/>
        </a:p>
      </dgm:t>
    </dgm:pt>
    <dgm:pt modelId="{ACC7070D-2C15-45CB-9DFA-F0C2E716470D}">
      <dgm:prSet/>
      <dgm:spPr/>
      <dgm:t>
        <a:bodyPr/>
        <a:lstStyle/>
        <a:p>
          <a:r>
            <a:rPr lang="en-US"/>
            <a:t>Ensure choices follow rational behavior (e.g., consistency with economic theory).</a:t>
          </a:r>
        </a:p>
      </dgm:t>
    </dgm:pt>
    <dgm:pt modelId="{CD2E9DEB-E0DA-41BA-BD31-26B94E90E7E1}" type="parTrans" cxnId="{20C9F54F-889E-40CF-B83C-FF9242F9D04D}">
      <dgm:prSet/>
      <dgm:spPr/>
      <dgm:t>
        <a:bodyPr/>
        <a:lstStyle/>
        <a:p>
          <a:endParaRPr lang="en-US"/>
        </a:p>
      </dgm:t>
    </dgm:pt>
    <dgm:pt modelId="{7DEC08C7-D39E-40E5-AFCD-B45A838AB98C}" type="sibTrans" cxnId="{20C9F54F-889E-40CF-B83C-FF9242F9D04D}">
      <dgm:prSet/>
      <dgm:spPr/>
      <dgm:t>
        <a:bodyPr/>
        <a:lstStyle/>
        <a:p>
          <a:endParaRPr lang="en-US"/>
        </a:p>
      </dgm:t>
    </dgm:pt>
    <dgm:pt modelId="{402E84DC-648B-D94E-B16E-BD42EEFD1836}" type="pres">
      <dgm:prSet presAssocID="{AED2DA41-C2E1-4021-8B2A-4DA4406CAAE1}" presName="Name0" presStyleCnt="0">
        <dgm:presLayoutVars>
          <dgm:dir/>
          <dgm:animLvl val="lvl"/>
          <dgm:resizeHandles val="exact"/>
        </dgm:presLayoutVars>
      </dgm:prSet>
      <dgm:spPr/>
    </dgm:pt>
    <dgm:pt modelId="{9A01C425-D99B-3547-B36E-0A6A21732A8E}" type="pres">
      <dgm:prSet presAssocID="{BA628EF9-1AB3-43A0-8B59-F53630BE7F13}" presName="boxAndChildren" presStyleCnt="0"/>
      <dgm:spPr/>
    </dgm:pt>
    <dgm:pt modelId="{E76FAC4B-62BD-9140-BD6C-6B5F5E41487D}" type="pres">
      <dgm:prSet presAssocID="{BA628EF9-1AB3-43A0-8B59-F53630BE7F13}" presName="parentTextBox" presStyleLbl="node1" presStyleIdx="0" presStyleCnt="2"/>
      <dgm:spPr/>
    </dgm:pt>
    <dgm:pt modelId="{F9E827DA-D3C9-3844-B9CC-09B81E88FF4E}" type="pres">
      <dgm:prSet presAssocID="{BA628EF9-1AB3-43A0-8B59-F53630BE7F13}" presName="entireBox" presStyleLbl="node1" presStyleIdx="0" presStyleCnt="2"/>
      <dgm:spPr/>
    </dgm:pt>
    <dgm:pt modelId="{7FB11109-3C3A-9E4D-BD17-272B50782592}" type="pres">
      <dgm:prSet presAssocID="{BA628EF9-1AB3-43A0-8B59-F53630BE7F13}" presName="descendantBox" presStyleCnt="0"/>
      <dgm:spPr/>
    </dgm:pt>
    <dgm:pt modelId="{9F32BF1D-BF5C-8F47-9B68-470E560E6635}" type="pres">
      <dgm:prSet presAssocID="{FF5FB931-218A-48A6-B999-71736CDE939C}" presName="childTextBox" presStyleLbl="fgAccFollowNode1" presStyleIdx="0" presStyleCnt="3">
        <dgm:presLayoutVars>
          <dgm:bulletEnabled val="1"/>
        </dgm:presLayoutVars>
      </dgm:prSet>
      <dgm:spPr/>
    </dgm:pt>
    <dgm:pt modelId="{C3CCE4D0-885D-F649-8024-208F2C14EFF4}" type="pres">
      <dgm:prSet presAssocID="{991C3BA1-FBC8-4982-82B1-A63366BFB224}" presName="childTextBox" presStyleLbl="fgAccFollowNode1" presStyleIdx="1" presStyleCnt="3">
        <dgm:presLayoutVars>
          <dgm:bulletEnabled val="1"/>
        </dgm:presLayoutVars>
      </dgm:prSet>
      <dgm:spPr/>
    </dgm:pt>
    <dgm:pt modelId="{40DC205E-E746-E84C-9CFD-4B077FD70456}" type="pres">
      <dgm:prSet presAssocID="{ACC7070D-2C15-45CB-9DFA-F0C2E716470D}" presName="childTextBox" presStyleLbl="fgAccFollowNode1" presStyleIdx="2" presStyleCnt="3">
        <dgm:presLayoutVars>
          <dgm:bulletEnabled val="1"/>
        </dgm:presLayoutVars>
      </dgm:prSet>
      <dgm:spPr/>
    </dgm:pt>
    <dgm:pt modelId="{4046B75A-A43D-4040-BA00-A577BD777759}" type="pres">
      <dgm:prSet presAssocID="{C13C411A-64C2-412D-A7A5-3B7150DC1663}" presName="sp" presStyleCnt="0"/>
      <dgm:spPr/>
    </dgm:pt>
    <dgm:pt modelId="{C7A9111A-D331-8C4E-A1FA-0AA2A0F6C9D0}" type="pres">
      <dgm:prSet presAssocID="{B2306297-86D3-4FAC-BA35-FB8289B740DA}" presName="arrowAndChildren" presStyleCnt="0"/>
      <dgm:spPr/>
    </dgm:pt>
    <dgm:pt modelId="{6EE81589-F881-3741-9900-91D214E69D72}" type="pres">
      <dgm:prSet presAssocID="{B2306297-86D3-4FAC-BA35-FB8289B740DA}" presName="parentTextArrow" presStyleLbl="node1" presStyleIdx="1" presStyleCnt="2"/>
      <dgm:spPr/>
    </dgm:pt>
  </dgm:ptLst>
  <dgm:cxnLst>
    <dgm:cxn modelId="{A0A37709-E593-0348-850D-97711A20CE3D}" type="presOf" srcId="{ACC7070D-2C15-45CB-9DFA-F0C2E716470D}" destId="{40DC205E-E746-E84C-9CFD-4B077FD70456}" srcOrd="0" destOrd="0" presId="urn:microsoft.com/office/officeart/2005/8/layout/process4"/>
    <dgm:cxn modelId="{D92DD21B-EB5B-42CE-9309-A6422BE2EF78}" srcId="{AED2DA41-C2E1-4021-8B2A-4DA4406CAAE1}" destId="{BA628EF9-1AB3-43A0-8B59-F53630BE7F13}" srcOrd="1" destOrd="0" parTransId="{C3AD87EA-D29D-4E1E-9E21-A294D1805C00}" sibTransId="{33014B37-B6F0-40DB-ABDB-30676FD1E01D}"/>
    <dgm:cxn modelId="{6A0DD32C-7778-4A57-8CAD-4297FA659463}" srcId="{AED2DA41-C2E1-4021-8B2A-4DA4406CAAE1}" destId="{B2306297-86D3-4FAC-BA35-FB8289B740DA}" srcOrd="0" destOrd="0" parTransId="{57CA7F80-CF46-4CA3-A098-015426DCAE4F}" sibTransId="{C13C411A-64C2-412D-A7A5-3B7150DC1663}"/>
    <dgm:cxn modelId="{A4EA324D-9A77-A743-879A-EF0A2FC56921}" type="presOf" srcId="{BA628EF9-1AB3-43A0-8B59-F53630BE7F13}" destId="{E76FAC4B-62BD-9140-BD6C-6B5F5E41487D}" srcOrd="0" destOrd="0" presId="urn:microsoft.com/office/officeart/2005/8/layout/process4"/>
    <dgm:cxn modelId="{20C9F54F-889E-40CF-B83C-FF9242F9D04D}" srcId="{BA628EF9-1AB3-43A0-8B59-F53630BE7F13}" destId="{ACC7070D-2C15-45CB-9DFA-F0C2E716470D}" srcOrd="2" destOrd="0" parTransId="{CD2E9DEB-E0DA-41BA-BD31-26B94E90E7E1}" sibTransId="{7DEC08C7-D39E-40E5-AFCD-B45A838AB98C}"/>
    <dgm:cxn modelId="{1F73EC5E-9BB0-134E-B798-49EC5827F0F4}" type="presOf" srcId="{991C3BA1-FBC8-4982-82B1-A63366BFB224}" destId="{C3CCE4D0-885D-F649-8024-208F2C14EFF4}" srcOrd="0" destOrd="0" presId="urn:microsoft.com/office/officeart/2005/8/layout/process4"/>
    <dgm:cxn modelId="{C819EEA9-5C6D-8942-9E17-BA7DCE59F357}" type="presOf" srcId="{B2306297-86D3-4FAC-BA35-FB8289B740DA}" destId="{6EE81589-F881-3741-9900-91D214E69D72}" srcOrd="0" destOrd="0" presId="urn:microsoft.com/office/officeart/2005/8/layout/process4"/>
    <dgm:cxn modelId="{B21D1BCD-B549-4641-B055-6A9E0D594772}" type="presOf" srcId="{BA628EF9-1AB3-43A0-8B59-F53630BE7F13}" destId="{F9E827DA-D3C9-3844-B9CC-09B81E88FF4E}" srcOrd="1" destOrd="0" presId="urn:microsoft.com/office/officeart/2005/8/layout/process4"/>
    <dgm:cxn modelId="{03751ECD-0341-BB4E-A571-44F684BE7111}" type="presOf" srcId="{FF5FB931-218A-48A6-B999-71736CDE939C}" destId="{9F32BF1D-BF5C-8F47-9B68-470E560E6635}" srcOrd="0" destOrd="0" presId="urn:microsoft.com/office/officeart/2005/8/layout/process4"/>
    <dgm:cxn modelId="{0FF248D1-6B0C-47F5-9AE3-D27580AE9C1D}" srcId="{BA628EF9-1AB3-43A0-8B59-F53630BE7F13}" destId="{991C3BA1-FBC8-4982-82B1-A63366BFB224}" srcOrd="1" destOrd="0" parTransId="{3EA3AA79-EC95-470B-8CD7-7E89B4567FB0}" sibTransId="{6BC2E492-BFE1-42C1-81CF-BB49DDF37158}"/>
    <dgm:cxn modelId="{870685DD-972D-7E49-8A9E-CC334819DDB6}" type="presOf" srcId="{AED2DA41-C2E1-4021-8B2A-4DA4406CAAE1}" destId="{402E84DC-648B-D94E-B16E-BD42EEFD1836}" srcOrd="0" destOrd="0" presId="urn:microsoft.com/office/officeart/2005/8/layout/process4"/>
    <dgm:cxn modelId="{9E1465F0-FE40-4E4C-A711-084079236292}" srcId="{BA628EF9-1AB3-43A0-8B59-F53630BE7F13}" destId="{FF5FB931-218A-48A6-B999-71736CDE939C}" srcOrd="0" destOrd="0" parTransId="{5BB455FE-9948-4DA4-AE29-3EFC90FC32E3}" sibTransId="{DB58AB7B-B057-43D4-8499-300F576248C5}"/>
    <dgm:cxn modelId="{D66FCA82-DA5E-6A48-B04A-A061B67C0833}" type="presParOf" srcId="{402E84DC-648B-D94E-B16E-BD42EEFD1836}" destId="{9A01C425-D99B-3547-B36E-0A6A21732A8E}" srcOrd="0" destOrd="0" presId="urn:microsoft.com/office/officeart/2005/8/layout/process4"/>
    <dgm:cxn modelId="{9C52928F-D350-624E-8501-E41A941603B1}" type="presParOf" srcId="{9A01C425-D99B-3547-B36E-0A6A21732A8E}" destId="{E76FAC4B-62BD-9140-BD6C-6B5F5E41487D}" srcOrd="0" destOrd="0" presId="urn:microsoft.com/office/officeart/2005/8/layout/process4"/>
    <dgm:cxn modelId="{1C422AC1-B17A-D740-9796-4AE037A4B022}" type="presParOf" srcId="{9A01C425-D99B-3547-B36E-0A6A21732A8E}" destId="{F9E827DA-D3C9-3844-B9CC-09B81E88FF4E}" srcOrd="1" destOrd="0" presId="urn:microsoft.com/office/officeart/2005/8/layout/process4"/>
    <dgm:cxn modelId="{5D5913DA-6FAE-AE49-A6D2-F0FA22101D0C}" type="presParOf" srcId="{9A01C425-D99B-3547-B36E-0A6A21732A8E}" destId="{7FB11109-3C3A-9E4D-BD17-272B50782592}" srcOrd="2" destOrd="0" presId="urn:microsoft.com/office/officeart/2005/8/layout/process4"/>
    <dgm:cxn modelId="{4B8CB651-E46B-D641-A82F-C5C55EED22C0}" type="presParOf" srcId="{7FB11109-3C3A-9E4D-BD17-272B50782592}" destId="{9F32BF1D-BF5C-8F47-9B68-470E560E6635}" srcOrd="0" destOrd="0" presId="urn:microsoft.com/office/officeart/2005/8/layout/process4"/>
    <dgm:cxn modelId="{D4C10838-34EA-D847-A69B-3EEB2C6691C1}" type="presParOf" srcId="{7FB11109-3C3A-9E4D-BD17-272B50782592}" destId="{C3CCE4D0-885D-F649-8024-208F2C14EFF4}" srcOrd="1" destOrd="0" presId="urn:microsoft.com/office/officeart/2005/8/layout/process4"/>
    <dgm:cxn modelId="{23B04CB2-F885-AF43-B435-51DEAA239EFA}" type="presParOf" srcId="{7FB11109-3C3A-9E4D-BD17-272B50782592}" destId="{40DC205E-E746-E84C-9CFD-4B077FD70456}" srcOrd="2" destOrd="0" presId="urn:microsoft.com/office/officeart/2005/8/layout/process4"/>
    <dgm:cxn modelId="{E826D769-1FE2-D846-969D-3A70DF8404A1}" type="presParOf" srcId="{402E84DC-648B-D94E-B16E-BD42EEFD1836}" destId="{4046B75A-A43D-4040-BA00-A577BD777759}" srcOrd="1" destOrd="0" presId="urn:microsoft.com/office/officeart/2005/8/layout/process4"/>
    <dgm:cxn modelId="{9F4B1E0A-900E-624B-9D1C-81BB4E36247A}" type="presParOf" srcId="{402E84DC-648B-D94E-B16E-BD42EEFD1836}" destId="{C7A9111A-D331-8C4E-A1FA-0AA2A0F6C9D0}" srcOrd="2" destOrd="0" presId="urn:microsoft.com/office/officeart/2005/8/layout/process4"/>
    <dgm:cxn modelId="{F1B654B0-CA63-164D-A1A8-B9DB27556DCD}" type="presParOf" srcId="{C7A9111A-D331-8C4E-A1FA-0AA2A0F6C9D0}" destId="{6EE81589-F881-3741-9900-91D214E69D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827DA-D3C9-3844-B9CC-09B81E88FF4E}">
      <dsp:nvSpPr>
        <dsp:cNvPr id="0" name=""/>
        <dsp:cNvSpPr/>
      </dsp:nvSpPr>
      <dsp:spPr>
        <a:xfrm>
          <a:off x="0" y="3492542"/>
          <a:ext cx="6949440" cy="2291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With DCM, we can:</a:t>
          </a:r>
        </a:p>
      </dsp:txBody>
      <dsp:txXfrm>
        <a:off x="0" y="3492542"/>
        <a:ext cx="6949440" cy="1237402"/>
      </dsp:txXfrm>
    </dsp:sp>
    <dsp:sp modelId="{9F32BF1D-BF5C-8F47-9B68-470E560E6635}">
      <dsp:nvSpPr>
        <dsp:cNvPr id="0" name=""/>
        <dsp:cNvSpPr/>
      </dsp:nvSpPr>
      <dsp:spPr>
        <a:xfrm>
          <a:off x="3393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Interpret coefficients </a:t>
          </a:r>
          <a:r>
            <a:rPr lang="en-US" sz="1600" b="1" kern="1200"/>
            <a:t>meaningfully</a:t>
          </a:r>
          <a:r>
            <a:rPr lang="en-US" sz="1600" kern="1200"/>
            <a:t>.</a:t>
          </a:r>
        </a:p>
      </dsp:txBody>
      <dsp:txXfrm>
        <a:off x="3393" y="4684115"/>
        <a:ext cx="2314217" cy="1054083"/>
      </dsp:txXfrm>
    </dsp:sp>
    <dsp:sp modelId="{C3CCE4D0-885D-F649-8024-208F2C14EFF4}">
      <dsp:nvSpPr>
        <dsp:cNvPr id="0" name=""/>
        <dsp:cNvSpPr/>
      </dsp:nvSpPr>
      <dsp:spPr>
        <a:xfrm>
          <a:off x="2317611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-418315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5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</a:t>
          </a:r>
          <a:r>
            <a:rPr lang="en-US" sz="1600" b="1" kern="1200"/>
            <a:t>counterfactual analyses</a:t>
          </a:r>
          <a:r>
            <a:rPr lang="en-US" sz="1600" kern="1200"/>
            <a:t> (e.g., “What if we reduce bus fares by 10%?”).</a:t>
          </a:r>
        </a:p>
      </dsp:txBody>
      <dsp:txXfrm>
        <a:off x="2317611" y="4684115"/>
        <a:ext cx="2314217" cy="1054083"/>
      </dsp:txXfrm>
    </dsp:sp>
    <dsp:sp modelId="{40DC205E-E746-E84C-9CFD-4B077FD70456}">
      <dsp:nvSpPr>
        <dsp:cNvPr id="0" name=""/>
        <dsp:cNvSpPr/>
      </dsp:nvSpPr>
      <dsp:spPr>
        <a:xfrm>
          <a:off x="4631828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-836629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9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choices follow rational behavior (e.g., consistency with economic theory).</a:t>
          </a:r>
        </a:p>
      </dsp:txBody>
      <dsp:txXfrm>
        <a:off x="4631828" y="4684115"/>
        <a:ext cx="2314217" cy="1054083"/>
      </dsp:txXfrm>
    </dsp:sp>
    <dsp:sp modelId="{6EE81589-F881-3741-9900-91D214E69D72}">
      <dsp:nvSpPr>
        <dsp:cNvPr id="0" name=""/>
        <dsp:cNvSpPr/>
      </dsp:nvSpPr>
      <dsp:spPr>
        <a:xfrm rot="10800000">
          <a:off x="0" y="2609"/>
          <a:ext cx="6949440" cy="3524305"/>
        </a:xfrm>
        <a:prstGeom prst="upArrowCallou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ML excels at prediction but </a:t>
          </a:r>
          <a:r>
            <a:rPr lang="en-US" sz="3200" b="1" kern="1200" dirty="0"/>
            <a:t>often lacks interpretability</a:t>
          </a:r>
          <a:r>
            <a:rPr lang="en-US" sz="3200" kern="1200" dirty="0"/>
            <a:t>.</a:t>
          </a:r>
        </a:p>
      </dsp:txBody>
      <dsp:txXfrm rot="10800000">
        <a:off x="0" y="2609"/>
        <a:ext cx="6949440" cy="2289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FF3D-3F03-C24C-84E8-A0A98AE292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88BCF-C537-7242-B480-814D0023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50C5-E99A-B644-82F0-92EDD7CFFB65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E60-8AAC-7D44-AC24-BC152B031F55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C2-0852-A64F-86F2-806577A1CBA1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DFE-B732-F347-B1AE-93876AB5FFDD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2F4-4CE1-E04A-B484-B86CF1882069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ADDD-ED3A-284C-A30C-60726E995862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C305-9AB6-3A47-AA81-942DF7C4C31E}" type="datetime1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1FCB-851D-AF4A-948B-DDAF3B36B82E}" type="datetime1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C86D-0911-C74F-8688-0030F4099C71}" type="datetime1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F0-69F0-8B49-AE2B-9ED87C1DE7F2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F4B7-9E87-E942-BCE6-0F6C5B3D5454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7B984DC-6C9A-B44D-BBD3-01BEAC1BEF13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86akz5a" TargetMode="External"/><Relationship Id="rId2" Type="http://schemas.openxmlformats.org/officeDocument/2006/relationships/hyperlink" Target="https://colab.research.google.com/drive/1a5wheL60vVlXnq_PxmmTL5Ky8ShyH3Ks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colorful dots&#10;&#10;AI-generated content may be incorrect.">
            <a:extLst>
              <a:ext uri="{FF2B5EF4-FFF2-40B4-BE49-F238E27FC236}">
                <a16:creationId xmlns:a16="http://schemas.microsoft.com/office/drawing/2014/main" id="{01501CA4-37B7-3C0B-73F1-7673E31F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25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D062C-B519-0AB5-0B8C-C833F685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Estimating discrete choice models with Biogeme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EFD86-12E6-C49B-C41A-5A0640789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247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Onur Akman</a:t>
            </a:r>
          </a:p>
          <a:p>
            <a:pPr algn="l"/>
            <a:r>
              <a:rPr lang="en-US" dirty="0"/>
              <a:t>Complex Social Systems (2025)</a:t>
            </a:r>
          </a:p>
          <a:p>
            <a:pPr algn="l"/>
            <a:r>
              <a:rPr lang="en-US" dirty="0"/>
              <a:t>19/03/2025</a:t>
            </a:r>
          </a:p>
          <a:p>
            <a:pPr algn="l"/>
            <a:r>
              <a:rPr lang="en-US" dirty="0" err="1"/>
              <a:t>onur.akman@uj.edu.pl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2CE3-6761-3551-2F1D-7E8BC098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05F6-C14F-291F-CECB-F843CF00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explore </a:t>
            </a:r>
            <a:r>
              <a:rPr lang="en-US" sz="2400" b="1" dirty="0"/>
              <a:t>discrete choice modeling</a:t>
            </a:r>
            <a:r>
              <a:rPr lang="en-US" sz="2400" dirty="0"/>
              <a:t>: Modeling how people make decisions among discrete alternatives.</a:t>
            </a:r>
          </a:p>
          <a:p>
            <a:pPr lvl="1"/>
            <a:r>
              <a:rPr lang="en-US" sz="2000" dirty="0"/>
              <a:t>How do people choose where to eat?</a:t>
            </a:r>
          </a:p>
          <a:p>
            <a:pPr lvl="1"/>
            <a:r>
              <a:rPr lang="en-US" sz="2000" dirty="0"/>
              <a:t>How do people choose what to watch?</a:t>
            </a:r>
          </a:p>
          <a:p>
            <a:pPr lvl="1"/>
            <a:r>
              <a:rPr lang="en-US" sz="2000" dirty="0"/>
              <a:t>How do people choose where to sit in this lab?</a:t>
            </a:r>
          </a:p>
          <a:p>
            <a:r>
              <a:rPr lang="en-US" sz="2400" dirty="0"/>
              <a:t>We will use </a:t>
            </a:r>
            <a:r>
              <a:rPr lang="en-US" sz="2400" b="1" dirty="0" err="1"/>
              <a:t>Biogeme</a:t>
            </a:r>
            <a:r>
              <a:rPr lang="en-US" sz="2400" dirty="0"/>
              <a:t>, a Python package for estimating choice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7321-E990-7ABB-595D-F2F5463D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E6A6-4CE0-2D77-B3B1-CFDEE6E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Discrete Choices?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7DA-37C9-F6CF-7C64-F4BE21FB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problems involve choices:</a:t>
            </a:r>
          </a:p>
          <a:p>
            <a:pPr lvl="1"/>
            <a:r>
              <a:rPr lang="en-US" dirty="0"/>
              <a:t>Product selection (brand A vs. B)</a:t>
            </a:r>
          </a:p>
          <a:p>
            <a:pPr lvl="1"/>
            <a:r>
              <a:rPr lang="en-US" dirty="0"/>
              <a:t>Online decisions (click vs. no click)</a:t>
            </a:r>
          </a:p>
          <a:p>
            <a:r>
              <a:rPr lang="en-US" dirty="0"/>
              <a:t>We are interested in</a:t>
            </a:r>
          </a:p>
          <a:p>
            <a:pPr lvl="1"/>
            <a:r>
              <a:rPr lang="en-US" b="1" dirty="0"/>
              <a:t>understanding how people make choices</a:t>
            </a:r>
            <a:r>
              <a:rPr lang="en-US" dirty="0"/>
              <a:t>,</a:t>
            </a:r>
            <a:endParaRPr lang="en-US" b="1" dirty="0"/>
          </a:p>
          <a:p>
            <a:pPr lvl="1"/>
            <a:r>
              <a:rPr lang="en-US" b="1" dirty="0"/>
              <a:t>what are the factors in their thought processes </a:t>
            </a:r>
            <a:r>
              <a:rPr lang="en-US" dirty="0"/>
              <a:t>and</a:t>
            </a:r>
            <a:endParaRPr lang="en-US" b="1" dirty="0"/>
          </a:p>
          <a:p>
            <a:pPr lvl="1"/>
            <a:r>
              <a:rPr lang="en-US" b="1" dirty="0"/>
              <a:t>replicating them in the future with maximum accuracy</a:t>
            </a:r>
            <a:r>
              <a:rPr lang="en-US" dirty="0"/>
              <a:t>.</a:t>
            </a:r>
          </a:p>
          <a:p>
            <a:r>
              <a:rPr lang="en-US" dirty="0"/>
              <a:t>Understanding choices helps with policy-making, marketing, and system design.</a:t>
            </a:r>
          </a:p>
          <a:p>
            <a:r>
              <a:rPr lang="en-US" dirty="0"/>
              <a:t>Unlike simple statistics, </a:t>
            </a:r>
            <a:r>
              <a:rPr lang="en-US" b="1" dirty="0"/>
              <a:t>DCM helps analyze the causal effects of factors on choices.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FCA7C4-A949-5891-24AB-E584F179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E347-D963-A393-9776-733C2253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200" b="0" dirty="0"/>
              <a:t>Natural question: </a:t>
            </a:r>
            <a:br>
              <a:rPr lang="en-US" sz="3200" dirty="0"/>
            </a:br>
            <a:r>
              <a:rPr lang="en-US" sz="4000" b="1" dirty="0"/>
              <a:t>Why Not Just Use Machine Learning?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AFA81-ACB7-392C-258A-4770416C3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94132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61BA-B432-8EFB-8F34-91DD1715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334-57E6-CA40-92F5-175D8DCE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DCM: 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A40B-82A1-36EF-5630-D3C40BC6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u="sng" dirty="0"/>
              <a:t>Step 1:</a:t>
            </a:r>
            <a:r>
              <a:rPr lang="en-US" sz="2400" dirty="0"/>
              <a:t> Define the problem</a:t>
            </a:r>
          </a:p>
          <a:p>
            <a:pPr lvl="2"/>
            <a:r>
              <a:rPr lang="en-US" sz="2400" dirty="0"/>
              <a:t>How do people choose which one to buy among the </a:t>
            </a:r>
            <a:r>
              <a:rPr lang="en-US" sz="2400" b="1" dirty="0"/>
              <a:t>three shampoo products</a:t>
            </a:r>
            <a:r>
              <a:rPr lang="en-US" sz="2400" dirty="0"/>
              <a:t>?</a:t>
            </a:r>
          </a:p>
          <a:p>
            <a:pPr lvl="1"/>
            <a:r>
              <a:rPr lang="en-US" sz="2400" u="sng" dirty="0"/>
              <a:t>Step 2:</a:t>
            </a:r>
            <a:r>
              <a:rPr lang="en-US" sz="2400" dirty="0"/>
              <a:t> Obtain data</a:t>
            </a:r>
          </a:p>
          <a:p>
            <a:pPr lvl="2"/>
            <a:r>
              <a:rPr lang="en-US" sz="2400" dirty="0"/>
              <a:t>We need a dataset containing:</a:t>
            </a:r>
          </a:p>
          <a:p>
            <a:pPr lvl="3"/>
            <a:r>
              <a:rPr lang="en-US" sz="2000" dirty="0"/>
              <a:t>decisions of consumers</a:t>
            </a:r>
          </a:p>
          <a:p>
            <a:pPr lvl="3"/>
            <a:r>
              <a:rPr lang="en-US" sz="2000" dirty="0"/>
              <a:t>useful information about the consumers and the products </a:t>
            </a:r>
            <a:r>
              <a:rPr lang="en-US" sz="1800" dirty="0"/>
              <a:t>(</a:t>
            </a:r>
            <a:r>
              <a:rPr lang="en-US" sz="1800" dirty="0" err="1"/>
              <a:t>eg.</a:t>
            </a:r>
            <a:r>
              <a:rPr lang="en-US" sz="1800" dirty="0"/>
              <a:t>, age of the consumer, income of the consumer, price of the shampoo)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C76C-F7EB-C210-1483-A52AEB85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9B96-246A-38E9-68CB-FEFD7B43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DCM: Toy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2B740-FAD3-5A77-1EA3-64375F2BF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298864"/>
                <a:ext cx="10653579" cy="50104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u="sng" dirty="0"/>
                  <a:t>Step 3</a:t>
                </a:r>
                <a:r>
                  <a:rPr lang="en-US" sz="2400" dirty="0"/>
                  <a:t>: Define utilities</a:t>
                </a:r>
              </a:p>
              <a:p>
                <a:pPr lvl="2"/>
                <a:r>
                  <a:rPr lang="en-US" sz="2000" dirty="0"/>
                  <a:t>We say that each consumer </a:t>
                </a:r>
                <a:r>
                  <a:rPr lang="en-US" sz="2000" b="1" dirty="0"/>
                  <a:t>maximizes</a:t>
                </a:r>
                <a:r>
                  <a:rPr lang="en-US" sz="2000" dirty="0"/>
                  <a:t> a “</a:t>
                </a:r>
                <a:r>
                  <a:rPr lang="en-US" sz="2000" b="1" dirty="0"/>
                  <a:t>utility function</a:t>
                </a:r>
                <a:r>
                  <a:rPr lang="en-US" sz="2000" dirty="0"/>
                  <a:t>” while making a decision.</a:t>
                </a:r>
              </a:p>
              <a:p>
                <a:pPr lvl="2"/>
                <a:r>
                  <a:rPr lang="en-US" sz="2000" dirty="0"/>
                  <a:t>We design </a:t>
                </a:r>
                <a:r>
                  <a:rPr lang="en-US" sz="2000" b="1" dirty="0"/>
                  <a:t>utility functions associated with each option</a:t>
                </a:r>
                <a:r>
                  <a:rPr lang="en-US" sz="2000" dirty="0"/>
                  <a:t>. For example, say that the following is the utility function of Shampoo A: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𝑂𝑟𝑔𝑎𝑛𝑖𝑐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are parameters we estimate from data.</a:t>
                </a:r>
                <a:endParaRPr lang="en-US" sz="1800" dirty="0"/>
              </a:p>
              <a:p>
                <a:r>
                  <a:rPr lang="en-US" sz="2400" u="sng" dirty="0"/>
                  <a:t>Step 4</a:t>
                </a:r>
                <a:r>
                  <a:rPr lang="en-US" sz="2400" dirty="0"/>
                  <a:t>: Estimation</a:t>
                </a:r>
              </a:p>
              <a:p>
                <a:pPr lvl="1"/>
                <a:r>
                  <a:rPr lang="en-US" sz="2000" dirty="0"/>
                  <a:t>Based on our observations in our dataset, estimate parameters in our model (betas) which maximizes the likelihood of our observations.</a:t>
                </a:r>
              </a:p>
              <a:p>
                <a:r>
                  <a:rPr lang="en-US" sz="2400" u="sng" dirty="0"/>
                  <a:t>Step 5</a:t>
                </a:r>
                <a:r>
                  <a:rPr lang="en-US" sz="2400" dirty="0"/>
                  <a:t>: Interpret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, people prefer cheaper shampoos.</a:t>
                </a:r>
              </a:p>
              <a:p>
                <a:pPr lvl="1"/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people prefer organic shampoos.</a:t>
                </a:r>
              </a:p>
              <a:p>
                <a:pPr lvl="1"/>
                <a:endParaRPr lang="en-US" sz="2000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2B740-FAD3-5A77-1EA3-64375F2BF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298864"/>
                <a:ext cx="10653579" cy="5010496"/>
              </a:xfrm>
              <a:blipFill>
                <a:blip r:embed="rId2"/>
                <a:stretch>
                  <a:fillRect l="-714"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91D1E-4B1B-1185-F70E-23C2C2B9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98735-C6D5-C982-4EF7-52CD8F8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060704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Biogeme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A864-AE1C-0699-044A-58D831B6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801091"/>
            <a:ext cx="6257249" cy="4508269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Biogeme</a:t>
            </a:r>
            <a:r>
              <a:rPr lang="en-US" sz="2400" dirty="0"/>
              <a:t> provides a unified framework for:</a:t>
            </a:r>
          </a:p>
          <a:p>
            <a:pPr lvl="1"/>
            <a:r>
              <a:rPr lang="en-US" sz="2400" dirty="0"/>
              <a:t>Defining parameters and utility functions</a:t>
            </a:r>
          </a:p>
          <a:p>
            <a:pPr lvl="1"/>
            <a:r>
              <a:rPr lang="en-US" sz="2400" dirty="0"/>
              <a:t>Abstraction in estimation</a:t>
            </a:r>
          </a:p>
          <a:p>
            <a:pPr lvl="1"/>
            <a:r>
              <a:rPr lang="en-US" sz="2400" dirty="0"/>
              <a:t>A catalog of discrete choice models</a:t>
            </a:r>
          </a:p>
          <a:p>
            <a:r>
              <a:rPr lang="en-US" sz="2400" dirty="0"/>
              <a:t>It is developed and maintained by Prof. Michel </a:t>
            </a:r>
            <a:r>
              <a:rPr lang="en-US" sz="2400" dirty="0" err="1"/>
              <a:t>Bierlaire</a:t>
            </a:r>
            <a:r>
              <a:rPr lang="en-US" sz="2400" dirty="0"/>
              <a:t>, Ecole Polytechnique Fédérale de Lausanne, Switzerland.</a:t>
            </a:r>
          </a:p>
          <a:p>
            <a:r>
              <a:rPr lang="en-US" sz="2400" dirty="0"/>
              <a:t>Website: https://</a:t>
            </a:r>
            <a:r>
              <a:rPr lang="en-US" sz="2400" dirty="0" err="1"/>
              <a:t>biogeme.epfl.ch</a:t>
            </a:r>
            <a:r>
              <a:rPr lang="en-US" sz="2400" dirty="0"/>
              <a:t>/</a:t>
            </a:r>
          </a:p>
        </p:txBody>
      </p:sp>
      <p:pic>
        <p:nvPicPr>
          <p:cNvPr id="1026" name="Picture 2" descr="Biogeme">
            <a:extLst>
              <a:ext uri="{FF2B5EF4-FFF2-40B4-BE49-F238E27FC236}">
                <a16:creationId xmlns:a16="http://schemas.microsoft.com/office/drawing/2014/main" id="{9BB4FEEF-05EB-84AE-C308-E6747DEB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2382" y="2721837"/>
            <a:ext cx="4637133" cy="14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847-395C-9545-B852-8752A138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2F18-F96D-7705-AB05-96434794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1D42-43E8-61AC-DEDA-AC68C05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https://colab.research.google.com/drive/1a5wheL60vVlXnq_PxmmTL5Ky8ShyH3Ks?usp=sharing</a:t>
            </a:r>
            <a:endParaRPr lang="en-US" sz="1800" dirty="0"/>
          </a:p>
          <a:p>
            <a:r>
              <a:rPr lang="en-US" dirty="0" err="1"/>
              <a:t>Colab</a:t>
            </a:r>
            <a:r>
              <a:rPr lang="en-US" dirty="0"/>
              <a:t> link (shortened):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https://tinyurl.com/486akz5a</a:t>
            </a:r>
            <a:endParaRPr lang="en-US" dirty="0"/>
          </a:p>
          <a:p>
            <a:r>
              <a:rPr lang="en-US" dirty="0"/>
              <a:t>Download the notebook from: </a:t>
            </a:r>
          </a:p>
          <a:p>
            <a:pPr marL="0" indent="0" algn="ctr">
              <a:buNone/>
            </a:pPr>
            <a:r>
              <a:rPr lang="en-US" dirty="0" err="1"/>
              <a:t>ComplexSocialSystemsCourse</a:t>
            </a:r>
            <a:r>
              <a:rPr lang="en-US" dirty="0"/>
              <a:t> &gt; labs &gt; lab2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483-E467-FE41-CF02-F26C3B1F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38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527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Cambria Math</vt:lpstr>
      <vt:lpstr>Neue Haas Grotesk Text Pro</vt:lpstr>
      <vt:lpstr>VanillaVTI</vt:lpstr>
      <vt:lpstr>Estimating discrete choice models with Biogeme</vt:lpstr>
      <vt:lpstr>Introduction</vt:lpstr>
      <vt:lpstr>Why Model Discrete Choices?</vt:lpstr>
      <vt:lpstr>Natural question:  Why Not Just Use Machine Learning? </vt:lpstr>
      <vt:lpstr>DCM: Toy example</vt:lpstr>
      <vt:lpstr>DCM: Toy example (2)</vt:lpstr>
      <vt:lpstr>Biogeme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Akman</dc:creator>
  <cp:lastModifiedBy>Ahmet Akman</cp:lastModifiedBy>
  <cp:revision>3</cp:revision>
  <dcterms:created xsi:type="dcterms:W3CDTF">2025-03-18T22:46:42Z</dcterms:created>
  <dcterms:modified xsi:type="dcterms:W3CDTF">2025-03-19T01:20:01Z</dcterms:modified>
</cp:coreProperties>
</file>