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6" r:id="rId6"/>
    <p:sldId id="282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2696A-B24C-4F89-A016-D73B4BEC9255}" v="324" dt="2025-04-08T15:22:30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20" autoAdjust="0"/>
  </p:normalViewPr>
  <p:slideViewPr>
    <p:cSldViewPr snapToGrid="0">
      <p:cViewPr varScale="1">
        <p:scale>
          <a:sx n="88" d="100"/>
          <a:sy n="88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DF708-BF12-42D8-A9E6-699F3FD64332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E7016-249D-4B2A-8CE3-CE8237F77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1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0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6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93190-74AE-F23A-5F3E-FE9AE4F99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7ADD6-059B-E174-9CB4-53FB3694F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D282F-3FDD-9DC4-B219-FC6A1DE4D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8801-6167-2F63-584D-75FD47125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6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140A-12BF-574B-53C1-EC37C0DC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B0888B-97D9-7F6C-3022-914DD96BE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EC85C-76AA-8F39-2629-C52D07FE4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8429A-4723-F433-CD9F-B9C741407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44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7C1CB-3670-4322-A1E0-DCCB3E8FA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BE432-1CFF-152B-1B1A-6357379F47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D9DBE-7C9A-788E-68CD-8AEAD9925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14B1E-9C6F-CE8D-8812-ECCCBF5BF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195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49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4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D495E-8D76-BE55-0320-A2EB6856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6E0A55-D659-7868-6C54-5AFF28F80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F3CF4-4852-8DFF-C127-61E9C439E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4987B-B83C-F6A0-E5EA-7F7970AFF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1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3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66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06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93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80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5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0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E7016-249D-4B2A-8CE3-CE8237F775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4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5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40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5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42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472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0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2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09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7F17D-3747-8444-19EC-212839D67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Complex Systems</a:t>
            </a:r>
          </a:p>
        </p:txBody>
      </p:sp>
      <p:pic>
        <p:nvPicPr>
          <p:cNvPr id="4" name="Picture 3" descr="3D abstract blue and gold cube illustration">
            <a:extLst>
              <a:ext uri="{FF2B5EF4-FFF2-40B4-BE49-F238E27FC236}">
                <a16:creationId xmlns:a16="http://schemas.microsoft.com/office/drawing/2014/main" id="{0B873333-DFC1-A2C9-1904-ADAE55F9F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14" r="37185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1136326-DF24-E0CD-2B04-7C797A8CC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6821" y="2633236"/>
            <a:ext cx="6408667" cy="36646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Anastasia Psarou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Complex Social Systems course lab 5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Summer semester 2024-2025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03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E808EE-1CA5-170E-9A60-57BF70AF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713A22-45BF-AB15-F2B4-7DAA3D651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248F74-E456-E256-2E8D-30B7F203C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C5A15-CF73-1EF9-4011-C3E735E8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ca-gameoflife.py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082E1-23B4-38A3-80F5-DB67E983A598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 dirty="0"/>
              <a:t>SIMULATE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1A2673-10A9-5F18-1A8D-F68C25345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A1D7844-B885-03F6-605C-C1B3404B9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897" y="3138447"/>
            <a:ext cx="713522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EEC44-4407-5B95-2F28-11A2039C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0596F7-2949-A78C-BE74-62B6779A8D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33FE712-533B-60F6-7874-AA549294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21749-9E4A-6656-7627-810DBD34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ca-gameoflife.py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E3A47-DB8F-4F64-E759-F5265718186E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 dirty="0"/>
              <a:t>Control the simulation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229086-47E2-B864-3274-3A1B36DE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252EE410-E9BD-7518-D8FE-FFF6334CB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791" y="1842866"/>
            <a:ext cx="4220164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06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35D9-CAFF-C896-11FA-6291B2EB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based models</a:t>
            </a:r>
          </a:p>
        </p:txBody>
      </p:sp>
    </p:spTree>
    <p:extLst>
      <p:ext uri="{BB962C8B-B14F-4D97-AF65-F5344CB8AC3E}">
        <p14:creationId xmlns:p14="http://schemas.microsoft.com/office/powerpoint/2010/main" val="579449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70ABE-37A2-2C82-7689-0C14E70C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abm-predator-prey-with-plot.py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1617F-C6D7-D9B8-29AC-F12C6AA6BEC1}"/>
              </a:ext>
            </a:extLst>
          </p:cNvPr>
          <p:cNvSpPr txBox="1"/>
          <p:nvPr/>
        </p:nvSpPr>
        <p:spPr>
          <a:xfrm>
            <a:off x="794656" y="2265461"/>
            <a:ext cx="105591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kinds of agents: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Rabbits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Parameters of agents: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Foxes: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fox population.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 of movement of foxes.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Death rate of foxes when there is no food.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Reproduction rate of foxes.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Rabbits: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rabbit population.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Magnitude of movement of rabbits.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Death rate of rabbits when it faces foxes.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Reproduction rate of rabbits.</a:t>
            </a:r>
          </a:p>
        </p:txBody>
      </p:sp>
    </p:spTree>
    <p:extLst>
      <p:ext uri="{BB962C8B-B14F-4D97-AF65-F5344CB8AC3E}">
        <p14:creationId xmlns:p14="http://schemas.microsoft.com/office/powerpoint/2010/main" val="85861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680B1-79FA-EB74-EF55-81CBE404A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C220-E058-8057-6309-1E4E155F5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abm-predator-prey-with-plot.py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DE9FD-0AC2-0FD8-038F-08A510837841}"/>
              </a:ext>
            </a:extLst>
          </p:cNvPr>
          <p:cNvSpPr txBox="1"/>
          <p:nvPr/>
        </p:nvSpPr>
        <p:spPr>
          <a:xfrm>
            <a:off x="794656" y="2265461"/>
            <a:ext cx="10559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agent is rabbit: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foxes nearby -&gt;          with some probability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rabbit may reproduce themselves with some probability.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If agent is fox: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no rabbits nearby -&gt;          with some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there are rabbit nearby (food availability) the foxes may reproduce themselves with some probability.</a:t>
            </a:r>
          </a:p>
        </p:txBody>
      </p:sp>
      <p:pic>
        <p:nvPicPr>
          <p:cNvPr id="7" name="Graphic 6" descr="Skull with solid fill">
            <a:extLst>
              <a:ext uri="{FF2B5EF4-FFF2-40B4-BE49-F238E27FC236}">
                <a16:creationId xmlns:a16="http://schemas.microsoft.com/office/drawing/2014/main" id="{227BC774-1255-3691-81ED-BA257A288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7977" y="3634433"/>
            <a:ext cx="385354" cy="385354"/>
          </a:xfrm>
          <a:prstGeom prst="rect">
            <a:avLst/>
          </a:prstGeom>
        </p:spPr>
      </p:pic>
      <p:pic>
        <p:nvPicPr>
          <p:cNvPr id="5" name="Graphic 4" descr="Skull with solid fill">
            <a:extLst>
              <a:ext uri="{FF2B5EF4-FFF2-40B4-BE49-F238E27FC236}">
                <a16:creationId xmlns:a16="http://schemas.microsoft.com/office/drawing/2014/main" id="{61617A77-CC20-52D1-47C9-6E701A9C94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4577" y="2535883"/>
            <a:ext cx="385354" cy="38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850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CA9B7-8C86-5101-0DDF-90A5147A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911E-5FF7-2CD7-B7CF-41D2C34C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abm-predator-prey-with-plot.py – Parameter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E2D5E-9C51-B33B-63A8-828AE2FC482E}"/>
              </a:ext>
            </a:extLst>
          </p:cNvPr>
          <p:cNvSpPr txBox="1"/>
          <p:nvPr/>
        </p:nvSpPr>
        <p:spPr>
          <a:xfrm>
            <a:off x="640079" y="2534194"/>
            <a:ext cx="10759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Investigate how changing different parameters affects the predator-prey dynamics.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to the populations if the reproduction rates of either species are increased?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parameter values might cause one species to go extinct?</a:t>
            </a:r>
          </a:p>
        </p:txBody>
      </p:sp>
    </p:spTree>
    <p:extLst>
      <p:ext uri="{BB962C8B-B14F-4D97-AF65-F5344CB8AC3E}">
        <p14:creationId xmlns:p14="http://schemas.microsoft.com/office/powerpoint/2010/main" val="3371829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67917-9D0E-8913-91B1-F9A7A5E97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639D-4C37-51C8-E355-F957D8EA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759441" cy="109728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abm-</a:t>
            </a:r>
            <a:r>
              <a:rPr lang="en-US" sz="3400" dirty="0"/>
              <a:t>predator-prey</a:t>
            </a:r>
            <a:r>
              <a:rPr lang="en-US" sz="3600" dirty="0"/>
              <a:t>-with-plot</a:t>
            </a:r>
            <a:r>
              <a:rPr lang="en-US" sz="3400" dirty="0"/>
              <a:t>.py – Introducing third species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D654C2-E97A-E613-4092-8303EF9733F6}"/>
              </a:ext>
            </a:extLst>
          </p:cNvPr>
          <p:cNvSpPr txBox="1"/>
          <p:nvPr/>
        </p:nvSpPr>
        <p:spPr>
          <a:xfrm>
            <a:off x="649911" y="2534194"/>
            <a:ext cx="107594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if we introduce wolves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move faster compared to foxes and have a higher rabbit-kill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compete with foxes for rabbits, but they may also attack foxes in proximity.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 what conditions can all three species coexist?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if wolves and foxes have the same movement rate and reproduction rate?</a:t>
            </a:r>
          </a:p>
        </p:txBody>
      </p:sp>
    </p:spTree>
    <p:extLst>
      <p:ext uri="{BB962C8B-B14F-4D97-AF65-F5344CB8AC3E}">
        <p14:creationId xmlns:p14="http://schemas.microsoft.com/office/powerpoint/2010/main" val="408926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101FC-8247-21B7-F0FF-4908F0BF5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EA7DE-F64B-38E6-2771-0ED9782F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181612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D676-585B-61DD-CCF6-3613D767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816D3-C621-9138-D147-7FC33BE8C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759441" cy="1097280"/>
          </a:xfrm>
        </p:spPr>
        <p:txBody>
          <a:bodyPr>
            <a:normAutofit/>
          </a:bodyPr>
          <a:lstStyle/>
          <a:p>
            <a:r>
              <a:rPr lang="en-US" sz="3400" dirty="0"/>
              <a:t>Zachary’s karate club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A06CE-B334-ADBF-4974-E489E685F4DB}"/>
              </a:ext>
            </a:extLst>
          </p:cNvPr>
          <p:cNvSpPr txBox="1"/>
          <p:nvPr/>
        </p:nvSpPr>
        <p:spPr>
          <a:xfrm>
            <a:off x="640079" y="2468881"/>
            <a:ext cx="54559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 social network of a university karate club.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captures 34 members of a karate club, documenting links between pairs of members who interacted outside the club.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conflict arose between the administrator “John A” and instructor “Mr. Hi”, which led to the split of the club into two.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Half of the members formed a new club around Mr. Hi and the rest of the members gave up karate.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A8E4B-9866-1648-D2BA-14C9AA171676}"/>
              </a:ext>
            </a:extLst>
          </p:cNvPr>
          <p:cNvSpPr txBox="1"/>
          <p:nvPr/>
        </p:nvSpPr>
        <p:spPr>
          <a:xfrm>
            <a:off x="68826" y="6597445"/>
            <a:ext cx="1202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32323"/>
                </a:solidFill>
                <a:effectLst/>
                <a:latin typeface="Verdana" panose="020B0604030504040204" pitchFamily="34" charset="0"/>
              </a:rPr>
              <a:t>W. W. Zachary, “An Information Flow Model for Conflict and Fission in Small Groups,” Journal of Anthropological Research, Vol. 33, 1977, pp. 452-473.</a:t>
            </a:r>
            <a:endParaRPr lang="en-US" sz="1000" dirty="0"/>
          </a:p>
        </p:txBody>
      </p:sp>
      <p:pic>
        <p:nvPicPr>
          <p:cNvPr id="7" name="Picture 6" descr="A network of numbers and dots&#10;&#10;AI-generated content may be incorrect.">
            <a:extLst>
              <a:ext uri="{FF2B5EF4-FFF2-40B4-BE49-F238E27FC236}">
                <a16:creationId xmlns:a16="http://schemas.microsoft.com/office/drawing/2014/main" id="{4934AAD2-FBDB-5B9C-36A7-10CB9E383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05" y="1573161"/>
            <a:ext cx="4301639" cy="26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1E1EC-5FB9-748B-83A6-ECF03D57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3C60-E90C-3157-2E2D-0D8AE280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759441" cy="1097280"/>
          </a:xfrm>
        </p:spPr>
        <p:txBody>
          <a:bodyPr>
            <a:normAutofit/>
          </a:bodyPr>
          <a:lstStyle/>
          <a:p>
            <a:r>
              <a:rPr lang="en-US" sz="3400" dirty="0"/>
              <a:t>Zachary’s karate club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B6E42-5EEF-CDE5-7A3F-8085ED780436}"/>
              </a:ext>
            </a:extLst>
          </p:cNvPr>
          <p:cNvSpPr txBox="1"/>
          <p:nvPr/>
        </p:nvSpPr>
        <p:spPr>
          <a:xfrm>
            <a:off x="640079" y="2468881"/>
            <a:ext cx="54559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node has an attribute ‘club’ that indicates the name of the club to which the member represented by that node belongs 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edge has a weight based on the number of contexts in which that edge’s incident node members interacted.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164A0-AF0B-F194-9B2F-2C5E9B8138CF}"/>
              </a:ext>
            </a:extLst>
          </p:cNvPr>
          <p:cNvSpPr txBox="1"/>
          <p:nvPr/>
        </p:nvSpPr>
        <p:spPr>
          <a:xfrm>
            <a:off x="68826" y="6597445"/>
            <a:ext cx="1202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32323"/>
                </a:solidFill>
                <a:effectLst/>
                <a:latin typeface="Verdana" panose="020B0604030504040204" pitchFamily="34" charset="0"/>
              </a:rPr>
              <a:t>W. W. Zachary, “An Information Flow Model for Conflict and Fission in Small Groups,” Journal of Anthropological Research, Vol. 33, 1977, pp. 452-473.</a:t>
            </a:r>
            <a:endParaRPr lang="en-US" sz="1000" dirty="0"/>
          </a:p>
        </p:txBody>
      </p:sp>
      <p:pic>
        <p:nvPicPr>
          <p:cNvPr id="7" name="Picture 6" descr="A network of numbers and dots&#10;&#10;AI-generated content may be incorrect.">
            <a:extLst>
              <a:ext uri="{FF2B5EF4-FFF2-40B4-BE49-F238E27FC236}">
                <a16:creationId xmlns:a16="http://schemas.microsoft.com/office/drawing/2014/main" id="{5B268C50-9781-AAB0-D038-5688C583A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105" y="1573161"/>
            <a:ext cx="4301639" cy="26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35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3636-73DC-D2FC-B7C7-EB3387D47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0E8298-4456-151E-B04F-437D4A14F4CA}"/>
              </a:ext>
            </a:extLst>
          </p:cNvPr>
          <p:cNvSpPr txBox="1"/>
          <p:nvPr/>
        </p:nvSpPr>
        <p:spPr>
          <a:xfrm>
            <a:off x="777240" y="2468881"/>
            <a:ext cx="10774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complex system </a:t>
            </a:r>
            <a:r>
              <a:rPr lang="en-US" dirty="0"/>
              <a:t>is a system composed of many components which may interact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behavior of a complex system is intrinsically difficult to model due to the dependencies, competitions, relationships, and other types of interactions between their parts or between a given system and its environment.</a:t>
            </a:r>
          </a:p>
        </p:txBody>
      </p:sp>
    </p:spTree>
    <p:extLst>
      <p:ext uri="{BB962C8B-B14F-4D97-AF65-F5344CB8AC3E}">
        <p14:creationId xmlns:p14="http://schemas.microsoft.com/office/powerpoint/2010/main" val="5514198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31CC9-C8B8-0F8A-DA76-09C289E7B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07322-3FC6-7044-CE9D-8EFDFF05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759441" cy="1097280"/>
          </a:xfrm>
        </p:spPr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dirty="0" err="1"/>
              <a:t>Kuramoto</a:t>
            </a:r>
            <a:r>
              <a:rPr lang="en-US" sz="340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3D6D6-EADE-F542-C8E9-600B32FC4DB3}"/>
                  </a:ext>
                </a:extLst>
              </p:cNvPr>
              <p:cNvSpPr txBox="1"/>
              <p:nvPr/>
            </p:nvSpPr>
            <p:spPr>
              <a:xfrm>
                <a:off x="640079" y="2468881"/>
                <a:ext cx="10759441" cy="2185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 is a mathematical model used to describe synchronization phenomena in systems of coupled oscillators. It is used to study how individual components with their own dynamics can spontaneously synchronize due to interaction.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𝑎𝑙𝑝h𝑎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𝑑𝑒𝑔𝑟𝑒𝑒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𝑔𝑟𝑎𝑝h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73D6D6-EADE-F542-C8E9-600B32FC4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" y="2468881"/>
                <a:ext cx="10759441" cy="2185214"/>
              </a:xfrm>
              <a:prstGeom prst="rect">
                <a:avLst/>
              </a:prstGeom>
              <a:blipFill>
                <a:blip r:embed="rId3"/>
                <a:stretch>
                  <a:fillRect l="-340" t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6B1768F-684A-63A5-9D06-EF63BD951A82}"/>
              </a:ext>
            </a:extLst>
          </p:cNvPr>
          <p:cNvSpPr txBox="1"/>
          <p:nvPr/>
        </p:nvSpPr>
        <p:spPr>
          <a:xfrm>
            <a:off x="68826" y="6597445"/>
            <a:ext cx="1202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32323"/>
                </a:solidFill>
                <a:effectLst/>
                <a:latin typeface="Verdana" panose="020B0604030504040204" pitchFamily="34" charset="0"/>
              </a:rPr>
              <a:t>W. W. Zachary, “An Information Flow Model for Conflict and Fission in Small Groups,” Journal of Anthropological Research, Vol. 33, 1977, pp. 452-473.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40940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850D-DECD-F488-3896-1402534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The </a:t>
            </a:r>
            <a:r>
              <a:rPr lang="en-US" sz="3400" dirty="0" err="1"/>
              <a:t>Kuramoto</a:t>
            </a:r>
            <a:r>
              <a:rPr lang="en-US" sz="3400" dirty="0"/>
              <a:t> model and the Zachary Karate Club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DFD87-11DC-B561-2D1D-6531A2BFBA4E}"/>
                  </a:ext>
                </a:extLst>
              </p:cNvPr>
              <p:cNvSpPr txBox="1"/>
              <p:nvPr/>
            </p:nvSpPr>
            <p:spPr>
              <a:xfrm>
                <a:off x="640079" y="2320413"/>
                <a:ext cx="108909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They are used to study synchronization on complex networks. Specifically,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Communication rhythms.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Tendencies to agree or align with peers.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Influence and social synchronization.</a:t>
                </a:r>
              </a:p>
              <a:p>
                <a:endParaRPr lang="en-US" dirty="0"/>
              </a:p>
              <a:p>
                <a:r>
                  <a:rPr lang="en-US" dirty="0"/>
                  <a:t>Each node has a specific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can be interpreted as: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two nodes are in sync they are closely aligned – maybe in agreement or coordinating behavior.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If phase differences are large, it suggests social tension or misalignment.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DDFD87-11DC-B561-2D1D-6531A2BF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9" y="2320413"/>
                <a:ext cx="10890929" cy="2308324"/>
              </a:xfrm>
              <a:prstGeom prst="rect">
                <a:avLst/>
              </a:prstGeom>
              <a:blipFill>
                <a:blip r:embed="rId3"/>
                <a:stretch>
                  <a:fillRect l="-448" t="-1587" b="-3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253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9E2DA-7B44-8B49-BFD6-E12EE72B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net-kuramoto-with-phase.py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0433C-50F6-F18C-F1AA-2ABA6F120D90}"/>
              </a:ext>
            </a:extLst>
          </p:cNvPr>
          <p:cNvSpPr txBox="1"/>
          <p:nvPr/>
        </p:nvSpPr>
        <p:spPr>
          <a:xfrm>
            <a:off x="488272" y="2405849"/>
            <a:ext cx="1104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does increasing alpha affects the speed and degree and synchronization?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happens when alpha=0?</a:t>
            </a:r>
          </a:p>
        </p:txBody>
      </p:sp>
    </p:spTree>
    <p:extLst>
      <p:ext uri="{BB962C8B-B14F-4D97-AF65-F5344CB8AC3E}">
        <p14:creationId xmlns:p14="http://schemas.microsoft.com/office/powerpoint/2010/main" val="3932376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9B380-A956-FD15-5892-73CAFF94B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D798-7771-23E7-9913-47F4E0CF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net-kuramoto-with-phase.py – order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07DE1D-A325-5D5E-FA05-D790EF80AC13}"/>
                  </a:ext>
                </a:extLst>
              </p:cNvPr>
              <p:cNvSpPr txBox="1"/>
              <p:nvPr/>
            </p:nvSpPr>
            <p:spPr>
              <a:xfrm>
                <a:off x="577049" y="2468881"/>
                <a:ext cx="10953959" cy="16128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order parameter is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/>
                  <a:t> that measures the coherence of the oscillator phases.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nary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r>
                  <a:rPr lang="en-US" dirty="0"/>
                  <a:t>where N is total number of nodes.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07DE1D-A325-5D5E-FA05-D790EF80A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49" y="2468881"/>
                <a:ext cx="10953959" cy="1612814"/>
              </a:xfrm>
              <a:prstGeom prst="rect">
                <a:avLst/>
              </a:prstGeom>
              <a:blipFill>
                <a:blip r:embed="rId3"/>
                <a:stretch>
                  <a:fillRect l="-501" t="-1887" b="-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5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D7C3-E3F5-1355-CCBE-1925F33C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08855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6F48-A275-6124-D1C6-BA017CFF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PyCX</a:t>
            </a:r>
            <a:r>
              <a:rPr lang="en-US" dirty="0"/>
              <a:t>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FB8A3D-69C7-01C4-4805-7AD203627C02}"/>
              </a:ext>
            </a:extLst>
          </p:cNvPr>
          <p:cNvSpPr txBox="1"/>
          <p:nvPr/>
        </p:nvSpPr>
        <p:spPr>
          <a:xfrm>
            <a:off x="495300" y="2468881"/>
            <a:ext cx="110357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an online repository of simple, crude, easy-to-understand sample codes for various complex systems simulation.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philosophy of </a:t>
            </a:r>
            <a:r>
              <a:rPr lang="en-US" dirty="0" err="1"/>
              <a:t>PyCX</a:t>
            </a:r>
            <a:r>
              <a:rPr lang="en-US" dirty="0"/>
              <a:t> is on the simplicity, readability, generalizability and pedagogical values of simulation codes.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from here: https://github.com/hsayama/PyCX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132D-15A9-C4C0-9FA0-E76BC162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PyCX</a:t>
            </a:r>
            <a:r>
              <a:rPr lang="en-US" dirty="0"/>
              <a:t> dynamic simulation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030B2-A7AC-A5B1-917B-EE1E7EDE9861}"/>
              </a:ext>
            </a:extLst>
          </p:cNvPr>
          <p:cNvSpPr txBox="1"/>
          <p:nvPr/>
        </p:nvSpPr>
        <p:spPr>
          <a:xfrm>
            <a:off x="640079" y="2887579"/>
            <a:ext cx="108909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needs to define three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 for initialization.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for visualization.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 for updating.</a:t>
            </a:r>
          </a:p>
          <a:p>
            <a:endParaRPr lang="en-US" dirty="0"/>
          </a:p>
          <a:p>
            <a:r>
              <a:rPr lang="en-US" dirty="0"/>
              <a:t>And then call </a:t>
            </a:r>
            <a:r>
              <a:rPr lang="en-US" dirty="0" err="1"/>
              <a:t>pycxsimulator.GUI</a:t>
            </a:r>
            <a:r>
              <a:rPr lang="en-US" dirty="0"/>
              <a:t>().start() to run the simulation.</a:t>
            </a:r>
          </a:p>
        </p:txBody>
      </p:sp>
    </p:spTree>
    <p:extLst>
      <p:ext uri="{BB962C8B-B14F-4D97-AF65-F5344CB8AC3E}">
        <p14:creationId xmlns:p14="http://schemas.microsoft.com/office/powerpoint/2010/main" val="360759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843F4-DD59-5876-47F3-797426DD1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Cellular automation</a:t>
            </a:r>
          </a:p>
        </p:txBody>
      </p:sp>
    </p:spTree>
    <p:extLst>
      <p:ext uri="{BB962C8B-B14F-4D97-AF65-F5344CB8AC3E}">
        <p14:creationId xmlns:p14="http://schemas.microsoft.com/office/powerpoint/2010/main" val="713898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39B70-5A63-A7D3-7B25-75CBEC93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Cellular automaton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F75157-A4DC-632C-9728-54B0DF3E0D77}"/>
              </a:ext>
            </a:extLst>
          </p:cNvPr>
          <p:cNvSpPr txBox="1"/>
          <p:nvPr/>
        </p:nvSpPr>
        <p:spPr>
          <a:xfrm>
            <a:off x="640080" y="2633236"/>
            <a:ext cx="5737860" cy="366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It is a discrete model of computation that consists of a regular grid of cells.</a:t>
            </a:r>
            <a:endParaRPr lang="en-US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dirty="0"/>
              <a:t>For each cell, a set of cells called its neighborhood is defined relative to the specified cell.  </a:t>
            </a:r>
            <a:endParaRPr lang="en-US"/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Picture 4" descr="A black and white image of a black and white image of a black and white image of a black and white image of a black and white image of a black and white image of a black and&#10;&#10;AI-generated content may be incorrect.">
            <a:extLst>
              <a:ext uri="{FF2B5EF4-FFF2-40B4-BE49-F238E27FC236}">
                <a16:creationId xmlns:a16="http://schemas.microsoft.com/office/drawing/2014/main" id="{731B3124-F9C2-61AE-767A-13C4FFAEF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551" y="2128022"/>
            <a:ext cx="3613829" cy="260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7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5FDAE-BD42-3229-0A2C-07EA31C4B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ca-gameoflife.py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848FF-A882-1380-1484-9C3C24EE6386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 dirty="0"/>
              <a:t>Initialize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4BDFE09-0230-D0BE-117D-79BBFB01E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052" y="966978"/>
            <a:ext cx="5998464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6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00AE1-7050-55BF-DA59-1D3E4880D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F2E8B-6C6A-D8F9-0999-CA47120F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ca-gameoflife.py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48538-AA65-B714-D249-D48F9DB0C8B8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 dirty="0"/>
              <a:t>update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98EE80A-9FB1-7D1E-623D-9305F559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84" y="1127284"/>
            <a:ext cx="7086600" cy="45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1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1D6B22-B25B-98D1-09AA-10BF9C435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CE7E7-1142-D3CD-5BCA-EDC02F2B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dirty="0"/>
              <a:t>ca-gameoflife.py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20856-D6FE-8F65-CE3F-BA68B82193F9}"/>
              </a:ext>
            </a:extLst>
          </p:cNvPr>
          <p:cNvSpPr txBox="1"/>
          <p:nvPr/>
        </p:nvSpPr>
        <p:spPr>
          <a:xfrm>
            <a:off x="640080" y="4846904"/>
            <a:ext cx="3145535" cy="9938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7000"/>
            </a:pPr>
            <a:r>
              <a:rPr lang="en-US" b="1" cap="all" spc="300" dirty="0"/>
              <a:t>OBSERVE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A7AC998-1569-95EA-F8DD-F3EB04D35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84" y="2578608"/>
            <a:ext cx="7086600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01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913</Words>
  <Application>Microsoft Office PowerPoint</Application>
  <PresentationFormat>Widescreen</PresentationFormat>
  <Paragraphs>126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Cambria Math</vt:lpstr>
      <vt:lpstr>Grandview Display</vt:lpstr>
      <vt:lpstr>Verdana</vt:lpstr>
      <vt:lpstr>DashVTI</vt:lpstr>
      <vt:lpstr>Complex Systems</vt:lpstr>
      <vt:lpstr>Complex Systems</vt:lpstr>
      <vt:lpstr>PyCX repository</vt:lpstr>
      <vt:lpstr>PyCX dynamic simulation format</vt:lpstr>
      <vt:lpstr>Cellular automation</vt:lpstr>
      <vt:lpstr>Cellular automaton</vt:lpstr>
      <vt:lpstr>ca-gameoflife.py</vt:lpstr>
      <vt:lpstr>ca-gameoflife.py</vt:lpstr>
      <vt:lpstr>ca-gameoflife.py</vt:lpstr>
      <vt:lpstr>ca-gameoflife.py</vt:lpstr>
      <vt:lpstr>ca-gameoflife.py</vt:lpstr>
      <vt:lpstr>Agent based models</vt:lpstr>
      <vt:lpstr>abm-predator-prey-with-plot.py</vt:lpstr>
      <vt:lpstr>abm-predator-prey-with-plot.py</vt:lpstr>
      <vt:lpstr>abm-predator-prey-with-plot.py – Parameter exploration</vt:lpstr>
      <vt:lpstr>abm-predator-prey-with-plot.py – Introducing third species</vt:lpstr>
      <vt:lpstr>Networks</vt:lpstr>
      <vt:lpstr>Zachary’s karate club</vt:lpstr>
      <vt:lpstr>Zachary’s karate club</vt:lpstr>
      <vt:lpstr>The Kuramoto model</vt:lpstr>
      <vt:lpstr>The Kuramoto model and the Zachary Karate Club graph</vt:lpstr>
      <vt:lpstr>net-kuramoto-with-phase.py</vt:lpstr>
      <vt:lpstr>net-kuramoto-with-phase.py – order parameter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Anastasia Psarou</dc:creator>
  <cp:lastModifiedBy>Anastasia Psarou</cp:lastModifiedBy>
  <cp:revision>14</cp:revision>
  <dcterms:created xsi:type="dcterms:W3CDTF">2025-04-06T11:26:58Z</dcterms:created>
  <dcterms:modified xsi:type="dcterms:W3CDTF">2025-04-08T15:42:46Z</dcterms:modified>
</cp:coreProperties>
</file>