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1"/>
  </p:notesMasterIdLst>
  <p:sldIdLst>
    <p:sldId id="256" r:id="rId2"/>
    <p:sldId id="270" r:id="rId3"/>
    <p:sldId id="277" r:id="rId4"/>
    <p:sldId id="268" r:id="rId5"/>
    <p:sldId id="269" r:id="rId6"/>
    <p:sldId id="278" r:id="rId7"/>
    <p:sldId id="271" r:id="rId8"/>
    <p:sldId id="272" r:id="rId9"/>
    <p:sldId id="279" r:id="rId10"/>
    <p:sldId id="275" r:id="rId11"/>
    <p:sldId id="281" r:id="rId12"/>
    <p:sldId id="274" r:id="rId13"/>
    <p:sldId id="280" r:id="rId14"/>
    <p:sldId id="273" r:id="rId15"/>
    <p:sldId id="283" r:id="rId16"/>
    <p:sldId id="276" r:id="rId17"/>
    <p:sldId id="282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3" autoAdjust="0"/>
    <p:restoredTop sz="94660"/>
  </p:normalViewPr>
  <p:slideViewPr>
    <p:cSldViewPr snapToGrid="0">
      <p:cViewPr>
        <p:scale>
          <a:sx n="90" d="100"/>
          <a:sy n="90" d="100"/>
        </p:scale>
        <p:origin x="-109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nau\Google%20Drive\pk\przedmioty\Efektywno&#347;&#263;%20inwestycji%20i%20system&#243;w%20transportowych%20%5bI%20GP%5d\EIST%20-%20sylabu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nau\Google%20Drive\pk\przedmioty\Efektywno&#347;&#263;%20inwestycji%20i%20system&#243;w%20transportowych%20%5bI%20GP%5d\EIST%20-%20sylab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0262133066292"/>
          <c:y val="5.0925925925925923E-2"/>
          <c:w val="0.74564175960516954"/>
          <c:h val="0.80099518810148729"/>
        </c:manualLayout>
      </c:layout>
      <c:lineChart>
        <c:grouping val="standard"/>
        <c:varyColors val="0"/>
        <c:ser>
          <c:idx val="0"/>
          <c:order val="0"/>
          <c:tx>
            <c:strRef>
              <c:f>Arkusz1!$B$10</c:f>
              <c:strCache>
                <c:ptCount val="1"/>
                <c:pt idx="0">
                  <c:v>sumNCF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Arkusz1!$C$4:$G$4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Arkusz1!$C$10:$G$10</c:f>
              <c:numCache>
                <c:formatCode>General</c:formatCode>
                <c:ptCount val="5"/>
                <c:pt idx="0">
                  <c:v>-350</c:v>
                </c:pt>
                <c:pt idx="1">
                  <c:v>-250</c:v>
                </c:pt>
                <c:pt idx="2">
                  <c:v>-100</c:v>
                </c:pt>
                <c:pt idx="3">
                  <c:v>50</c:v>
                </c:pt>
                <c:pt idx="4">
                  <c:v>200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38-4C74-A0D4-B9EA2E55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401472"/>
        <c:axId val="335034240"/>
      </c:lineChart>
      <c:catAx>
        <c:axId val="311401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życia projektu, lata</a:t>
                </a:r>
              </a:p>
            </c:rich>
          </c:tx>
          <c:layout>
            <c:manualLayout>
              <c:xMode val="edge"/>
              <c:yMode val="edge"/>
              <c:x val="0.43336001749781278"/>
              <c:y val="0.898217410323709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35034240"/>
        <c:crosses val="autoZero"/>
        <c:auto val="1"/>
        <c:lblAlgn val="ctr"/>
        <c:lblOffset val="100"/>
        <c:noMultiLvlLbl val="0"/>
      </c:catAx>
      <c:valAx>
        <c:axId val="3350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Skumulowany przepływ inwestycji, tys.zł.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8.604148439778359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114014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06766868014371"/>
          <c:y val="5.0925925925925923E-2"/>
          <c:w val="0.69337671225568875"/>
          <c:h val="0.80099518810148729"/>
        </c:manualLayout>
      </c:layout>
      <c:lineChart>
        <c:grouping val="standard"/>
        <c:varyColors val="0"/>
        <c:ser>
          <c:idx val="0"/>
          <c:order val="0"/>
          <c:tx>
            <c:strRef>
              <c:f>Arkusz1!$B$14</c:f>
              <c:strCache>
                <c:ptCount val="1"/>
                <c:pt idx="0">
                  <c:v>sumPNCF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Arkusz1!$C$4:$G$4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Arkusz1!$C$14:$G$14</c:f>
              <c:numCache>
                <c:formatCode>0.0</c:formatCode>
                <c:ptCount val="5"/>
                <c:pt idx="0">
                  <c:v>-350</c:v>
                </c:pt>
                <c:pt idx="1">
                  <c:v>-259.09090909090912</c:v>
                </c:pt>
                <c:pt idx="2">
                  <c:v>-135.1239669421488</c:v>
                </c:pt>
                <c:pt idx="3">
                  <c:v>-22.426746806912163</c:v>
                </c:pt>
                <c:pt idx="4">
                  <c:v>80.025271497848408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2F4-49A6-AF90-D1CDF74B8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823360"/>
        <c:axId val="199825664"/>
      </c:lineChart>
      <c:catAx>
        <c:axId val="199823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życia projektu, lata</a:t>
                </a:r>
              </a:p>
            </c:rich>
          </c:tx>
          <c:layout>
            <c:manualLayout>
              <c:xMode val="edge"/>
              <c:yMode val="edge"/>
              <c:x val="0.43336001749781278"/>
              <c:y val="0.898217410323709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9825664"/>
        <c:crosses val="autoZero"/>
        <c:auto val="1"/>
        <c:lblAlgn val="ctr"/>
        <c:lblOffset val="100"/>
        <c:noMultiLvlLbl val="0"/>
      </c:catAx>
      <c:valAx>
        <c:axId val="199825664"/>
        <c:scaling>
          <c:orientation val="minMax"/>
          <c:max val="100"/>
          <c:min val="-3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Skumulowany zaktualizowany przepływ inwestycji, tys.zł.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8.604148439778359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98233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pl-P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9657-D1C6-4498-AC43-3F8CE8507DC9}" type="datetimeFigureOut">
              <a:rPr lang="pl-PL" smtClean="0"/>
              <a:t>03.04.2018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90EEA-6FED-499F-A179-7B042C4488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72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4DC5-C0DE-4FF2-B111-F45F909379DA}" type="datetime1">
              <a:rPr lang="pl-PL" smtClean="0"/>
              <a:t>03.04.2018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3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6A81-89E1-4DA0-BCD3-0E4EA8FC588E}" type="datetime1">
              <a:rPr lang="pl-PL" smtClean="0"/>
              <a:t>03.04.2018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4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15F5-CA00-4CB2-B62A-3C6A7E3E510D}" type="datetime1">
              <a:rPr lang="pl-PL" smtClean="0"/>
              <a:t>03.04.2018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89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29E3-01C5-4AA9-94F0-BE7F24DBC309}" type="datetime1">
              <a:rPr lang="pl-PL" smtClean="0"/>
              <a:t>03.04.2018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F447-69DD-4F85-A954-B484759FE40B}" type="datetime1">
              <a:rPr lang="pl-PL" smtClean="0"/>
              <a:t>03.04.2018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6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D3AB-3BC0-4442-A313-9A7D345C6D64}" type="datetime1">
              <a:rPr lang="pl-PL" smtClean="0"/>
              <a:t>03.04.2018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11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A43E-7FBB-4631-8322-9A0DFE5818B6}" type="datetime1">
              <a:rPr lang="pl-PL" smtClean="0"/>
              <a:t>03.04.2018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6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CC3D-D36C-4111-9CEF-56891220EEEB}" type="datetime1">
              <a:rPr lang="pl-PL" smtClean="0"/>
              <a:t>03.04.2018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3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B06-263B-469A-A6C4-CDE7D2BA9507}" type="datetime1">
              <a:rPr lang="pl-PL" smtClean="0"/>
              <a:t>03.04.2018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7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342C-023F-44F8-B2C9-4EFEE6424021}" type="datetime1">
              <a:rPr lang="pl-PL" smtClean="0"/>
              <a:t>03.04.2018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1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8743997F-8E8A-440C-9E01-8A805349F54D}" type="datetime1">
              <a:rPr lang="pl-PL" smtClean="0"/>
              <a:t>03.04.2018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9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A1CF-8A3F-4E96-93A8-DECF42B8F009}" type="datetime1">
              <a:rPr lang="pl-PL" smtClean="0"/>
              <a:t>03.04.2018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dr hab. inż. Vitalii Naumov, prof. 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7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6530935" cy="2571891"/>
          </a:xfrm>
        </p:spPr>
        <p:txBody>
          <a:bodyPr>
            <a:noAutofit/>
          </a:bodyPr>
          <a:lstStyle/>
          <a:p>
            <a:r>
              <a:rPr lang="pl-PL" sz="3200" dirty="0"/>
              <a:t>Kryteria efektywności projektów inwestycyjnych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25459" y="4022526"/>
            <a:ext cx="5760741" cy="977621"/>
          </a:xfrm>
        </p:spPr>
        <p:txBody>
          <a:bodyPr/>
          <a:lstStyle/>
          <a:p>
            <a:r>
              <a:rPr lang="pl-PL" dirty="0"/>
              <a:t>Efektywność inwestycji i systemów transportowych</a:t>
            </a:r>
          </a:p>
        </p:txBody>
      </p:sp>
    </p:spTree>
    <p:extLst>
      <p:ext uri="{BB962C8B-B14F-4D97-AF65-F5344CB8AC3E}">
        <p14:creationId xmlns:p14="http://schemas.microsoft.com/office/powerpoint/2010/main" val="96650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Wartość zaktualizowana netto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167385"/>
                <a:ext cx="6571343" cy="3591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b="1" dirty="0"/>
                  <a:t>Wartość zaktualizowana netto </a:t>
                </a:r>
                <a:r>
                  <a:rPr lang="pl-PL" i="1" dirty="0"/>
                  <a:t>(</a:t>
                </a:r>
                <a:r>
                  <a:rPr lang="en-US" i="1" dirty="0"/>
                  <a:t>net present value</a:t>
                </a:r>
                <a:r>
                  <a:rPr lang="pl-PL" i="1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𝑁𝑃𝑉</m:t>
                    </m:r>
                  </m:oMath>
                </a14:m>
                <a:r>
                  <a:rPr lang="pl-PL" dirty="0"/>
                  <a:t> – skumulowana różnica pomiędzy zdyskontowanymi wpływami a wydatkami związanymi z projektem, w pewnym horyzoncie czasu. Przepływy pieniężnie dyskontowane są na moment początkowy projektu: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pl-PL" dirty="0"/>
                  <a:t>czas realizacji (czas życia) projektu inwestycyjnego.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167385"/>
                <a:ext cx="6571343" cy="3591970"/>
              </a:xfrm>
              <a:blipFill>
                <a:blip r:embed="rId2"/>
                <a:stretch>
                  <a:fillRect l="-928" t="-1019" b="-8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50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wartości zaktualizowanej netto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11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78240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78240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101205" r="-351464" b="-5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01205" r="-351464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97619" r="-351464" b="-3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402410" r="-351464" b="-2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502410" r="-351464" b="-1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602410" r="-351464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trzałka: w prawo 6"/>
          <p:cNvSpPr/>
          <p:nvPr/>
        </p:nvSpPr>
        <p:spPr>
          <a:xfrm>
            <a:off x="395783" y="4476464"/>
            <a:ext cx="637364" cy="17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3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Zdyskontowany</a:t>
            </a:r>
            <a:r>
              <a:rPr lang="en-US" dirty="0"/>
              <a:t> </a:t>
            </a:r>
            <a:r>
              <a:rPr lang="pl-PL" dirty="0"/>
              <a:t>okres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b="1" dirty="0"/>
                  <a:t>Zdyskontowany okres zwrotu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𝑃𝑃𝑃</m:t>
                    </m:r>
                  </m:oMath>
                </a14:m>
                <a:r>
                  <a:rPr lang="pl-PL" dirty="0"/>
                  <a:t> (</a:t>
                </a:r>
                <a:r>
                  <a:rPr lang="en-US" i="1" dirty="0"/>
                  <a:t>present payback period</a:t>
                </a:r>
                <a:r>
                  <a:rPr lang="pl-PL" dirty="0"/>
                  <a:t>) – taki czas życia projektu dla którego wartość zaktualizowana netto wynosi zero: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l-PL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 r="-13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21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Skumulowany przepływ inwestycyjny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13</a:t>
            </a:fld>
            <a:endParaRPr lang="pl-PL"/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xmlns="" id="{B3811196-2DA5-4236-8DF9-32BFDB0F2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057977"/>
              </p:ext>
            </p:extLst>
          </p:nvPr>
        </p:nvGraphicFramePr>
        <p:xfrm>
          <a:off x="1128684" y="2323069"/>
          <a:ext cx="6560790" cy="3559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047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 zyskowności inwestycji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b="1" dirty="0"/>
                  <a:t>Wskaźnik zyskowności inwestycji</a:t>
                </a:r>
                <a:r>
                  <a:rPr lang="pl-PL" dirty="0"/>
                  <a:t> (</a:t>
                </a:r>
                <a:r>
                  <a:rPr lang="en-US" i="1" dirty="0"/>
                  <a:t>profitability index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𝑃𝐼</m:t>
                    </m:r>
                  </m:oMath>
                </a14:m>
                <a:r>
                  <a:rPr lang="pl-PL" dirty="0"/>
                  <a:t> </a:t>
                </a:r>
                <a:r>
                  <a:rPr lang="pl-PL" i="1" dirty="0"/>
                  <a:t>– </a:t>
                </a:r>
                <a:r>
                  <a:rPr lang="pl-PL" dirty="0"/>
                  <a:t>iloraz skumulowanych zdyskontowanych wpływów pieniężnych i skumulowanych zdyskontowanych nakładów inwestycyjnych: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𝐶𝑂𝐹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pl-PL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 r="-16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72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wskaźnika zyskowności inwestycji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15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01521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01521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101205" r="-351464" b="-5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01205" r="-351464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97619" r="-351464" b="-3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402410" r="-351464" b="-2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502410" r="-351464" b="-1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602410" r="-351464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pole tekstowe 2"/>
          <p:cNvSpPr txBox="1"/>
          <p:nvPr/>
        </p:nvSpPr>
        <p:spPr>
          <a:xfrm>
            <a:off x="7779223" y="5172501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=1,23</a:t>
            </a:r>
          </a:p>
        </p:txBody>
      </p:sp>
    </p:spTree>
    <p:extLst>
      <p:ext uri="{BB962C8B-B14F-4D97-AF65-F5344CB8AC3E}">
        <p14:creationId xmlns:p14="http://schemas.microsoft.com/office/powerpoint/2010/main" val="9483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Wewnętrzna stopa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Wewnętrzna stopa zwrotu</a:t>
                </a:r>
                <a:r>
                  <a:rPr lang="pl-PL" dirty="0"/>
                  <a:t> </a:t>
                </a:r>
                <a:r>
                  <a:rPr lang="pl-PL" i="1" dirty="0"/>
                  <a:t>(</a:t>
                </a:r>
                <a:r>
                  <a:rPr lang="en-US" i="1" dirty="0"/>
                  <a:t>internal rate of return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𝐼𝑅𝑅</m:t>
                    </m:r>
                  </m:oMath>
                </a14:m>
                <a:r>
                  <a:rPr lang="pl-PL" dirty="0"/>
                  <a:t> – taka wartość stopy dyskontowej, dla której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50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wewnętrznej stopy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5268036"/>
                <a:ext cx="6571343" cy="6656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−350+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 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5268036"/>
                <a:ext cx="6571343" cy="6656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17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061483"/>
                  </p:ext>
                </p:extLst>
              </p:nvPr>
            </p:nvGraphicFramePr>
            <p:xfrm>
              <a:off x="1128682" y="2323071"/>
              <a:ext cx="6560791" cy="279484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</a:tblGrid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𝑃𝐶𝐼𝐹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𝑃𝐶𝑂𝐹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061483"/>
                  </p:ext>
                </p:extLst>
              </p:nvPr>
            </p:nvGraphicFramePr>
            <p:xfrm>
              <a:off x="1128682" y="2323071"/>
              <a:ext cx="6560791" cy="279484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</a:tblGrid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107692" r="-293796" b="-5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204545" r="-293796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309231" r="-293796" b="-3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403030" r="-293796" b="-2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510769" r="-293796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601515" r="-293796" b="-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289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Empiryczna metoda obliczenia wewnętrznej stopy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−350+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18</a:t>
            </a:fld>
            <a:endParaRPr lang="pl-PL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88554"/>
              </p:ext>
            </p:extLst>
          </p:nvPr>
        </p:nvGraphicFramePr>
        <p:xfrm>
          <a:off x="1128684" y="3016155"/>
          <a:ext cx="6560793" cy="2879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851">
                  <a:extLst>
                    <a:ext uri="{9D8B030D-6E8A-4147-A177-3AD203B41FA5}">
                      <a16:colId xmlns:a16="http://schemas.microsoft.com/office/drawing/2014/main" xmlns="" val="2260618670"/>
                    </a:ext>
                  </a:extLst>
                </a:gridCol>
                <a:gridCol w="1002907">
                  <a:extLst>
                    <a:ext uri="{9D8B030D-6E8A-4147-A177-3AD203B41FA5}">
                      <a16:colId xmlns:a16="http://schemas.microsoft.com/office/drawing/2014/main" xmlns="" val="3533102379"/>
                    </a:ext>
                  </a:extLst>
                </a:gridCol>
                <a:gridCol w="613719">
                  <a:extLst>
                    <a:ext uri="{9D8B030D-6E8A-4147-A177-3AD203B41FA5}">
                      <a16:colId xmlns:a16="http://schemas.microsoft.com/office/drawing/2014/main" xmlns="" val="3820892751"/>
                    </a:ext>
                  </a:extLst>
                </a:gridCol>
                <a:gridCol w="928063">
                  <a:extLst>
                    <a:ext uri="{9D8B030D-6E8A-4147-A177-3AD203B41FA5}">
                      <a16:colId xmlns:a16="http://schemas.microsoft.com/office/drawing/2014/main" xmlns="" val="3974941998"/>
                    </a:ext>
                  </a:extLst>
                </a:gridCol>
                <a:gridCol w="798164">
                  <a:extLst>
                    <a:ext uri="{9D8B030D-6E8A-4147-A177-3AD203B41FA5}">
                      <a16:colId xmlns:a16="http://schemas.microsoft.com/office/drawing/2014/main" xmlns="" val="3265968893"/>
                    </a:ext>
                  </a:extLst>
                </a:gridCol>
                <a:gridCol w="818462">
                  <a:extLst>
                    <a:ext uri="{9D8B030D-6E8A-4147-A177-3AD203B41FA5}">
                      <a16:colId xmlns:a16="http://schemas.microsoft.com/office/drawing/2014/main" xmlns="" val="64210597"/>
                    </a:ext>
                  </a:extLst>
                </a:gridCol>
                <a:gridCol w="823282">
                  <a:extLst>
                    <a:ext uri="{9D8B030D-6E8A-4147-A177-3AD203B41FA5}">
                      <a16:colId xmlns:a16="http://schemas.microsoft.com/office/drawing/2014/main" xmlns="" val="100941223"/>
                    </a:ext>
                  </a:extLst>
                </a:gridCol>
                <a:gridCol w="793345">
                  <a:extLst>
                    <a:ext uri="{9D8B030D-6E8A-4147-A177-3AD203B41FA5}">
                      <a16:colId xmlns:a16="http://schemas.microsoft.com/office/drawing/2014/main" xmlns="" val="2353183831"/>
                    </a:ext>
                  </a:extLst>
                </a:gridCol>
              </a:tblGrid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200,00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80,03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3,77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60619939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80,03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70,32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3,05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18575724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0,2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-3,36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60,96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2,33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0,1952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0,04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234080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-63,53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51,92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1,61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0,1953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-0,04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646955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0,4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-108,33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0,14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43,20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0,89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-0,11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03464448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-142,59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34,77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0,195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0,18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-0,18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948709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0,6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-169,40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26,62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0,196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-0,53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0,1956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-0,25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55739852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-190,78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18,75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-1,24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-0,32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03952518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0,8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-208,14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0,18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11,14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0,198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-1,95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-0,39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85157435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-222,44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3,77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-2,65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0,1959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-0,46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45367238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1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-234,38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0,2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-3,36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0,2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-3,36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-0,53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65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97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wewnętrznej stopy zwrotu metodą bisekcji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19</a:t>
            </a:fld>
            <a:endParaRPr lang="pl-PL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15694"/>
              </p:ext>
            </p:extLst>
          </p:nvPr>
        </p:nvGraphicFramePr>
        <p:xfrm>
          <a:off x="1128684" y="3043451"/>
          <a:ext cx="6560790" cy="2838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913">
                  <a:extLst>
                    <a:ext uri="{9D8B030D-6E8A-4147-A177-3AD203B41FA5}">
                      <a16:colId xmlns:a16="http://schemas.microsoft.com/office/drawing/2014/main" xmlns="" val="3151031216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xmlns="" val="1223698334"/>
                    </a:ext>
                  </a:extLst>
                </a:gridCol>
                <a:gridCol w="1302572">
                  <a:extLst>
                    <a:ext uri="{9D8B030D-6E8A-4147-A177-3AD203B41FA5}">
                      <a16:colId xmlns:a16="http://schemas.microsoft.com/office/drawing/2014/main" xmlns="" val="3039896593"/>
                    </a:ext>
                  </a:extLst>
                </a:gridCol>
                <a:gridCol w="840126">
                  <a:extLst>
                    <a:ext uri="{9D8B030D-6E8A-4147-A177-3AD203B41FA5}">
                      <a16:colId xmlns:a16="http://schemas.microsoft.com/office/drawing/2014/main" xmlns="" val="682452081"/>
                    </a:ext>
                  </a:extLst>
                </a:gridCol>
                <a:gridCol w="1115886">
                  <a:extLst>
                    <a:ext uri="{9D8B030D-6E8A-4147-A177-3AD203B41FA5}">
                      <a16:colId xmlns:a16="http://schemas.microsoft.com/office/drawing/2014/main" xmlns="" val="595394807"/>
                    </a:ext>
                  </a:extLst>
                </a:gridCol>
                <a:gridCol w="978006">
                  <a:extLst>
                    <a:ext uri="{9D8B030D-6E8A-4147-A177-3AD203B41FA5}">
                      <a16:colId xmlns:a16="http://schemas.microsoft.com/office/drawing/2014/main" xmlns="" val="521871286"/>
                    </a:ext>
                  </a:extLst>
                </a:gridCol>
              </a:tblGrid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0,000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200,0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0,000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200,0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0, 000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>
                          <a:effectLst/>
                        </a:rPr>
                        <a:t>200,0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911439432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0,500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-142,6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0,250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-35,8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0,125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56,4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532282918"/>
                  </a:ext>
                </a:extLst>
              </a:tr>
              <a:tr h="3257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1,000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-234,4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0,500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-142,6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0,250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-35,8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3116675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>
                          <a:effectLst/>
                        </a:rPr>
                        <a:t>0,125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56,4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0,188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0,188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72495448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0,188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0,219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-16,1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0,203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-5,5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62615812"/>
                  </a:ext>
                </a:extLst>
              </a:tr>
              <a:tr h="3257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0,250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-35,8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0,250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-35,8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0,219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-16,1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476267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0,188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5,6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310089339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0,195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2989211"/>
                  </a:ext>
                </a:extLst>
              </a:tr>
              <a:tr h="3257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0,203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-5,5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49797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−350+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7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746074" cy="1049235"/>
          </a:xfrm>
        </p:spPr>
        <p:txBody>
          <a:bodyPr>
            <a:normAutofit fontScale="90000"/>
          </a:bodyPr>
          <a:lstStyle/>
          <a:p>
            <a:r>
              <a:rPr lang="pl-PL" dirty="0"/>
              <a:t>Przepływy inwestycyjne, wpływy pieniężne oraz nakłady inwestycyjne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323070"/>
                <a:ext cx="6571343" cy="3132950"/>
              </a:xfrm>
            </p:spPr>
            <p:txBody>
              <a:bodyPr/>
              <a:lstStyle/>
              <a:p>
                <a:r>
                  <a:rPr lang="pl-PL" b="1" dirty="0"/>
                  <a:t>Przepływ inwestycyjny</a:t>
                </a:r>
                <a:r>
                  <a:rPr lang="pl-PL" dirty="0"/>
                  <a:t> (</a:t>
                </a:r>
                <a:r>
                  <a:rPr lang="en-US" i="1" dirty="0"/>
                  <a:t>net cash flow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– różnica pomiędzy przychodami projektu oraz wydatkami na jego realizację</a:t>
                </a:r>
              </a:p>
              <a:p>
                <a:r>
                  <a:rPr lang="pl-PL" b="1" dirty="0"/>
                  <a:t>Wpływy pieniężne</a:t>
                </a:r>
                <a:r>
                  <a:rPr lang="pl-PL" dirty="0"/>
                  <a:t> (</a:t>
                </a:r>
                <a:r>
                  <a:rPr lang="en-US" i="1" dirty="0"/>
                  <a:t>cash </a:t>
                </a:r>
                <a:r>
                  <a:rPr lang="pl-PL" i="1" dirty="0"/>
                  <a:t>in</a:t>
                </a:r>
                <a:r>
                  <a:rPr lang="en-US" i="1" dirty="0"/>
                  <a:t>flow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– nieujemny przepływ inwestycyjny</a:t>
                </a:r>
              </a:p>
              <a:p>
                <a:r>
                  <a:rPr lang="pl-PL" b="1" dirty="0"/>
                  <a:t>Nakłady inwestycyjne</a:t>
                </a:r>
                <a:r>
                  <a:rPr lang="pl-PL" dirty="0"/>
                  <a:t> (</a:t>
                </a:r>
                <a:r>
                  <a:rPr lang="en-US" i="1" dirty="0"/>
                  <a:t>cash </a:t>
                </a:r>
                <a:r>
                  <a:rPr lang="pl-PL" i="1" dirty="0"/>
                  <a:t>out</a:t>
                </a:r>
                <a:r>
                  <a:rPr lang="en-US" i="1" dirty="0"/>
                  <a:t>flow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– ujemny przepływ inwestycyjny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323070"/>
                <a:ext cx="6571343" cy="3132950"/>
              </a:xfrm>
              <a:blipFill>
                <a:blip r:embed="rId2"/>
                <a:stretch>
                  <a:fillRect l="-835" t="-1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43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kalkulacji potoków dla projektu inwestycyjnego, tys. zł.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3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057380"/>
                  </p:ext>
                </p:extLst>
              </p:nvPr>
            </p:nvGraphicFramePr>
            <p:xfrm>
              <a:off x="1128683" y="2323069"/>
              <a:ext cx="6560791" cy="3231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</a:tblGrid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 </a:t>
                          </a:r>
                          <a14:m>
                            <m:oMath xmlns:m="http://schemas.openxmlformats.org/officeDocument/2006/math">
                              <m:r>
                                <a:rPr lang="pl-PL" sz="1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Pzychody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Wydatki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500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-350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45357578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8561686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45230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057380"/>
                  </p:ext>
                </p:extLst>
              </p:nvPr>
            </p:nvGraphicFramePr>
            <p:xfrm>
              <a:off x="1128683" y="2323069"/>
              <a:ext cx="6560791" cy="3231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</a:tblGrid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1124" r="-293796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Pzychody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Wydatki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500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303409" r="-293796" b="-2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-350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5357578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398876" r="-293796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561686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504545" r="-293796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52301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12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 dla oceny projektów inwestycyjnych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28684" y="2323070"/>
            <a:ext cx="6571343" cy="3627354"/>
          </a:xfrm>
        </p:spPr>
        <p:txBody>
          <a:bodyPr>
            <a:normAutofit/>
          </a:bodyPr>
          <a:lstStyle/>
          <a:p>
            <a:r>
              <a:rPr lang="pl-PL" dirty="0"/>
              <a:t>proste miary (nie uwzględniają wartości pieniądza w czasie):</a:t>
            </a:r>
          </a:p>
          <a:p>
            <a:pPr lvl="1"/>
            <a:r>
              <a:rPr lang="pl-PL" dirty="0"/>
              <a:t>okres zwrotu,</a:t>
            </a:r>
          </a:p>
          <a:p>
            <a:r>
              <a:rPr lang="pl-PL" dirty="0"/>
              <a:t>miary dochodowe (uwzględniające wartość pieniądza w czasie):</a:t>
            </a:r>
          </a:p>
          <a:p>
            <a:pPr lvl="1"/>
            <a:r>
              <a:rPr lang="pl-PL" dirty="0"/>
              <a:t>wartość zaktualizowana netto,</a:t>
            </a:r>
          </a:p>
          <a:p>
            <a:pPr lvl="1"/>
            <a:r>
              <a:rPr lang="pl-PL" dirty="0"/>
              <a:t>zdyskontowany okres zwrotu,</a:t>
            </a:r>
          </a:p>
          <a:p>
            <a:pPr lvl="1"/>
            <a:r>
              <a:rPr lang="pl-PL" dirty="0"/>
              <a:t>wskaźnik zyskowności inwestycji,</a:t>
            </a:r>
          </a:p>
          <a:p>
            <a:pPr lvl="1"/>
            <a:r>
              <a:rPr lang="pl-PL" dirty="0"/>
              <a:t>wewnętrzna stopa zwrotu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44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Okres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b="1" dirty="0"/>
                  <a:t>Okres zwrotu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</m:t>
                    </m:r>
                  </m:oMath>
                </a14:m>
                <a:r>
                  <a:rPr lang="pl-PL" dirty="0"/>
                  <a:t> (</a:t>
                </a:r>
                <a:r>
                  <a:rPr lang="en-US" i="1" dirty="0"/>
                  <a:t>payback period</a:t>
                </a:r>
                <a:r>
                  <a:rPr lang="pl-PL" dirty="0"/>
                  <a:t>) – okres realizacji projektu dla którego skumulowany przepływ inwestycyjny ma wartość zerową (czas, w którym uzyskane wpływy pieniężne z inwestycji zrównoważą się z pierwotnym nakładem inwestycyjnym):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nary>
                      <m:naryPr>
                        <m:chr m:val="∑"/>
                        <m:ctrlPr>
                          <a:rPr lang="pl-PL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 r="-93" b="-66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92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Skumulowany przepływ inwestycyjny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6</a:t>
            </a:fld>
            <a:endParaRPr lang="pl-PL"/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xmlns="" id="{CDB0E7AB-88BD-4507-972B-F0247D772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795520"/>
              </p:ext>
            </p:extLst>
          </p:nvPr>
        </p:nvGraphicFramePr>
        <p:xfrm>
          <a:off x="1128684" y="2057399"/>
          <a:ext cx="6560790" cy="382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Stopa dyskonta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Stopa dyskonta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 (</a:t>
                </a:r>
                <a:r>
                  <a:rPr lang="en-US" i="1" dirty="0"/>
                  <a:t>discount rate</a:t>
                </a:r>
                <a:r>
                  <a:rPr lang="pl-PL" dirty="0"/>
                  <a:t>) – stopa zrzeczenia się przyszłych środków finansowych na rzecz aktualnie dostępnych środków: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pl-PL" dirty="0" smtClean="0"/>
                  <a:t> </a:t>
                </a:r>
                <a:endParaRPr lang="pl-P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l-PL" dirty="0"/>
                  <a:t> – oczekiwana stopa zwrotu (rentowność)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8" t="-186" r="-11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04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8684" y="956173"/>
            <a:ext cx="6571343" cy="872628"/>
          </a:xfrm>
        </p:spPr>
        <p:txBody>
          <a:bodyPr/>
          <a:lstStyle/>
          <a:p>
            <a:r>
              <a:rPr lang="pl-PL" dirty="0"/>
              <a:t>Zdyskontowane potoki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1950817"/>
                <a:ext cx="6571343" cy="3917721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Zdyskontowany przepływ inwestycyjny (</a:t>
                </a:r>
                <a:r>
                  <a:rPr lang="en-US" i="1" dirty="0"/>
                  <a:t>present net cash flow</a:t>
                </a:r>
                <a:r>
                  <a:rPr lang="pl-PL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  <a:endParaRPr lang="pl-PL" dirty="0"/>
              </a:p>
              <a:p>
                <a:r>
                  <a:rPr lang="pl-PL" dirty="0"/>
                  <a:t>Zdyskontowane wpływy pieniężne</a:t>
                </a:r>
                <a:r>
                  <a:rPr lang="en-US" dirty="0"/>
                  <a:t> </a:t>
                </a:r>
                <a:r>
                  <a:rPr lang="pl-PL" dirty="0"/>
                  <a:t>(</a:t>
                </a:r>
                <a:r>
                  <a:rPr lang="en-US" i="1" dirty="0"/>
                  <a:t>present cash inflow</a:t>
                </a:r>
                <a:r>
                  <a:rPr lang="pl-PL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  <a:endParaRPr lang="pl-PL" dirty="0"/>
              </a:p>
              <a:p>
                <a:r>
                  <a:rPr lang="pl-PL" dirty="0"/>
                  <a:t>Zdyskontowane nakłady inwestycyjne</a:t>
                </a:r>
                <a:r>
                  <a:rPr lang="en-US" dirty="0"/>
                  <a:t> </a:t>
                </a:r>
                <a:r>
                  <a:rPr lang="pl-PL" dirty="0"/>
                  <a:t>(</a:t>
                </a:r>
                <a:r>
                  <a:rPr lang="en-US" i="1" dirty="0"/>
                  <a:t>present cash outflow</a:t>
                </a:r>
                <a:r>
                  <a:rPr lang="pl-PL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1950817"/>
                <a:ext cx="6571343" cy="3917721"/>
              </a:xfrm>
              <a:blipFill>
                <a:blip r:embed="rId2"/>
                <a:stretch>
                  <a:fillRect l="-835" t="-1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489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Zaktualizowane potoki projektu inwestycyjnego dla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9" t="-12209" r="-278" b="-116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dr hab. inż. Vitalii Naumov, prof. PK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6403"/>
                  </p:ext>
                </p:extLst>
              </p:nvPr>
            </p:nvGraphicFramePr>
            <p:xfrm>
              <a:off x="1128683" y="2323070"/>
              <a:ext cx="6560791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 </a:t>
                          </a:r>
                          <a14:m>
                            <m:oMath xmlns:m="http://schemas.openxmlformats.org/officeDocument/2006/math">
                              <m:r>
                                <a:rPr lang="pl-PL" sz="1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6403"/>
                  </p:ext>
                </p:extLst>
              </p:nvPr>
            </p:nvGraphicFramePr>
            <p:xfrm>
              <a:off x="1128683" y="2323070"/>
              <a:ext cx="6560791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1205" r="-293796" b="-6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101205" r="-293796" b="-5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201205" r="-293796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297619" r="-293796" b="-3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402410" r="-293796" b="-2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502410" r="-293796" b="-1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602410" r="-293796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65826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eri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3522</TotalTime>
  <Words>1386</Words>
  <Application>Microsoft Office PowerPoint</Application>
  <PresentationFormat>Pokaz na ekranie (4:3)</PresentationFormat>
  <Paragraphs>439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Galeria</vt:lpstr>
      <vt:lpstr>Kryteria efektywności projektów inwestycyjnych</vt:lpstr>
      <vt:lpstr>Przepływy inwestycyjne, wpływy pieniężne oraz nakłady inwestycyjne</vt:lpstr>
      <vt:lpstr>Przykład kalkulacji potoków dla projektu inwestycyjnego, tys. zł.</vt:lpstr>
      <vt:lpstr>Miary dla oceny projektów inwestycyjnych</vt:lpstr>
      <vt:lpstr>Okres zwrotu</vt:lpstr>
      <vt:lpstr>Skumulowany przepływ inwestycyjny</vt:lpstr>
      <vt:lpstr>Stopa dyskonta</vt:lpstr>
      <vt:lpstr>Zdyskontowane potoki</vt:lpstr>
      <vt:lpstr>Zaktualizowane potoki projektu inwestycyjnego dla d=0,1</vt:lpstr>
      <vt:lpstr>Wartość zaktualizowana netto</vt:lpstr>
      <vt:lpstr>Obliczenie wartości zaktualizowanej netto</vt:lpstr>
      <vt:lpstr>Zdyskontowany okres zwrotu</vt:lpstr>
      <vt:lpstr>Skumulowany przepływ inwestycyjny</vt:lpstr>
      <vt:lpstr>Wskaźnik zyskowności inwestycji</vt:lpstr>
      <vt:lpstr>Obliczenie wskaźnika zyskowności inwestycji</vt:lpstr>
      <vt:lpstr>Wewnętrzna stopa zwrotu</vt:lpstr>
      <vt:lpstr>Obliczenie wewnętrznej stopy zwrotu</vt:lpstr>
      <vt:lpstr>Empiryczna metoda obliczenia wewnętrznej stopy zwrotu</vt:lpstr>
      <vt:lpstr>Obliczenie wewnętrznej stopy zwrotu metodą bisekcji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Ujęcie systemowe w zarządzaniu projektami. Model systemu transportowego w postaci ogólnej</dc:title>
  <dc:creator>Naumov</dc:creator>
  <cp:lastModifiedBy>Rafał Kucharski</cp:lastModifiedBy>
  <cp:revision>63</cp:revision>
  <dcterms:created xsi:type="dcterms:W3CDTF">2017-02-26T17:06:21Z</dcterms:created>
  <dcterms:modified xsi:type="dcterms:W3CDTF">2018-04-04T10:48:15Z</dcterms:modified>
</cp:coreProperties>
</file>