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rts/colors1.xml" ContentType="application/vnd.ms-office.chartcolorstyle+xml"/>
  <Override PartName="/ppt/charts/style1.xml" ContentType="application/vnd.ms-office.chartstyle+xml"/>
  <Override PartName="/ppt/charts/colors2.xml" ContentType="application/vnd.ms-office.chartcolorstyle+xml"/>
  <Override PartName="/ppt/charts/style2.xml" ContentType="application/vnd.ms-office.chart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2" r:id="rId1"/>
  </p:sldMasterIdLst>
  <p:notesMasterIdLst>
    <p:notesMasterId r:id="rId24"/>
  </p:notesMasterIdLst>
  <p:sldIdLst>
    <p:sldId id="256" r:id="rId2"/>
    <p:sldId id="257" r:id="rId3"/>
    <p:sldId id="259" r:id="rId4"/>
    <p:sldId id="267" r:id="rId5"/>
    <p:sldId id="270" r:id="rId6"/>
    <p:sldId id="277" r:id="rId7"/>
    <p:sldId id="268" r:id="rId8"/>
    <p:sldId id="269" r:id="rId9"/>
    <p:sldId id="278" r:id="rId10"/>
    <p:sldId id="271" r:id="rId11"/>
    <p:sldId id="272" r:id="rId12"/>
    <p:sldId id="279" r:id="rId13"/>
    <p:sldId id="275" r:id="rId14"/>
    <p:sldId id="281" r:id="rId15"/>
    <p:sldId id="274" r:id="rId16"/>
    <p:sldId id="280" r:id="rId17"/>
    <p:sldId id="273" r:id="rId18"/>
    <p:sldId id="283" r:id="rId19"/>
    <p:sldId id="276" r:id="rId20"/>
    <p:sldId id="282" r:id="rId21"/>
    <p:sldId id="284" r:id="rId22"/>
    <p:sldId id="285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183" autoAdjust="0"/>
    <p:restoredTop sz="94660"/>
  </p:normalViewPr>
  <p:slideViewPr>
    <p:cSldViewPr snapToGrid="0">
      <p:cViewPr varScale="1">
        <p:scale>
          <a:sx n="60" d="100"/>
          <a:sy n="60" d="100"/>
        </p:scale>
        <p:origin x="-67" y="-55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Style" Target="style1.xml"/><Relationship Id="rId2" Type="http://schemas.microsoft.com/office/2011/relationships/chartColorStyle" Target="colors1.xml"/><Relationship Id="rId1" Type="http://schemas.openxmlformats.org/officeDocument/2006/relationships/oleObject" Target="file:///C:\Users\nau\Google%20Drive\pk\przedmioty\Efektywno&#347;&#263;%20inwestycji%20i%20system&#243;w%20transportowych%20%5bI%20GP%5d\EIST%20-%20sylabus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Style" Target="style2.xml"/><Relationship Id="rId2" Type="http://schemas.microsoft.com/office/2011/relationships/chartColorStyle" Target="colors2.xml"/><Relationship Id="rId1" Type="http://schemas.openxmlformats.org/officeDocument/2006/relationships/oleObject" Target="file:///C:\Users\nau\Google%20Drive\pk\przedmioty\Efektywno&#347;&#263;%20inwestycji%20i%20system&#243;w%20transportowych%20%5bI%20GP%5d\EIST%20-%20sylabu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l-P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2380262133066292"/>
          <c:y val="5.0925925925925923E-2"/>
          <c:w val="0.74564175960516954"/>
          <c:h val="0.80099518810148729"/>
        </c:manualLayout>
      </c:layout>
      <c:lineChart>
        <c:grouping val="standard"/>
        <c:varyColors val="0"/>
        <c:ser>
          <c:idx val="0"/>
          <c:order val="0"/>
          <c:tx>
            <c:strRef>
              <c:f>Arkusz1!$B$10</c:f>
              <c:strCache>
                <c:ptCount val="1"/>
                <c:pt idx="0">
                  <c:v>sumNCF</c:v>
                </c:pt>
              </c:strCache>
            </c:strRef>
          </c:tx>
          <c:spPr>
            <a:ln w="3810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8"/>
            <c:spPr>
              <a:solidFill>
                <a:schemeClr val="lt1"/>
              </a:solidFill>
              <a:ln w="15875">
                <a:solidFill>
                  <a:schemeClr val="accent1"/>
                </a:solidFill>
                <a:round/>
              </a:ln>
              <a:effectLst/>
            </c:spPr>
          </c:marker>
          <c:cat>
            <c:numRef>
              <c:f>Arkusz1!$C$4:$G$4</c:f>
              <c:numCache>
                <c:formatCode>General</c:formatCode>
                <c:ptCount val="5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</c:numCache>
            </c:numRef>
          </c:cat>
          <c:val>
            <c:numRef>
              <c:f>Arkusz1!$C$10:$G$10</c:f>
              <c:numCache>
                <c:formatCode>General</c:formatCode>
                <c:ptCount val="5"/>
                <c:pt idx="0">
                  <c:v>-350</c:v>
                </c:pt>
                <c:pt idx="1">
                  <c:v>-250</c:v>
                </c:pt>
                <c:pt idx="2">
                  <c:v>-100</c:v>
                </c:pt>
                <c:pt idx="3">
                  <c:v>50</c:v>
                </c:pt>
                <c:pt idx="4">
                  <c:v>200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1D38-4C74-A0D4-B9EA2E55D5B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0525440"/>
        <c:axId val="190527360"/>
      </c:lineChart>
      <c:catAx>
        <c:axId val="19052544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  <a:alpha val="54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dk1">
                  <a:lumMod val="15000"/>
                  <a:lumOff val="85000"/>
                  <a:alpha val="51000"/>
                </a:schemeClr>
              </a:solidFill>
              <a:round/>
            </a:ln>
            <a:effectLst/>
          </c:spPr>
        </c:min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l-PL"/>
                  <a:t>Czas życia projektu, lata</a:t>
                </a:r>
              </a:p>
            </c:rich>
          </c:tx>
          <c:layout>
            <c:manualLayout>
              <c:xMode val="edge"/>
              <c:yMode val="edge"/>
              <c:x val="0.43336001749781278"/>
              <c:y val="0.8982174103237095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190527360"/>
        <c:crosses val="autoZero"/>
        <c:auto val="1"/>
        <c:lblAlgn val="ctr"/>
        <c:lblOffset val="100"/>
        <c:noMultiLvlLbl val="0"/>
      </c:catAx>
      <c:valAx>
        <c:axId val="1905273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  <a:alpha val="54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l-PL"/>
                  <a:t>Skumulowany przepływ inwestycji, tys.zł.</a:t>
                </a:r>
              </a:p>
            </c:rich>
          </c:tx>
          <c:layout>
            <c:manualLayout>
              <c:xMode val="edge"/>
              <c:yMode val="edge"/>
              <c:x val="2.5000000000000001E-2"/>
              <c:y val="8.6041484397783599E-2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190525440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sz="1600"/>
      </a:pPr>
      <a:endParaRPr lang="pl-PL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l-P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7606766868014371"/>
          <c:y val="5.0925925925925923E-2"/>
          <c:w val="0.69337671225568875"/>
          <c:h val="0.80099518810148729"/>
        </c:manualLayout>
      </c:layout>
      <c:lineChart>
        <c:grouping val="standard"/>
        <c:varyColors val="0"/>
        <c:ser>
          <c:idx val="0"/>
          <c:order val="0"/>
          <c:tx>
            <c:strRef>
              <c:f>Arkusz1!$B$14</c:f>
              <c:strCache>
                <c:ptCount val="1"/>
                <c:pt idx="0">
                  <c:v>sumPNCF</c:v>
                </c:pt>
              </c:strCache>
            </c:strRef>
          </c:tx>
          <c:spPr>
            <a:ln w="3810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8"/>
            <c:spPr>
              <a:solidFill>
                <a:schemeClr val="lt1"/>
              </a:solidFill>
              <a:ln w="15875">
                <a:solidFill>
                  <a:schemeClr val="accent1"/>
                </a:solidFill>
                <a:round/>
              </a:ln>
              <a:effectLst/>
            </c:spPr>
          </c:marker>
          <c:cat>
            <c:numRef>
              <c:f>Arkusz1!$C$4:$G$4</c:f>
              <c:numCache>
                <c:formatCode>General</c:formatCode>
                <c:ptCount val="5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</c:numCache>
            </c:numRef>
          </c:cat>
          <c:val>
            <c:numRef>
              <c:f>Arkusz1!$C$14:$G$14</c:f>
              <c:numCache>
                <c:formatCode>0.0</c:formatCode>
                <c:ptCount val="5"/>
                <c:pt idx="0">
                  <c:v>-350</c:v>
                </c:pt>
                <c:pt idx="1">
                  <c:v>-259.09090909090912</c:v>
                </c:pt>
                <c:pt idx="2">
                  <c:v>-135.1239669421488</c:v>
                </c:pt>
                <c:pt idx="3">
                  <c:v>-22.426746806912163</c:v>
                </c:pt>
                <c:pt idx="4">
                  <c:v>80.025271497848408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42F4-49A6-AF90-D1CDF74B852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0544512"/>
        <c:axId val="191366272"/>
      </c:lineChart>
      <c:catAx>
        <c:axId val="19054451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  <a:alpha val="54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dk1">
                  <a:lumMod val="15000"/>
                  <a:lumOff val="85000"/>
                  <a:alpha val="51000"/>
                </a:schemeClr>
              </a:solidFill>
              <a:round/>
            </a:ln>
            <a:effectLst/>
          </c:spPr>
        </c:min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l-PL"/>
                  <a:t>Czas życia projektu, lata</a:t>
                </a:r>
              </a:p>
            </c:rich>
          </c:tx>
          <c:layout>
            <c:manualLayout>
              <c:xMode val="edge"/>
              <c:yMode val="edge"/>
              <c:x val="0.43336001749781278"/>
              <c:y val="0.8982174103237095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191366272"/>
        <c:crosses val="autoZero"/>
        <c:auto val="1"/>
        <c:lblAlgn val="ctr"/>
        <c:lblOffset val="100"/>
        <c:noMultiLvlLbl val="0"/>
      </c:catAx>
      <c:valAx>
        <c:axId val="191366272"/>
        <c:scaling>
          <c:orientation val="minMax"/>
          <c:max val="100"/>
          <c:min val="-350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  <a:alpha val="54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l-PL"/>
                  <a:t>Skumulowany zaktualizowany przepływ inwestycji, tys.zł.</a:t>
                </a:r>
              </a:p>
            </c:rich>
          </c:tx>
          <c:layout>
            <c:manualLayout>
              <c:xMode val="edge"/>
              <c:yMode val="edge"/>
              <c:x val="2.5000000000000001E-2"/>
              <c:y val="8.6041484397783599E-2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190544512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sz="1600"/>
      </a:pPr>
      <a:endParaRPr lang="pl-PL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2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8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  <a:alpha val="54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  <a:alpha val="51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1600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32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8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  <a:alpha val="54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  <a:alpha val="51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1600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6B9657-D1C6-4498-AC43-3F8CE8507DC9}" type="datetimeFigureOut">
              <a:rPr lang="pl-PL" smtClean="0"/>
              <a:t>09.04.2018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790EEA-6FED-499F-A179-7B042C44886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187261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5459" y="959313"/>
            <a:ext cx="5760741" cy="257189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5459" y="3531205"/>
            <a:ext cx="5760741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63046-62DB-47EB-8C94-00BDA62BF457}" type="datetime1">
              <a:rPr lang="pl-PL" smtClean="0"/>
              <a:t>09.04.2018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5459" y="329308"/>
            <a:ext cx="3392144" cy="309201"/>
          </a:xfrm>
        </p:spPr>
        <p:txBody>
          <a:bodyPr/>
          <a:lstStyle/>
          <a:p>
            <a:r>
              <a:rPr lang="pl-PL" smtClean="0"/>
              <a:t>dr inż. Rafał Kucharski, KST PK, 2018 (na podstawie V. Naumov)</a:t>
            </a:r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86200" y="131730"/>
            <a:ext cx="802005" cy="503578"/>
          </a:xfrm>
        </p:spPr>
        <p:txBody>
          <a:bodyPr/>
          <a:lstStyle/>
          <a:p>
            <a:fld id="{49B3B3C1-EB2E-4F83-9241-3A21349E6EAF}" type="slidenum">
              <a:rPr lang="pl-PL" smtClean="0"/>
              <a:t>‹#›</a:t>
            </a:fld>
            <a:endParaRPr lang="pl-PL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r="42454" b="36435"/>
          <a:stretch/>
        </p:blipFill>
        <p:spPr>
          <a:xfrm>
            <a:off x="1125460" y="643464"/>
            <a:ext cx="6574536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89385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1C186-FD70-44F1-809F-EA01D74732CD}" type="datetime1">
              <a:rPr lang="pl-PL" smtClean="0"/>
              <a:t>09.04.2018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dr inż. Rafał Kucharski, KST PK, 2018 (na podstawie V. Naumov)</a:t>
            </a:r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3B3C1-EB2E-4F83-9241-3A21349E6EAF}" type="slidenum">
              <a:rPr lang="pl-PL" smtClean="0"/>
              <a:t>‹#›</a:t>
            </a:fld>
            <a:endParaRPr lang="pl-PL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r="42454" b="36435"/>
          <a:stretch/>
        </p:blipFill>
        <p:spPr>
          <a:xfrm>
            <a:off x="1125460" y="643464"/>
            <a:ext cx="6574536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31455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86447" y="796298"/>
            <a:ext cx="1103027" cy="466256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1910" y="796298"/>
            <a:ext cx="5301095" cy="4662565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5A3DA-A611-4E91-B927-0A172968B93D}" type="datetime1">
              <a:rPr lang="pl-PL" smtClean="0"/>
              <a:t>09.04.2018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dr inż. Rafał Kucharski, KST PK, 2018 (na podstawie V. Naumov)</a:t>
            </a:r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3B3C1-EB2E-4F83-9241-3A21349E6EAF}" type="slidenum">
              <a:rPr lang="pl-PL" smtClean="0"/>
              <a:t>‹#›</a:t>
            </a:fld>
            <a:endParaRPr lang="pl-PL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r="59215" b="36435"/>
          <a:stretch/>
        </p:blipFill>
        <p:spPr>
          <a:xfrm rot="5400000">
            <a:off x="5605390" y="3050294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49895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F1A82-5819-4F32-A0DA-787EEE5B4EF8}" type="datetime1">
              <a:rPr lang="pl-PL" smtClean="0"/>
              <a:t>09.04.2018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dr inż. Rafał Kucharski, KST PK, 2018 (na podstawie V. Naumov)</a:t>
            </a:r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3B3C1-EB2E-4F83-9241-3A21349E6EAF}" type="slidenum">
              <a:rPr lang="pl-PL" smtClean="0"/>
              <a:t>‹#›</a:t>
            </a:fld>
            <a:endParaRPr lang="pl-PL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r="42454" b="36435"/>
          <a:stretch/>
        </p:blipFill>
        <p:spPr>
          <a:xfrm>
            <a:off x="1125460" y="643464"/>
            <a:ext cx="6574536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1413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5459" y="1756130"/>
            <a:ext cx="5764142" cy="2050066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5460" y="3806196"/>
            <a:ext cx="576414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D1105-9C5E-4A82-9E62-803A4F9FF9F0}" type="datetime1">
              <a:rPr lang="pl-PL" smtClean="0"/>
              <a:t>09.04.2018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dr inż. Rafał Kucharski, KST PK, 2018 (na podstawie V. Naumov)</a:t>
            </a:r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3B3C1-EB2E-4F83-9241-3A21349E6EAF}" type="slidenum">
              <a:rPr lang="pl-PL" smtClean="0"/>
              <a:t>‹#›</a:t>
            </a:fld>
            <a:endParaRPr lang="pl-PL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r="42454" b="36435"/>
          <a:stretch/>
        </p:blipFill>
        <p:spPr>
          <a:xfrm>
            <a:off x="1125460" y="643464"/>
            <a:ext cx="6574536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26647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5459" y="959314"/>
            <a:ext cx="6564015" cy="1044117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5459" y="2172548"/>
            <a:ext cx="3125871" cy="327894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63822" y="2172548"/>
            <a:ext cx="3125652" cy="3278947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4428F-C60F-4BFD-8F38-B212048262B7}" type="datetime1">
              <a:rPr lang="pl-PL" smtClean="0"/>
              <a:t>09.04.2018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dr inż. Rafał Kucharski, KST PK, 2018 (na podstawie V. Naumov)</a:t>
            </a:r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3B3C1-EB2E-4F83-9241-3A21349E6EAF}" type="slidenum">
              <a:rPr lang="pl-PL" smtClean="0"/>
              <a:t>‹#›</a:t>
            </a:fld>
            <a:endParaRPr lang="pl-PL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r="42454" b="36435"/>
          <a:stretch/>
        </p:blipFill>
        <p:spPr>
          <a:xfrm>
            <a:off x="1125460" y="643464"/>
            <a:ext cx="6574536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64117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652" y="959903"/>
            <a:ext cx="6571344" cy="1044600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8131" y="2169094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none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8131" y="2973815"/>
            <a:ext cx="3125766" cy="2491662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3822" y="2172548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none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63822" y="2971035"/>
            <a:ext cx="3125652" cy="2484985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782E8-C642-4192-B3CC-6D93C3C92CB1}" type="datetime1">
              <a:rPr lang="pl-PL" smtClean="0"/>
              <a:t>09.04.2018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dr inż. Rafał Kucharski, KST PK, 2018 (na podstawie V. Naumov)</a:t>
            </a:r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3B3C1-EB2E-4F83-9241-3A21349E6EAF}" type="slidenum">
              <a:rPr lang="pl-PL" smtClean="0"/>
              <a:t>‹#›</a:t>
            </a:fld>
            <a:endParaRPr lang="pl-PL"/>
          </a:p>
        </p:txBody>
      </p:sp>
      <p:pic>
        <p:nvPicPr>
          <p:cNvPr id="18" name="Picture 1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r="42454" b="36435"/>
          <a:stretch/>
        </p:blipFill>
        <p:spPr>
          <a:xfrm>
            <a:off x="1125460" y="643464"/>
            <a:ext cx="6574536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70262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109D1-E243-4360-958A-9ACC069A05AB}" type="datetime1">
              <a:rPr lang="pl-PL" smtClean="0"/>
              <a:t>09.04.2018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dr inż. Rafał Kucharski, KST PK, 2018 (na podstawie V. Naumov)</a:t>
            </a:r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3B3C1-EB2E-4F83-9241-3A21349E6EAF}" type="slidenum">
              <a:rPr lang="pl-PL" smtClean="0"/>
              <a:t>‹#›</a:t>
            </a:fld>
            <a:endParaRPr lang="pl-PL"/>
          </a:p>
        </p:txBody>
      </p:sp>
      <p:pic>
        <p:nvPicPr>
          <p:cNvPr id="14" name="Picture 1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r="42454" b="36435"/>
          <a:stretch/>
        </p:blipFill>
        <p:spPr>
          <a:xfrm>
            <a:off x="1125460" y="643464"/>
            <a:ext cx="6574536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41340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50052-FA20-4642-B2CE-0FBADF682839}" type="datetime1">
              <a:rPr lang="pl-PL" smtClean="0"/>
              <a:t>09.04.2018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dr inż. Rafał Kucharski, KST PK, 2018 (na podstawie V. Naumov)</a:t>
            </a:r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3B3C1-EB2E-4F83-9241-3A21349E6EA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32742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041" y="959313"/>
            <a:ext cx="2425950" cy="224205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9877" y="960890"/>
            <a:ext cx="3828178" cy="4496910"/>
          </a:xfrm>
        </p:spPr>
        <p:txBody>
          <a:bodyPr anchor="ctr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041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15729-59F1-4C04-9382-E316E3B73412}" type="datetime1">
              <a:rPr lang="pl-PL" smtClean="0"/>
              <a:t>09.04.2018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dr inż. Rafał Kucharski, KST PK, 2018 (na podstawie V. Naumov)</a:t>
            </a:r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3B3C1-EB2E-4F83-9241-3A21349E6EAF}" type="slidenum">
              <a:rPr lang="pl-PL" smtClean="0"/>
              <a:t>‹#›</a:t>
            </a:fld>
            <a:endParaRPr lang="pl-PL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r="42454" b="36435"/>
          <a:stretch/>
        </p:blipFill>
        <p:spPr>
          <a:xfrm>
            <a:off x="1125460" y="643464"/>
            <a:ext cx="6574536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7612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4996501" y="482171"/>
            <a:ext cx="3511387" cy="5149101"/>
            <a:chOff x="4996501" y="482171"/>
            <a:chExt cx="3511387" cy="5149101"/>
          </a:xfrm>
        </p:grpSpPr>
        <p:sp>
          <p:nvSpPr>
            <p:cNvPr id="14" name="Rectangle 13"/>
            <p:cNvSpPr/>
            <p:nvPr/>
          </p:nvSpPr>
          <p:spPr>
            <a:xfrm>
              <a:off x="4996501" y="482171"/>
              <a:ext cx="3511387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5312152" y="812506"/>
              <a:ext cx="2883013" cy="4479361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2077" y="1129512"/>
            <a:ext cx="3386166" cy="1918487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31420" y="3057166"/>
            <a:ext cx="3390817" cy="2092568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4592" y="5469857"/>
            <a:ext cx="3393977" cy="320123"/>
          </a:xfrm>
        </p:spPr>
        <p:txBody>
          <a:bodyPr/>
          <a:lstStyle>
            <a:lvl1pPr algn="l">
              <a:defRPr/>
            </a:lvl1pPr>
          </a:lstStyle>
          <a:p>
            <a:fld id="{9139D4E9-F58B-434A-88FC-869A5A127F18}" type="datetime1">
              <a:rPr lang="pl-PL" smtClean="0"/>
              <a:t>09.04.2018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459" y="318641"/>
            <a:ext cx="2601032" cy="320931"/>
          </a:xfrm>
        </p:spPr>
        <p:txBody>
          <a:bodyPr/>
          <a:lstStyle/>
          <a:p>
            <a:r>
              <a:rPr lang="pl-PL" smtClean="0"/>
              <a:t>dr inż. Rafał Kucharski, KST PK, 2018 (na podstawie V. Naumov)</a:t>
            </a:r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726491" y="131730"/>
            <a:ext cx="795746" cy="503578"/>
          </a:xfrm>
        </p:spPr>
        <p:txBody>
          <a:bodyPr/>
          <a:lstStyle/>
          <a:p>
            <a:fld id="{49B3B3C1-EB2E-4F83-9241-3A21349E6EAF}" type="slidenum">
              <a:rPr lang="pl-PL" smtClean="0"/>
              <a:t>‹#›</a:t>
            </a:fld>
            <a:endParaRPr lang="pl-PL"/>
          </a:p>
        </p:txBody>
      </p:sp>
      <p:pic>
        <p:nvPicPr>
          <p:cNvPr id="22" name="Picture 2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r="70363" b="36435"/>
          <a:stretch/>
        </p:blipFill>
        <p:spPr>
          <a:xfrm>
            <a:off x="1125460" y="643464"/>
            <a:ext cx="339242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46941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854"/>
            <a:ext cx="9144000" cy="74295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468769"/>
            <a:ext cx="9144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/>
          <p:cNvCxnSpPr/>
          <p:nvPr/>
        </p:nvCxnSpPr>
        <p:spPr>
          <a:xfrm>
            <a:off x="0" y="6121005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28684" y="956172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8684" y="2167385"/>
            <a:ext cx="6571343" cy="32886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21309" y="330371"/>
            <a:ext cx="2368292" cy="3049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46CA53-7040-4F82-A70C-CD4ADF9D216D}" type="datetime1">
              <a:rPr lang="pl-PL" smtClean="0"/>
              <a:t>09.04.2018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8684" y="329308"/>
            <a:ext cx="3388498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l-PL" smtClean="0"/>
              <a:t>dr inż. Rafał Kucharski, KST PK, 2018 (na podstawie V. Naumov)</a:t>
            </a:r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93728" y="131730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49B3B3C1-EB2E-4F83-9241-3A21349E6EA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19786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hf sldNum="0"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125459" y="959313"/>
            <a:ext cx="6530935" cy="2571891"/>
          </a:xfrm>
        </p:spPr>
        <p:txBody>
          <a:bodyPr>
            <a:noAutofit/>
          </a:bodyPr>
          <a:lstStyle/>
          <a:p>
            <a:r>
              <a:rPr lang="pl-PL" sz="3200" dirty="0"/>
              <a:t>Kryteria efektywności projektów inwestycyjnych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125459" y="4022526"/>
            <a:ext cx="5760741" cy="977621"/>
          </a:xfrm>
        </p:spPr>
        <p:txBody>
          <a:bodyPr/>
          <a:lstStyle/>
          <a:p>
            <a:r>
              <a:rPr lang="pl-PL" dirty="0"/>
              <a:t>Efektywność inwestycji i systemów transportowych</a:t>
            </a:r>
          </a:p>
        </p:txBody>
      </p:sp>
    </p:spTree>
    <p:extLst>
      <p:ext uri="{BB962C8B-B14F-4D97-AF65-F5344CB8AC3E}">
        <p14:creationId xmlns:p14="http://schemas.microsoft.com/office/powerpoint/2010/main" val="9665055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Stopa dyskonta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pl-PL" b="1" dirty="0"/>
                  <a:t>Stopa dyskonta</a:t>
                </a:r>
                <a:r>
                  <a:rPr lang="pl-PL" dirty="0"/>
                  <a:t> </a:t>
                </a:r>
                <a14:m>
                  <m:oMath xmlns:m="http://schemas.openxmlformats.org/officeDocument/2006/math">
                    <m:r>
                      <a:rPr lang="pl-PL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pl-PL" dirty="0"/>
                  <a:t> (</a:t>
                </a:r>
                <a:r>
                  <a:rPr lang="en-US" i="1" dirty="0"/>
                  <a:t>discount rate</a:t>
                </a:r>
                <a:r>
                  <a:rPr lang="pl-PL" dirty="0"/>
                  <a:t>) – stopa zrzeczenia się przyszłych środków finansowych na rzecz aktualnie dostępnych środków: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l-PL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num>
                      <m:den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</m:oMath>
                </a14:m>
                <a:r>
                  <a:rPr lang="pl-PL" dirty="0"/>
                  <a:t>,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pl-PL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pl-PL" dirty="0"/>
                  <a:t> – oczekiwana stopa zwrotu (rentowność)</a:t>
                </a:r>
              </a:p>
            </p:txBody>
          </p:sp>
        </mc:Choice>
        <mc:Fallback xmlns="">
          <p:sp>
            <p:nvSpPr>
              <p:cNvPr id="3" name="Symbol zastępczy zawartości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371" r="-1113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dr inż. Rafał Kucharski, KST PK, 2018 (na podstawie V. Naumov)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770413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128684" y="956173"/>
            <a:ext cx="6571343" cy="872628"/>
          </a:xfrm>
        </p:spPr>
        <p:txBody>
          <a:bodyPr/>
          <a:lstStyle/>
          <a:p>
            <a:r>
              <a:rPr lang="pl-PL" dirty="0"/>
              <a:t>Zdyskontowane potoki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/>
              <p:cNvSpPr>
                <a:spLocks noGrp="1"/>
              </p:cNvSpPr>
              <p:nvPr>
                <p:ph idx="1"/>
              </p:nvPr>
            </p:nvSpPr>
            <p:spPr>
              <a:xfrm>
                <a:off x="1128684" y="1950817"/>
                <a:ext cx="6571343" cy="3917721"/>
              </a:xfrm>
            </p:spPr>
            <p:txBody>
              <a:bodyPr>
                <a:normAutofit/>
              </a:bodyPr>
              <a:lstStyle/>
              <a:p>
                <a:r>
                  <a:rPr lang="pl-PL" dirty="0"/>
                  <a:t>Zdyskontowany przepływ inwestycyjny (</a:t>
                </a:r>
                <a:r>
                  <a:rPr lang="en-US" i="1" dirty="0"/>
                  <a:t>present net cash flow</a:t>
                </a:r>
                <a:r>
                  <a:rPr lang="pl-PL" dirty="0"/>
                  <a:t>):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pl-PL" i="1">
                            <a:latin typeface="Cambria Math" panose="02040503050406030204" pitchFamily="18" charset="0"/>
                          </a:rPr>
                          <m:t>𝐶𝐹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pl-PL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pl-PL" i="1">
                                <a:latin typeface="Cambria Math" panose="02040503050406030204" pitchFamily="18" charset="0"/>
                              </a:rPr>
                              <m:t>𝐶𝐹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.</a:t>
                </a:r>
                <a:endParaRPr lang="pl-PL" dirty="0"/>
              </a:p>
              <a:p>
                <a:r>
                  <a:rPr lang="pl-PL" dirty="0"/>
                  <a:t>Zdyskontowane wpływy pieniężne</a:t>
                </a:r>
                <a:r>
                  <a:rPr lang="en-US" dirty="0"/>
                  <a:t> </a:t>
                </a:r>
                <a:r>
                  <a:rPr lang="pl-PL" dirty="0"/>
                  <a:t>(</a:t>
                </a:r>
                <a:r>
                  <a:rPr lang="en-US" i="1" dirty="0"/>
                  <a:t>present cash inflow</a:t>
                </a:r>
                <a:r>
                  <a:rPr lang="pl-PL" dirty="0"/>
                  <a:t>):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i="1">
                            <a:latin typeface="Cambria Math"/>
                          </a:rPr>
                        </m:ctrlPr>
                      </m:sSubPr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pl-PL" i="1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pl-PL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pl-PL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l-PL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  <m:r>
                              <a:rPr lang="pl-PL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.</a:t>
                </a:r>
                <a:endParaRPr lang="pl-PL" dirty="0"/>
              </a:p>
              <a:p>
                <a:r>
                  <a:rPr lang="pl-PL" dirty="0"/>
                  <a:t>Zdyskontowane nakłady inwestycyjne</a:t>
                </a:r>
                <a:r>
                  <a:rPr lang="en-US" dirty="0"/>
                  <a:t> </a:t>
                </a:r>
                <a:r>
                  <a:rPr lang="pl-PL" dirty="0"/>
                  <a:t>(</a:t>
                </a:r>
                <a:r>
                  <a:rPr lang="en-US" i="1" dirty="0"/>
                  <a:t>present cash outflow</a:t>
                </a:r>
                <a:r>
                  <a:rPr lang="pl-PL" dirty="0"/>
                  <a:t>):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i="1">
                            <a:latin typeface="Cambria Math"/>
                          </a:rPr>
                        </m:ctrlPr>
                      </m:sSubPr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pl-PL" i="1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pl-PL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pl-PL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l-PL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  <m:r>
                              <a:rPr lang="pl-PL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.</a:t>
                </a:r>
                <a:endParaRPr lang="pl-PL" dirty="0"/>
              </a:p>
            </p:txBody>
          </p:sp>
        </mc:Choice>
        <mc:Fallback xmlns="">
          <p:sp>
            <p:nvSpPr>
              <p:cNvPr id="3" name="Symbol zastępczy zawartości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28684" y="1950817"/>
                <a:ext cx="6571343" cy="3917721"/>
              </a:xfrm>
              <a:blipFill>
                <a:blip r:embed="rId2"/>
                <a:stretch>
                  <a:fillRect l="-835" t="-156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dr inż. Rafał Kucharski, KST PK, 2018 (na podstawie V. Naumov)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248908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ytuł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pl-PL" dirty="0"/>
                  <a:t>Zaktualizowane potoki projektu inwestycyjnego dla </a:t>
                </a: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=0,1</m:t>
                    </m:r>
                  </m:oMath>
                </a14:m>
                <a:endParaRPr lang="pl-PL" dirty="0"/>
              </a:p>
            </p:txBody>
          </p:sp>
        </mc:Choice>
        <mc:Fallback xmlns="">
          <p:sp>
            <p:nvSpPr>
              <p:cNvPr id="2" name="Tytuł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19" t="-12209" r="-278" b="-11628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dr inż. Rafał Kucharski, KST PK, 2018 (na podstawie V. Naumov)</a:t>
            </a:r>
            <a:endParaRPr lang="pl-PL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ela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3036403"/>
                  </p:ext>
                </p:extLst>
              </p:nvPr>
            </p:nvGraphicFramePr>
            <p:xfrm>
              <a:off x="1128683" y="2323070"/>
              <a:ext cx="6560791" cy="3545465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670761">
                      <a:extLst>
                        <a:ext uri="{9D8B030D-6E8A-4147-A177-3AD203B41FA5}">
                          <a16:colId xmlns:a16="http://schemas.microsoft.com/office/drawing/2014/main" xmlns="" val="1404977446"/>
                        </a:ext>
                      </a:extLst>
                    </a:gridCol>
                    <a:gridCol w="978006">
                      <a:extLst>
                        <a:ext uri="{9D8B030D-6E8A-4147-A177-3AD203B41FA5}">
                          <a16:colId xmlns:a16="http://schemas.microsoft.com/office/drawing/2014/main" xmlns="" val="537585662"/>
                        </a:ext>
                      </a:extLst>
                    </a:gridCol>
                    <a:gridCol w="978006">
                      <a:extLst>
                        <a:ext uri="{9D8B030D-6E8A-4147-A177-3AD203B41FA5}">
                          <a16:colId xmlns:a16="http://schemas.microsoft.com/office/drawing/2014/main" xmlns="" val="195304306"/>
                        </a:ext>
                      </a:extLst>
                    </a:gridCol>
                    <a:gridCol w="978006">
                      <a:extLst>
                        <a:ext uri="{9D8B030D-6E8A-4147-A177-3AD203B41FA5}">
                          <a16:colId xmlns:a16="http://schemas.microsoft.com/office/drawing/2014/main" xmlns="" val="2900797241"/>
                        </a:ext>
                      </a:extLst>
                    </a:gridCol>
                    <a:gridCol w="978006">
                      <a:extLst>
                        <a:ext uri="{9D8B030D-6E8A-4147-A177-3AD203B41FA5}">
                          <a16:colId xmlns:a16="http://schemas.microsoft.com/office/drawing/2014/main" xmlns="" val="2355710738"/>
                        </a:ext>
                      </a:extLst>
                    </a:gridCol>
                    <a:gridCol w="978006">
                      <a:extLst>
                        <a:ext uri="{9D8B030D-6E8A-4147-A177-3AD203B41FA5}">
                          <a16:colId xmlns:a16="http://schemas.microsoft.com/office/drawing/2014/main" xmlns="" val="3479105565"/>
                        </a:ext>
                      </a:extLst>
                    </a:gridCol>
                  </a:tblGrid>
                  <a:tr h="506495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pl-PL" sz="1800" u="none" strike="noStrike" dirty="0">
                              <a:effectLst/>
                            </a:rPr>
                            <a:t>Czas życia </a:t>
                          </a:r>
                          <a14:m>
                            <m:oMath xmlns:m="http://schemas.openxmlformats.org/officeDocument/2006/math">
                              <m:r>
                                <a:rPr lang="pl-PL" sz="1800" b="0" i="1" u="none" strike="noStrike" smtClean="0">
                                  <a:effectLst/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oMath>
                          </a14:m>
                          <a:endParaRPr lang="pl-PL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10800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b="1" u="none" strike="noStrike" dirty="0">
                              <a:effectLst/>
                            </a:rPr>
                            <a:t>0</a:t>
                          </a:r>
                          <a:endParaRPr lang="pl-PL" sz="1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b="1" u="none" strike="noStrike">
                              <a:effectLst/>
                            </a:rPr>
                            <a:t>1</a:t>
                          </a:r>
                          <a:endParaRPr lang="pl-PL" sz="1800" b="1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b="1" u="none" strike="noStrike">
                              <a:effectLst/>
                            </a:rPr>
                            <a:t>2</a:t>
                          </a:r>
                          <a:endParaRPr lang="pl-PL" sz="1800" b="1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b="1" u="none" strike="noStrike">
                              <a:effectLst/>
                            </a:rPr>
                            <a:t>3</a:t>
                          </a:r>
                          <a:endParaRPr lang="pl-PL" sz="1800" b="1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b="1" u="none" strike="noStrike" dirty="0">
                              <a:effectLst/>
                            </a:rPr>
                            <a:t>4</a:t>
                          </a:r>
                          <a:endParaRPr lang="pl-PL" sz="1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685169100"/>
                      </a:ext>
                    </a:extLst>
                  </a:tr>
                  <a:tr h="506495">
                    <a:tc>
                      <a:txBody>
                        <a:bodyPr/>
                        <a:lstStyle/>
                        <a:p>
                          <a:pPr algn="l" fontAlgn="b"/>
                          <a14:m>
                            <m:oMath xmlns:m="http://schemas.openxmlformats.org/officeDocument/2006/math">
                              <m:r>
                                <a:rPr lang="en-US" sz="180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pl-PL" sz="1800" i="1">
                                  <a:latin typeface="Cambria Math" panose="02040503050406030204" pitchFamily="18" charset="0"/>
                                </a:rPr>
                                <m:t>𝐶𝐹</m:t>
                              </m:r>
                            </m:oMath>
                          </a14:m>
                          <a:r>
                            <a:rPr lang="pl-PL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 </a:t>
                          </a:r>
                        </a:p>
                      </a:txBody>
                      <a:tcPr marL="10800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u="none" strike="noStrike" dirty="0">
                              <a:effectLst/>
                            </a:rPr>
                            <a:t>-350</a:t>
                          </a:r>
                          <a:endParaRPr lang="pl-PL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u="none" strike="noStrike">
                              <a:effectLst/>
                            </a:rPr>
                            <a:t>100</a:t>
                          </a:r>
                          <a:endParaRPr lang="pl-PL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u="none" strike="noStrike" dirty="0">
                              <a:effectLst/>
                            </a:rPr>
                            <a:t>150</a:t>
                          </a:r>
                          <a:endParaRPr lang="pl-PL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u="none" strike="noStrike">
                              <a:effectLst/>
                            </a:rPr>
                            <a:t>150</a:t>
                          </a:r>
                          <a:endParaRPr lang="pl-PL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u="none" strike="noStrike">
                              <a:effectLst/>
                            </a:rPr>
                            <a:t>150</a:t>
                          </a:r>
                          <a:endParaRPr lang="pl-PL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3100969406"/>
                      </a:ext>
                    </a:extLst>
                  </a:tr>
                  <a:tr h="506495">
                    <a:tc>
                      <a:txBody>
                        <a:bodyPr/>
                        <a:lstStyle/>
                        <a:p>
                          <a:pPr algn="l" fontAlgn="b"/>
                          <a14:m>
                            <m:oMath xmlns:m="http://schemas.openxmlformats.org/officeDocument/2006/math">
                              <m:r>
                                <a:rPr lang="pl-PL" sz="18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pl-PL" sz="18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pl-PL" sz="18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oMath>
                          </a14:m>
                          <a:r>
                            <a:rPr lang="pl-PL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 </a:t>
                          </a:r>
                        </a:p>
                      </a:txBody>
                      <a:tcPr marL="10800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u="none" strike="noStrike" dirty="0">
                              <a:effectLst/>
                            </a:rPr>
                            <a:t>0</a:t>
                          </a:r>
                          <a:endParaRPr lang="pl-PL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u="none" strike="noStrike">
                              <a:effectLst/>
                            </a:rPr>
                            <a:t>100</a:t>
                          </a:r>
                          <a:endParaRPr lang="pl-PL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u="none" strike="noStrike">
                              <a:effectLst/>
                            </a:rPr>
                            <a:t>150</a:t>
                          </a:r>
                          <a:endParaRPr lang="pl-PL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u="none" strike="noStrike" dirty="0">
                              <a:effectLst/>
                            </a:rPr>
                            <a:t>150</a:t>
                          </a:r>
                          <a:endParaRPr lang="pl-PL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u="none" strike="noStrike">
                              <a:effectLst/>
                            </a:rPr>
                            <a:t>150</a:t>
                          </a:r>
                          <a:endParaRPr lang="pl-PL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2655686567"/>
                      </a:ext>
                    </a:extLst>
                  </a:tr>
                  <a:tr h="506495">
                    <a:tc>
                      <a:txBody>
                        <a:bodyPr/>
                        <a:lstStyle/>
                        <a:p>
                          <a:pPr algn="l" fontAlgn="b"/>
                          <a14:m>
                            <m:oMath xmlns:m="http://schemas.openxmlformats.org/officeDocument/2006/math">
                              <m:r>
                                <a:rPr lang="pl-PL" sz="180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pl-PL" sz="1800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pl-PL" sz="18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oMath>
                          </a14:m>
                          <a:r>
                            <a:rPr lang="pl-PL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 </a:t>
                          </a:r>
                        </a:p>
                      </a:txBody>
                      <a:tcPr marL="10800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u="none" strike="noStrike" dirty="0">
                              <a:effectLst/>
                            </a:rPr>
                            <a:t>350</a:t>
                          </a:r>
                          <a:endParaRPr lang="pl-PL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u="none" strike="noStrike" dirty="0">
                              <a:effectLst/>
                            </a:rPr>
                            <a:t>0</a:t>
                          </a:r>
                          <a:endParaRPr lang="pl-PL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u="none" strike="noStrike" dirty="0">
                              <a:effectLst/>
                            </a:rPr>
                            <a:t>0</a:t>
                          </a:r>
                          <a:endParaRPr lang="pl-PL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u="none" strike="noStrike" dirty="0">
                              <a:effectLst/>
                            </a:rPr>
                            <a:t>0</a:t>
                          </a:r>
                          <a:endParaRPr lang="pl-PL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u="none" strike="noStrike" dirty="0">
                              <a:effectLst/>
                            </a:rPr>
                            <a:t>0</a:t>
                          </a:r>
                          <a:endParaRPr lang="pl-PL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4284147440"/>
                      </a:ext>
                    </a:extLst>
                  </a:tr>
                  <a:tr h="506495">
                    <a:tc>
                      <a:txBody>
                        <a:bodyPr/>
                        <a:lstStyle/>
                        <a:p>
                          <a:pPr algn="l" fontAlgn="b"/>
                          <a14:m>
                            <m:oMath xmlns:m="http://schemas.openxmlformats.org/officeDocument/2006/math">
                              <m:r>
                                <a:rPr lang="pl-PL" sz="18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180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pl-PL" sz="1800" i="1">
                                  <a:latin typeface="Cambria Math" panose="02040503050406030204" pitchFamily="18" charset="0"/>
                                </a:rPr>
                                <m:t>𝐶𝐹</m:t>
                              </m:r>
                            </m:oMath>
                          </a14:m>
                          <a:r>
                            <a:rPr lang="pl-PL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 </a:t>
                          </a:r>
                        </a:p>
                      </a:txBody>
                      <a:tcPr marL="10800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-350,0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90,9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124,0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112,7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102,5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232938062"/>
                      </a:ext>
                    </a:extLst>
                  </a:tr>
                  <a:tr h="506495">
                    <a:tc>
                      <a:txBody>
                        <a:bodyPr/>
                        <a:lstStyle/>
                        <a:p>
                          <a:pPr algn="l" fontAlgn="b"/>
                          <a14:m>
                            <m:oMath xmlns:m="http://schemas.openxmlformats.org/officeDocument/2006/math">
                              <m:r>
                                <a:rPr lang="pl-PL" sz="18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pl-PL" sz="18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pl-PL" sz="18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pl-PL" sz="18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oMath>
                          </a14:m>
                          <a:r>
                            <a:rPr lang="pl-PL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 </a:t>
                          </a:r>
                        </a:p>
                      </a:txBody>
                      <a:tcPr marL="10800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0,0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90,9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124,0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112,7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102,5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593335576"/>
                      </a:ext>
                    </a:extLst>
                  </a:tr>
                  <a:tr h="506495">
                    <a:tc>
                      <a:txBody>
                        <a:bodyPr/>
                        <a:lstStyle/>
                        <a:p>
                          <a:pPr algn="l" fontAlgn="b"/>
                          <a14:m>
                            <m:oMath xmlns:m="http://schemas.openxmlformats.org/officeDocument/2006/math">
                              <m:r>
                                <a:rPr lang="pl-PL" sz="18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pl-PL" sz="180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pl-PL" sz="1800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pl-PL" sz="18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oMath>
                          </a14:m>
                          <a:r>
                            <a:rPr lang="pl-PL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 </a:t>
                          </a:r>
                        </a:p>
                      </a:txBody>
                      <a:tcPr marL="10800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350,0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0,0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0,0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0,0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0,0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5358155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ela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3036403"/>
                  </p:ext>
                </p:extLst>
              </p:nvPr>
            </p:nvGraphicFramePr>
            <p:xfrm>
              <a:off x="1128683" y="2323070"/>
              <a:ext cx="6560791" cy="3545465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670761">
                      <a:extLst>
                        <a:ext uri="{9D8B030D-6E8A-4147-A177-3AD203B41FA5}">
                          <a16:colId xmlns:a16="http://schemas.microsoft.com/office/drawing/2014/main" val="1404977446"/>
                        </a:ext>
                      </a:extLst>
                    </a:gridCol>
                    <a:gridCol w="978006">
                      <a:extLst>
                        <a:ext uri="{9D8B030D-6E8A-4147-A177-3AD203B41FA5}">
                          <a16:colId xmlns:a16="http://schemas.microsoft.com/office/drawing/2014/main" val="537585662"/>
                        </a:ext>
                      </a:extLst>
                    </a:gridCol>
                    <a:gridCol w="978006">
                      <a:extLst>
                        <a:ext uri="{9D8B030D-6E8A-4147-A177-3AD203B41FA5}">
                          <a16:colId xmlns:a16="http://schemas.microsoft.com/office/drawing/2014/main" val="195304306"/>
                        </a:ext>
                      </a:extLst>
                    </a:gridCol>
                    <a:gridCol w="978006">
                      <a:extLst>
                        <a:ext uri="{9D8B030D-6E8A-4147-A177-3AD203B41FA5}">
                          <a16:colId xmlns:a16="http://schemas.microsoft.com/office/drawing/2014/main" val="2900797241"/>
                        </a:ext>
                      </a:extLst>
                    </a:gridCol>
                    <a:gridCol w="978006">
                      <a:extLst>
                        <a:ext uri="{9D8B030D-6E8A-4147-A177-3AD203B41FA5}">
                          <a16:colId xmlns:a16="http://schemas.microsoft.com/office/drawing/2014/main" val="2355710738"/>
                        </a:ext>
                      </a:extLst>
                    </a:gridCol>
                    <a:gridCol w="978006">
                      <a:extLst>
                        <a:ext uri="{9D8B030D-6E8A-4147-A177-3AD203B41FA5}">
                          <a16:colId xmlns:a16="http://schemas.microsoft.com/office/drawing/2014/main" val="3479105565"/>
                        </a:ext>
                      </a:extLst>
                    </a:gridCol>
                  </a:tblGrid>
                  <a:tr h="506495"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marL="10800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65" t="-1205" r="-293796" b="-6072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b="1" u="none" strike="noStrike" dirty="0">
                              <a:effectLst/>
                            </a:rPr>
                            <a:t>0</a:t>
                          </a:r>
                          <a:endParaRPr lang="pl-PL" sz="1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b="1" u="none" strike="noStrike">
                              <a:effectLst/>
                            </a:rPr>
                            <a:t>1</a:t>
                          </a:r>
                          <a:endParaRPr lang="pl-PL" sz="1800" b="1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b="1" u="none" strike="noStrike">
                              <a:effectLst/>
                            </a:rPr>
                            <a:t>2</a:t>
                          </a:r>
                          <a:endParaRPr lang="pl-PL" sz="1800" b="1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b="1" u="none" strike="noStrike">
                              <a:effectLst/>
                            </a:rPr>
                            <a:t>3</a:t>
                          </a:r>
                          <a:endParaRPr lang="pl-PL" sz="1800" b="1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b="1" u="none" strike="noStrike" dirty="0">
                              <a:effectLst/>
                            </a:rPr>
                            <a:t>4</a:t>
                          </a:r>
                          <a:endParaRPr lang="pl-PL" sz="1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685169100"/>
                      </a:ext>
                    </a:extLst>
                  </a:tr>
                  <a:tr h="506495"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marL="10800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65" t="-101205" r="-293796" b="-5072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u="none" strike="noStrike" dirty="0">
                              <a:effectLst/>
                            </a:rPr>
                            <a:t>-350</a:t>
                          </a:r>
                          <a:endParaRPr lang="pl-PL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u="none" strike="noStrike">
                              <a:effectLst/>
                            </a:rPr>
                            <a:t>100</a:t>
                          </a:r>
                          <a:endParaRPr lang="pl-PL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u="none" strike="noStrike" dirty="0">
                              <a:effectLst/>
                            </a:rPr>
                            <a:t>150</a:t>
                          </a:r>
                          <a:endParaRPr lang="pl-PL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u="none" strike="noStrike">
                              <a:effectLst/>
                            </a:rPr>
                            <a:t>150</a:t>
                          </a:r>
                          <a:endParaRPr lang="pl-PL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u="none" strike="noStrike">
                              <a:effectLst/>
                            </a:rPr>
                            <a:t>150</a:t>
                          </a:r>
                          <a:endParaRPr lang="pl-PL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100969406"/>
                      </a:ext>
                    </a:extLst>
                  </a:tr>
                  <a:tr h="506495"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marL="10800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65" t="-201205" r="-293796" b="-4072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u="none" strike="noStrike" dirty="0">
                              <a:effectLst/>
                            </a:rPr>
                            <a:t>0</a:t>
                          </a:r>
                          <a:endParaRPr lang="pl-PL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u="none" strike="noStrike">
                              <a:effectLst/>
                            </a:rPr>
                            <a:t>100</a:t>
                          </a:r>
                          <a:endParaRPr lang="pl-PL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u="none" strike="noStrike">
                              <a:effectLst/>
                            </a:rPr>
                            <a:t>150</a:t>
                          </a:r>
                          <a:endParaRPr lang="pl-PL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u="none" strike="noStrike" dirty="0">
                              <a:effectLst/>
                            </a:rPr>
                            <a:t>150</a:t>
                          </a:r>
                          <a:endParaRPr lang="pl-PL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u="none" strike="noStrike">
                              <a:effectLst/>
                            </a:rPr>
                            <a:t>150</a:t>
                          </a:r>
                          <a:endParaRPr lang="pl-PL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655686567"/>
                      </a:ext>
                    </a:extLst>
                  </a:tr>
                  <a:tr h="506495"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marL="10800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65" t="-297619" r="-293796" b="-3023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u="none" strike="noStrike" dirty="0">
                              <a:effectLst/>
                            </a:rPr>
                            <a:t>350</a:t>
                          </a:r>
                          <a:endParaRPr lang="pl-PL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u="none" strike="noStrike" dirty="0">
                              <a:effectLst/>
                            </a:rPr>
                            <a:t>0</a:t>
                          </a:r>
                          <a:endParaRPr lang="pl-PL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u="none" strike="noStrike" dirty="0">
                              <a:effectLst/>
                            </a:rPr>
                            <a:t>0</a:t>
                          </a:r>
                          <a:endParaRPr lang="pl-PL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u="none" strike="noStrike" dirty="0">
                              <a:effectLst/>
                            </a:rPr>
                            <a:t>0</a:t>
                          </a:r>
                          <a:endParaRPr lang="pl-PL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u="none" strike="noStrike" dirty="0">
                              <a:effectLst/>
                            </a:rPr>
                            <a:t>0</a:t>
                          </a:r>
                          <a:endParaRPr lang="pl-PL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284147440"/>
                      </a:ext>
                    </a:extLst>
                  </a:tr>
                  <a:tr h="506495"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marL="10800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65" t="-402410" r="-293796" b="-2060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-350,0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90,9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124,0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112,7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102,5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232938062"/>
                      </a:ext>
                    </a:extLst>
                  </a:tr>
                  <a:tr h="506495"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marL="10800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65" t="-502410" r="-293796" b="-1060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0,0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90,9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124,0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112,7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102,5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593335576"/>
                      </a:ext>
                    </a:extLst>
                  </a:tr>
                  <a:tr h="506495"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marL="10800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65" t="-602410" r="-293796" b="-60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350,0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0,0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0,0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0,0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0,0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5358155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3465826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Wartość zaktualizowana netto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/>
              <p:cNvSpPr>
                <a:spLocks noGrp="1"/>
              </p:cNvSpPr>
              <p:nvPr>
                <p:ph idx="1"/>
              </p:nvPr>
            </p:nvSpPr>
            <p:spPr>
              <a:xfrm>
                <a:off x="1128684" y="2167385"/>
                <a:ext cx="6571343" cy="3591970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pl-PL" b="1" dirty="0"/>
                  <a:t>Wartość zaktualizowana netto </a:t>
                </a:r>
                <a:r>
                  <a:rPr lang="pl-PL" i="1" dirty="0"/>
                  <a:t>(</a:t>
                </a:r>
                <a:r>
                  <a:rPr lang="en-US" i="1" dirty="0"/>
                  <a:t>net present value</a:t>
                </a:r>
                <a:r>
                  <a:rPr lang="pl-PL" i="1" dirty="0"/>
                  <a:t>) </a:t>
                </a: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</a:rPr>
                      <m:t>𝑁𝑃𝑉</m:t>
                    </m:r>
                  </m:oMath>
                </a14:m>
                <a:r>
                  <a:rPr lang="pl-PL" dirty="0"/>
                  <a:t> – skumulowana różnica pomiędzy zdyskontowanymi wpływami a wydatkami związanymi z projektem, w pewnym horyzoncie czasu. Przepływy pieniężnie dyskontowane są na moment początkowy projektu: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pl-PL" b="0" i="1" smtClean="0">
                        <a:latin typeface="Cambria Math" panose="02040503050406030204" pitchFamily="18" charset="0"/>
                      </a:rPr>
                      <m:t>𝑁𝑃𝑉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  <m:e>
                        <m:f>
                          <m:fPr>
                            <m:ctrlPr>
                              <a:rPr lang="en-US" i="1">
                                <a:latin typeface="Cambria Math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pl-PL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pl-PL" i="1">
                                    <a:latin typeface="Cambria Math" panose="02040503050406030204" pitchFamily="18" charset="0"/>
                                  </a:rPr>
                                  <m:t>𝐶𝐹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1+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</m:den>
                        </m:f>
                      </m:e>
                    </m:nary>
                    <m:r>
                      <a:rPr lang="pl-PL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  <m:e>
                        <m:sSub>
                          <m:sSubPr>
                            <m:ctrlPr>
                              <a:rPr lang="pl-PL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pl-PL" i="1">
                                <a:latin typeface="Cambria Math" panose="02040503050406030204" pitchFamily="18" charset="0"/>
                              </a:rPr>
                              <m:t>𝐶𝐹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/>
                  <a:t>,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 – </a:t>
                </a:r>
                <a:r>
                  <a:rPr lang="pl-PL" dirty="0"/>
                  <a:t>czas realizacji (czas życia) projektu inwestycyjnego.</a:t>
                </a:r>
              </a:p>
            </p:txBody>
          </p:sp>
        </mc:Choice>
        <mc:Fallback xmlns="">
          <p:sp>
            <p:nvSpPr>
              <p:cNvPr id="3" name="Symbol zastępczy zawartości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28684" y="2167385"/>
                <a:ext cx="6571343" cy="3591970"/>
              </a:xfrm>
              <a:blipFill>
                <a:blip r:embed="rId2"/>
                <a:stretch>
                  <a:fillRect l="-928" t="-1019" b="-849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dr inż. Rafał Kucharski, KST PK, 2018 (na podstawie V. Naumov)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855075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Obliczenie wartości zaktualizowanej netto</a:t>
            </a:r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dr inż. Rafał Kucharski, KST PK, 2018 (na podstawie V. Naumov)</a:t>
            </a:r>
            <a:endParaRPr lang="pl-PL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ela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44782406"/>
                  </p:ext>
                </p:extLst>
              </p:nvPr>
            </p:nvGraphicFramePr>
            <p:xfrm>
              <a:off x="1128683" y="2323070"/>
              <a:ext cx="6560794" cy="3545465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454014">
                      <a:extLst>
                        <a:ext uri="{9D8B030D-6E8A-4147-A177-3AD203B41FA5}">
                          <a16:colId xmlns:a16="http://schemas.microsoft.com/office/drawing/2014/main" xmlns="" val="1404977446"/>
                        </a:ext>
                      </a:extLst>
                    </a:gridCol>
                    <a:gridCol w="851130">
                      <a:extLst>
                        <a:ext uri="{9D8B030D-6E8A-4147-A177-3AD203B41FA5}">
                          <a16:colId xmlns:a16="http://schemas.microsoft.com/office/drawing/2014/main" xmlns="" val="537585662"/>
                        </a:ext>
                      </a:extLst>
                    </a:gridCol>
                    <a:gridCol w="851130">
                      <a:extLst>
                        <a:ext uri="{9D8B030D-6E8A-4147-A177-3AD203B41FA5}">
                          <a16:colId xmlns:a16="http://schemas.microsoft.com/office/drawing/2014/main" xmlns="" val="195304306"/>
                        </a:ext>
                      </a:extLst>
                    </a:gridCol>
                    <a:gridCol w="851130">
                      <a:extLst>
                        <a:ext uri="{9D8B030D-6E8A-4147-A177-3AD203B41FA5}">
                          <a16:colId xmlns:a16="http://schemas.microsoft.com/office/drawing/2014/main" xmlns="" val="2900797241"/>
                        </a:ext>
                      </a:extLst>
                    </a:gridCol>
                    <a:gridCol w="851130">
                      <a:extLst>
                        <a:ext uri="{9D8B030D-6E8A-4147-A177-3AD203B41FA5}">
                          <a16:colId xmlns:a16="http://schemas.microsoft.com/office/drawing/2014/main" xmlns="" val="2355710738"/>
                        </a:ext>
                      </a:extLst>
                    </a:gridCol>
                    <a:gridCol w="851130">
                      <a:extLst>
                        <a:ext uri="{9D8B030D-6E8A-4147-A177-3AD203B41FA5}">
                          <a16:colId xmlns:a16="http://schemas.microsoft.com/office/drawing/2014/main" xmlns="" val="3479105565"/>
                        </a:ext>
                      </a:extLst>
                    </a:gridCol>
                    <a:gridCol w="851130">
                      <a:extLst>
                        <a:ext uri="{9D8B030D-6E8A-4147-A177-3AD203B41FA5}">
                          <a16:colId xmlns:a16="http://schemas.microsoft.com/office/drawing/2014/main" xmlns="" val="2260487875"/>
                        </a:ext>
                      </a:extLst>
                    </a:gridCol>
                  </a:tblGrid>
                  <a:tr h="506495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pl-PL" sz="1800" u="none" strike="noStrike" dirty="0">
                              <a:effectLst/>
                            </a:rPr>
                            <a:t>Czas życia</a:t>
                          </a:r>
                          <a:endParaRPr lang="pl-PL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10800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b="1" u="none" strike="noStrike" dirty="0">
                              <a:effectLst/>
                            </a:rPr>
                            <a:t>0</a:t>
                          </a:r>
                          <a:endParaRPr lang="pl-PL" sz="1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b="1" u="none" strike="noStrike">
                              <a:effectLst/>
                            </a:rPr>
                            <a:t>1</a:t>
                          </a:r>
                          <a:endParaRPr lang="pl-PL" sz="1800" b="1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b="1" u="none" strike="noStrike">
                              <a:effectLst/>
                            </a:rPr>
                            <a:t>2</a:t>
                          </a:r>
                          <a:endParaRPr lang="pl-PL" sz="1800" b="1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b="1" u="none" strike="noStrike">
                              <a:effectLst/>
                            </a:rPr>
                            <a:t>3</a:t>
                          </a:r>
                          <a:endParaRPr lang="pl-PL" sz="1800" b="1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b="1" u="none" strike="noStrike" dirty="0">
                              <a:effectLst/>
                            </a:rPr>
                            <a:t>4</a:t>
                          </a:r>
                          <a:endParaRPr lang="pl-PL" sz="1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Suma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685169100"/>
                      </a:ext>
                    </a:extLst>
                  </a:tr>
                  <a:tr h="506495">
                    <a:tc>
                      <a:txBody>
                        <a:bodyPr/>
                        <a:lstStyle/>
                        <a:p>
                          <a:pPr algn="l" fontAlgn="b"/>
                          <a14:m>
                            <m:oMath xmlns:m="http://schemas.openxmlformats.org/officeDocument/2006/math">
                              <m:r>
                                <a:rPr lang="en-US" sz="180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pl-PL" sz="1800" i="1">
                                  <a:latin typeface="Cambria Math" panose="02040503050406030204" pitchFamily="18" charset="0"/>
                                </a:rPr>
                                <m:t>𝐶𝐹</m:t>
                              </m:r>
                            </m:oMath>
                          </a14:m>
                          <a:r>
                            <a:rPr lang="pl-PL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 </a:t>
                          </a:r>
                        </a:p>
                      </a:txBody>
                      <a:tcPr marL="10800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u="none" strike="noStrike" dirty="0">
                              <a:effectLst/>
                            </a:rPr>
                            <a:t>-350</a:t>
                          </a:r>
                          <a:endParaRPr lang="pl-PL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u="none" strike="noStrike">
                              <a:effectLst/>
                            </a:rPr>
                            <a:t>100</a:t>
                          </a:r>
                          <a:endParaRPr lang="pl-PL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u="none" strike="noStrike" dirty="0">
                              <a:effectLst/>
                            </a:rPr>
                            <a:t>150</a:t>
                          </a:r>
                          <a:endParaRPr lang="pl-PL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u="none" strike="noStrike">
                              <a:effectLst/>
                            </a:rPr>
                            <a:t>150</a:t>
                          </a:r>
                          <a:endParaRPr lang="pl-PL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u="none" strike="noStrike">
                              <a:effectLst/>
                            </a:rPr>
                            <a:t>150</a:t>
                          </a:r>
                          <a:endParaRPr lang="pl-PL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3100969406"/>
                      </a:ext>
                    </a:extLst>
                  </a:tr>
                  <a:tr h="506495">
                    <a:tc>
                      <a:txBody>
                        <a:bodyPr/>
                        <a:lstStyle/>
                        <a:p>
                          <a:pPr algn="l" fontAlgn="b"/>
                          <a14:m>
                            <m:oMath xmlns:m="http://schemas.openxmlformats.org/officeDocument/2006/math">
                              <m:r>
                                <a:rPr lang="pl-PL" sz="18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pl-PL" sz="18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pl-PL" sz="18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oMath>
                          </a14:m>
                          <a:r>
                            <a:rPr lang="pl-PL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 </a:t>
                          </a:r>
                        </a:p>
                      </a:txBody>
                      <a:tcPr marL="10800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u="none" strike="noStrike" dirty="0">
                              <a:effectLst/>
                            </a:rPr>
                            <a:t>0</a:t>
                          </a:r>
                          <a:endParaRPr lang="pl-PL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u="none" strike="noStrike">
                              <a:effectLst/>
                            </a:rPr>
                            <a:t>100</a:t>
                          </a:r>
                          <a:endParaRPr lang="pl-PL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u="none" strike="noStrike">
                              <a:effectLst/>
                            </a:rPr>
                            <a:t>150</a:t>
                          </a:r>
                          <a:endParaRPr lang="pl-PL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u="none" strike="noStrike" dirty="0">
                              <a:effectLst/>
                            </a:rPr>
                            <a:t>150</a:t>
                          </a:r>
                          <a:endParaRPr lang="pl-PL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u="none" strike="noStrike">
                              <a:effectLst/>
                            </a:rPr>
                            <a:t>150</a:t>
                          </a:r>
                          <a:endParaRPr lang="pl-PL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2655686567"/>
                      </a:ext>
                    </a:extLst>
                  </a:tr>
                  <a:tr h="506495">
                    <a:tc>
                      <a:txBody>
                        <a:bodyPr/>
                        <a:lstStyle/>
                        <a:p>
                          <a:pPr algn="l" fontAlgn="b"/>
                          <a14:m>
                            <m:oMath xmlns:m="http://schemas.openxmlformats.org/officeDocument/2006/math">
                              <m:r>
                                <a:rPr lang="pl-PL" sz="180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pl-PL" sz="1800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pl-PL" sz="18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oMath>
                          </a14:m>
                          <a:r>
                            <a:rPr lang="pl-PL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 </a:t>
                          </a:r>
                        </a:p>
                      </a:txBody>
                      <a:tcPr marL="10800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u="none" strike="noStrike" dirty="0">
                              <a:effectLst/>
                            </a:rPr>
                            <a:t>350</a:t>
                          </a:r>
                          <a:endParaRPr lang="pl-PL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u="none" strike="noStrike" dirty="0">
                              <a:effectLst/>
                            </a:rPr>
                            <a:t>0</a:t>
                          </a:r>
                          <a:endParaRPr lang="pl-PL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u="none" strike="noStrike" dirty="0">
                              <a:effectLst/>
                            </a:rPr>
                            <a:t>0</a:t>
                          </a:r>
                          <a:endParaRPr lang="pl-PL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u="none" strike="noStrike" dirty="0">
                              <a:effectLst/>
                            </a:rPr>
                            <a:t>0</a:t>
                          </a:r>
                          <a:endParaRPr lang="pl-PL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u="none" strike="noStrike" dirty="0">
                              <a:effectLst/>
                            </a:rPr>
                            <a:t>0</a:t>
                          </a:r>
                          <a:endParaRPr lang="pl-PL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4284147440"/>
                      </a:ext>
                    </a:extLst>
                  </a:tr>
                  <a:tr h="506495">
                    <a:tc>
                      <a:txBody>
                        <a:bodyPr/>
                        <a:lstStyle/>
                        <a:p>
                          <a:pPr algn="l" fontAlgn="b"/>
                          <a14:m>
                            <m:oMath xmlns:m="http://schemas.openxmlformats.org/officeDocument/2006/math">
                              <m:r>
                                <a:rPr lang="pl-PL" sz="18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180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pl-PL" sz="1800" i="1">
                                  <a:latin typeface="Cambria Math" panose="02040503050406030204" pitchFamily="18" charset="0"/>
                                </a:rPr>
                                <m:t>𝐶𝐹</m:t>
                              </m:r>
                            </m:oMath>
                          </a14:m>
                          <a:r>
                            <a:rPr lang="pl-PL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 </a:t>
                          </a:r>
                        </a:p>
                      </a:txBody>
                      <a:tcPr marL="10800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-350,0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90,9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124,0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112,7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102,5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80,0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232938062"/>
                      </a:ext>
                    </a:extLst>
                  </a:tr>
                  <a:tr h="506495">
                    <a:tc>
                      <a:txBody>
                        <a:bodyPr/>
                        <a:lstStyle/>
                        <a:p>
                          <a:pPr algn="l" fontAlgn="b"/>
                          <a14:m>
                            <m:oMath xmlns:m="http://schemas.openxmlformats.org/officeDocument/2006/math">
                              <m:r>
                                <a:rPr lang="pl-PL" sz="18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pl-PL" sz="18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pl-PL" sz="18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pl-PL" sz="18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oMath>
                          </a14:m>
                          <a:r>
                            <a:rPr lang="pl-PL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 </a:t>
                          </a:r>
                        </a:p>
                      </a:txBody>
                      <a:tcPr marL="10800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0,0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90,9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124,0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112,7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102,5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430,0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593335576"/>
                      </a:ext>
                    </a:extLst>
                  </a:tr>
                  <a:tr h="506495">
                    <a:tc>
                      <a:txBody>
                        <a:bodyPr/>
                        <a:lstStyle/>
                        <a:p>
                          <a:pPr algn="l" fontAlgn="b"/>
                          <a14:m>
                            <m:oMath xmlns:m="http://schemas.openxmlformats.org/officeDocument/2006/math">
                              <m:r>
                                <a:rPr lang="pl-PL" sz="18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pl-PL" sz="180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pl-PL" sz="1800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pl-PL" sz="18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oMath>
                          </a14:m>
                          <a:r>
                            <a:rPr lang="pl-PL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 </a:t>
                          </a:r>
                        </a:p>
                      </a:txBody>
                      <a:tcPr marL="10800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350,0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0,0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0,0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0,0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0,0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350,0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5358155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ela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44782406"/>
                  </p:ext>
                </p:extLst>
              </p:nvPr>
            </p:nvGraphicFramePr>
            <p:xfrm>
              <a:off x="1128683" y="2323070"/>
              <a:ext cx="6560794" cy="3545465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454014">
                      <a:extLst>
                        <a:ext uri="{9D8B030D-6E8A-4147-A177-3AD203B41FA5}">
                          <a16:colId xmlns:a16="http://schemas.microsoft.com/office/drawing/2014/main" val="1404977446"/>
                        </a:ext>
                      </a:extLst>
                    </a:gridCol>
                    <a:gridCol w="851130">
                      <a:extLst>
                        <a:ext uri="{9D8B030D-6E8A-4147-A177-3AD203B41FA5}">
                          <a16:colId xmlns:a16="http://schemas.microsoft.com/office/drawing/2014/main" val="537585662"/>
                        </a:ext>
                      </a:extLst>
                    </a:gridCol>
                    <a:gridCol w="851130">
                      <a:extLst>
                        <a:ext uri="{9D8B030D-6E8A-4147-A177-3AD203B41FA5}">
                          <a16:colId xmlns:a16="http://schemas.microsoft.com/office/drawing/2014/main" val="195304306"/>
                        </a:ext>
                      </a:extLst>
                    </a:gridCol>
                    <a:gridCol w="851130">
                      <a:extLst>
                        <a:ext uri="{9D8B030D-6E8A-4147-A177-3AD203B41FA5}">
                          <a16:colId xmlns:a16="http://schemas.microsoft.com/office/drawing/2014/main" val="2900797241"/>
                        </a:ext>
                      </a:extLst>
                    </a:gridCol>
                    <a:gridCol w="851130">
                      <a:extLst>
                        <a:ext uri="{9D8B030D-6E8A-4147-A177-3AD203B41FA5}">
                          <a16:colId xmlns:a16="http://schemas.microsoft.com/office/drawing/2014/main" val="2355710738"/>
                        </a:ext>
                      </a:extLst>
                    </a:gridCol>
                    <a:gridCol w="851130">
                      <a:extLst>
                        <a:ext uri="{9D8B030D-6E8A-4147-A177-3AD203B41FA5}">
                          <a16:colId xmlns:a16="http://schemas.microsoft.com/office/drawing/2014/main" val="3479105565"/>
                        </a:ext>
                      </a:extLst>
                    </a:gridCol>
                    <a:gridCol w="851130">
                      <a:extLst>
                        <a:ext uri="{9D8B030D-6E8A-4147-A177-3AD203B41FA5}">
                          <a16:colId xmlns:a16="http://schemas.microsoft.com/office/drawing/2014/main" val="2260487875"/>
                        </a:ext>
                      </a:extLst>
                    </a:gridCol>
                  </a:tblGrid>
                  <a:tr h="506495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pl-PL" sz="1800" u="none" strike="noStrike" dirty="0">
                              <a:effectLst/>
                            </a:rPr>
                            <a:t>Czas życia</a:t>
                          </a:r>
                          <a:endParaRPr lang="pl-PL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10800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b="1" u="none" strike="noStrike" dirty="0">
                              <a:effectLst/>
                            </a:rPr>
                            <a:t>0</a:t>
                          </a:r>
                          <a:endParaRPr lang="pl-PL" sz="1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b="1" u="none" strike="noStrike">
                              <a:effectLst/>
                            </a:rPr>
                            <a:t>1</a:t>
                          </a:r>
                          <a:endParaRPr lang="pl-PL" sz="1800" b="1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b="1" u="none" strike="noStrike">
                              <a:effectLst/>
                            </a:rPr>
                            <a:t>2</a:t>
                          </a:r>
                          <a:endParaRPr lang="pl-PL" sz="1800" b="1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b="1" u="none" strike="noStrike">
                              <a:effectLst/>
                            </a:rPr>
                            <a:t>3</a:t>
                          </a:r>
                          <a:endParaRPr lang="pl-PL" sz="1800" b="1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b="1" u="none" strike="noStrike" dirty="0">
                              <a:effectLst/>
                            </a:rPr>
                            <a:t>4</a:t>
                          </a:r>
                          <a:endParaRPr lang="pl-PL" sz="1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Suma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685169100"/>
                      </a:ext>
                    </a:extLst>
                  </a:tr>
                  <a:tr h="506495"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marL="10800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18" t="-101205" r="-351464" b="-5072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u="none" strike="noStrike" dirty="0">
                              <a:effectLst/>
                            </a:rPr>
                            <a:t>-350</a:t>
                          </a:r>
                          <a:endParaRPr lang="pl-PL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u="none" strike="noStrike">
                              <a:effectLst/>
                            </a:rPr>
                            <a:t>100</a:t>
                          </a:r>
                          <a:endParaRPr lang="pl-PL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u="none" strike="noStrike" dirty="0">
                              <a:effectLst/>
                            </a:rPr>
                            <a:t>150</a:t>
                          </a:r>
                          <a:endParaRPr lang="pl-PL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u="none" strike="noStrike">
                              <a:effectLst/>
                            </a:rPr>
                            <a:t>150</a:t>
                          </a:r>
                          <a:endParaRPr lang="pl-PL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u="none" strike="noStrike">
                              <a:effectLst/>
                            </a:rPr>
                            <a:t>150</a:t>
                          </a:r>
                          <a:endParaRPr lang="pl-PL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100969406"/>
                      </a:ext>
                    </a:extLst>
                  </a:tr>
                  <a:tr h="506495"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marL="10800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18" t="-201205" r="-351464" b="-4072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u="none" strike="noStrike" dirty="0">
                              <a:effectLst/>
                            </a:rPr>
                            <a:t>0</a:t>
                          </a:r>
                          <a:endParaRPr lang="pl-PL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u="none" strike="noStrike">
                              <a:effectLst/>
                            </a:rPr>
                            <a:t>100</a:t>
                          </a:r>
                          <a:endParaRPr lang="pl-PL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u="none" strike="noStrike">
                              <a:effectLst/>
                            </a:rPr>
                            <a:t>150</a:t>
                          </a:r>
                          <a:endParaRPr lang="pl-PL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u="none" strike="noStrike" dirty="0">
                              <a:effectLst/>
                            </a:rPr>
                            <a:t>150</a:t>
                          </a:r>
                          <a:endParaRPr lang="pl-PL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u="none" strike="noStrike">
                              <a:effectLst/>
                            </a:rPr>
                            <a:t>150</a:t>
                          </a:r>
                          <a:endParaRPr lang="pl-PL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655686567"/>
                      </a:ext>
                    </a:extLst>
                  </a:tr>
                  <a:tr h="506495"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marL="10800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18" t="-297619" r="-351464" b="-3023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u="none" strike="noStrike" dirty="0">
                              <a:effectLst/>
                            </a:rPr>
                            <a:t>350</a:t>
                          </a:r>
                          <a:endParaRPr lang="pl-PL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u="none" strike="noStrike" dirty="0">
                              <a:effectLst/>
                            </a:rPr>
                            <a:t>0</a:t>
                          </a:r>
                          <a:endParaRPr lang="pl-PL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u="none" strike="noStrike" dirty="0">
                              <a:effectLst/>
                            </a:rPr>
                            <a:t>0</a:t>
                          </a:r>
                          <a:endParaRPr lang="pl-PL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u="none" strike="noStrike" dirty="0">
                              <a:effectLst/>
                            </a:rPr>
                            <a:t>0</a:t>
                          </a:r>
                          <a:endParaRPr lang="pl-PL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u="none" strike="noStrike" dirty="0">
                              <a:effectLst/>
                            </a:rPr>
                            <a:t>0</a:t>
                          </a:r>
                          <a:endParaRPr lang="pl-PL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284147440"/>
                      </a:ext>
                    </a:extLst>
                  </a:tr>
                  <a:tr h="506495"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marL="10800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18" t="-402410" r="-351464" b="-2060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-350,0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90,9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124,0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112,7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102,5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80,0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32938062"/>
                      </a:ext>
                    </a:extLst>
                  </a:tr>
                  <a:tr h="506495"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marL="10800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18" t="-502410" r="-351464" b="-1060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0,0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90,9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124,0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112,7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102,5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430,0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593335576"/>
                      </a:ext>
                    </a:extLst>
                  </a:tr>
                  <a:tr h="506495"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marL="10800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18" t="-602410" r="-351464" b="-60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350,0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0,0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0,0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0,0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0,0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350,0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5358155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Strzałka: w prawo 6"/>
          <p:cNvSpPr/>
          <p:nvPr/>
        </p:nvSpPr>
        <p:spPr>
          <a:xfrm>
            <a:off x="395783" y="4476464"/>
            <a:ext cx="637364" cy="177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38393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Zdyskontowany</a:t>
            </a:r>
            <a:r>
              <a:rPr lang="en-US" dirty="0"/>
              <a:t> </a:t>
            </a:r>
            <a:r>
              <a:rPr lang="pl-PL" dirty="0"/>
              <a:t>okres zwrotu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pl-PL" b="1" dirty="0"/>
                  <a:t>Zdyskontowany okres zwrotu</a:t>
                </a:r>
                <a:r>
                  <a:rPr lang="pl-PL" dirty="0"/>
                  <a:t> </a:t>
                </a:r>
                <a14:m>
                  <m:oMath xmlns:m="http://schemas.openxmlformats.org/officeDocument/2006/math">
                    <m:r>
                      <a:rPr lang="pl-PL" b="0" i="1" smtClean="0">
                        <a:latin typeface="Cambria Math" panose="02040503050406030204" pitchFamily="18" charset="0"/>
                      </a:rPr>
                      <m:t>𝑃𝑃𝑃</m:t>
                    </m:r>
                  </m:oMath>
                </a14:m>
                <a:r>
                  <a:rPr lang="pl-PL" dirty="0"/>
                  <a:t> (</a:t>
                </a:r>
                <a:r>
                  <a:rPr lang="en-US" i="1" dirty="0"/>
                  <a:t>present payback period</a:t>
                </a:r>
                <a:r>
                  <a:rPr lang="pl-PL" dirty="0"/>
                  <a:t>) – taki czas życia projektu dla którego wartość zaktualizowana netto wynosi zero: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pl-PL" b="0" i="1" smtClean="0">
                        <a:latin typeface="Cambria Math" panose="02040503050406030204" pitchFamily="18" charset="0"/>
                      </a:rPr>
                      <m:t>𝑃𝑃𝑃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l-PL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l-P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↔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ctrlPr>
                          <a:rPr lang="pl-PL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l-PL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l-PL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pl-PL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  <m:e>
                        <m:sSub>
                          <m:sSubPr>
                            <m:ctrlPr>
                              <a:rPr lang="pl-PL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pl-PL" i="1">
                                <a:latin typeface="Cambria Math" panose="02040503050406030204" pitchFamily="18" charset="0"/>
                              </a:rPr>
                              <m:t>𝐶𝐹</m:t>
                            </m:r>
                          </m:e>
                          <m:sub>
                            <m:r>
                              <a:rPr lang="pl-PL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pl-PL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pl-PL" dirty="0"/>
                  <a:t>.</a:t>
                </a:r>
              </a:p>
            </p:txBody>
          </p:sp>
        </mc:Choice>
        <mc:Fallback xmlns="">
          <p:sp>
            <p:nvSpPr>
              <p:cNvPr id="3" name="Symbol zastępczy zawartości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371" r="-1391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dr inż. Rafał Kucharski, KST PK, 2018 (na podstawie V. Naumov)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372180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Skumulowany przepływ inwestycyjny</a:t>
            </a:r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dr inż. Rafał Kucharski, KST PK, 2018 (na podstawie V. Naumov)</a:t>
            </a:r>
            <a:endParaRPr lang="pl-PL"/>
          </a:p>
        </p:txBody>
      </p:sp>
      <p:graphicFrame>
        <p:nvGraphicFramePr>
          <p:cNvPr id="7" name="Wykres 6">
            <a:extLst>
              <a:ext uri="{FF2B5EF4-FFF2-40B4-BE49-F238E27FC236}">
                <a16:creationId xmlns:a16="http://schemas.microsoft.com/office/drawing/2014/main" xmlns="" id="{B3811196-2DA5-4236-8DF9-32BFDB0F2AA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39057977"/>
              </p:ext>
            </p:extLst>
          </p:nvPr>
        </p:nvGraphicFramePr>
        <p:xfrm>
          <a:off x="1128684" y="2323069"/>
          <a:ext cx="6560790" cy="35591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704773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Wskaźnik zyskowności inwestycji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pl-PL" b="1" dirty="0"/>
                  <a:t>Wskaźnik zyskowności inwestycji</a:t>
                </a:r>
                <a:r>
                  <a:rPr lang="pl-PL" dirty="0"/>
                  <a:t> (</a:t>
                </a:r>
                <a:r>
                  <a:rPr lang="en-US" i="1" dirty="0"/>
                  <a:t>profitability index</a:t>
                </a:r>
                <a:r>
                  <a:rPr lang="pl-PL" dirty="0"/>
                  <a:t>) </a:t>
                </a: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</a:rPr>
                      <m:t>𝑃𝐼</m:t>
                    </m:r>
                  </m:oMath>
                </a14:m>
                <a:r>
                  <a:rPr lang="pl-PL" dirty="0"/>
                  <a:t> </a:t>
                </a:r>
                <a:r>
                  <a:rPr lang="pl-PL" i="1" dirty="0"/>
                  <a:t>– </a:t>
                </a:r>
                <a:r>
                  <a:rPr lang="pl-PL" dirty="0"/>
                  <a:t>iloraz skumulowanych zdyskontowanych wpływów pieniężnych i skumulowanych zdyskontowanych nakładów inwestycyjnych: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pl-PL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lin"/>
                        <m:ctrlPr>
                          <a:rPr lang="pl-PL" i="1" smtClean="0">
                            <a:latin typeface="Cambria Math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pl-PL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  <m:e>
                            <m:f>
                              <m:f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pl-PL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l-PL" i="1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  <m: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  <m:r>
                                      <a:rPr lang="pl-PL" i="1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num>
                              <m:den>
                                <m:sSup>
                                  <m:sSup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1+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</m:den>
                            </m:f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pl-PL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  <m:e>
                            <m:f>
                              <m:f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pl-PL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l-PL" i="1">
                                        <a:latin typeface="Cambria Math" panose="02040503050406030204" pitchFamily="18" charset="0"/>
                                      </a:rPr>
                                      <m:t>𝐶𝑂𝐹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num>
                              <m:den>
                                <m:sSup>
                                  <m:sSup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1+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</m:den>
                            </m:f>
                          </m:e>
                        </m:nary>
                      </m:den>
                    </m:f>
                    <m:r>
                      <a:rPr lang="pl-PL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lin"/>
                        <m:ctrlPr>
                          <a:rPr lang="pl-PL" i="1">
                            <a:latin typeface="Cambria Math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  <m:e>
                            <m:sSub>
                              <m:sSubPr>
                                <m:ctrlPr>
                                  <a:rPr lang="pl-PL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pl-PL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  <m:r>
                                  <a:rPr lang="pl-PL" i="1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  <m:e>
                            <m:sSub>
                              <m:sSubPr>
                                <m:ctrlPr>
                                  <a:rPr lang="pl-PL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pl-PL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pl-PL" i="1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nary>
                      </m:den>
                    </m:f>
                  </m:oMath>
                </a14:m>
                <a:r>
                  <a:rPr lang="pl-PL" dirty="0"/>
                  <a:t>.</a:t>
                </a:r>
              </a:p>
            </p:txBody>
          </p:sp>
        </mc:Choice>
        <mc:Fallback xmlns="">
          <p:sp>
            <p:nvSpPr>
              <p:cNvPr id="3" name="Symbol zastępczy zawartości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371" r="-1670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dr inż. Rafał Kucharski, KST PK, 2018 (na podstawie V. Naumov)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797269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Obliczenie wskaźnika zyskowności inwestycji</a:t>
            </a:r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dr inż. Rafał Kucharski, KST PK, 2018 (na podstawie V. Naumov)</a:t>
            </a:r>
            <a:endParaRPr lang="pl-PL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ela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4015216"/>
                  </p:ext>
                </p:extLst>
              </p:nvPr>
            </p:nvGraphicFramePr>
            <p:xfrm>
              <a:off x="1128683" y="2323070"/>
              <a:ext cx="6560794" cy="3545465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454014">
                      <a:extLst>
                        <a:ext uri="{9D8B030D-6E8A-4147-A177-3AD203B41FA5}">
                          <a16:colId xmlns:a16="http://schemas.microsoft.com/office/drawing/2014/main" xmlns="" val="1404977446"/>
                        </a:ext>
                      </a:extLst>
                    </a:gridCol>
                    <a:gridCol w="851130">
                      <a:extLst>
                        <a:ext uri="{9D8B030D-6E8A-4147-A177-3AD203B41FA5}">
                          <a16:colId xmlns:a16="http://schemas.microsoft.com/office/drawing/2014/main" xmlns="" val="537585662"/>
                        </a:ext>
                      </a:extLst>
                    </a:gridCol>
                    <a:gridCol w="851130">
                      <a:extLst>
                        <a:ext uri="{9D8B030D-6E8A-4147-A177-3AD203B41FA5}">
                          <a16:colId xmlns:a16="http://schemas.microsoft.com/office/drawing/2014/main" xmlns="" val="195304306"/>
                        </a:ext>
                      </a:extLst>
                    </a:gridCol>
                    <a:gridCol w="851130">
                      <a:extLst>
                        <a:ext uri="{9D8B030D-6E8A-4147-A177-3AD203B41FA5}">
                          <a16:colId xmlns:a16="http://schemas.microsoft.com/office/drawing/2014/main" xmlns="" val="2900797241"/>
                        </a:ext>
                      </a:extLst>
                    </a:gridCol>
                    <a:gridCol w="851130">
                      <a:extLst>
                        <a:ext uri="{9D8B030D-6E8A-4147-A177-3AD203B41FA5}">
                          <a16:colId xmlns:a16="http://schemas.microsoft.com/office/drawing/2014/main" xmlns="" val="2355710738"/>
                        </a:ext>
                      </a:extLst>
                    </a:gridCol>
                    <a:gridCol w="851130">
                      <a:extLst>
                        <a:ext uri="{9D8B030D-6E8A-4147-A177-3AD203B41FA5}">
                          <a16:colId xmlns:a16="http://schemas.microsoft.com/office/drawing/2014/main" xmlns="" val="3479105565"/>
                        </a:ext>
                      </a:extLst>
                    </a:gridCol>
                    <a:gridCol w="851130">
                      <a:extLst>
                        <a:ext uri="{9D8B030D-6E8A-4147-A177-3AD203B41FA5}">
                          <a16:colId xmlns:a16="http://schemas.microsoft.com/office/drawing/2014/main" xmlns="" val="2260487875"/>
                        </a:ext>
                      </a:extLst>
                    </a:gridCol>
                  </a:tblGrid>
                  <a:tr h="506495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pl-PL" sz="1800" u="none" strike="noStrike" dirty="0">
                              <a:effectLst/>
                            </a:rPr>
                            <a:t>Czas życia</a:t>
                          </a:r>
                          <a:endParaRPr lang="pl-PL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10800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b="1" u="none" strike="noStrike" dirty="0">
                              <a:effectLst/>
                            </a:rPr>
                            <a:t>0</a:t>
                          </a:r>
                          <a:endParaRPr lang="pl-PL" sz="1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b="1" u="none" strike="noStrike">
                              <a:effectLst/>
                            </a:rPr>
                            <a:t>1</a:t>
                          </a:r>
                          <a:endParaRPr lang="pl-PL" sz="1800" b="1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b="1" u="none" strike="noStrike">
                              <a:effectLst/>
                            </a:rPr>
                            <a:t>2</a:t>
                          </a:r>
                          <a:endParaRPr lang="pl-PL" sz="1800" b="1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b="1" u="none" strike="noStrike">
                              <a:effectLst/>
                            </a:rPr>
                            <a:t>3</a:t>
                          </a:r>
                          <a:endParaRPr lang="pl-PL" sz="1800" b="1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b="1" u="none" strike="noStrike" dirty="0">
                              <a:effectLst/>
                            </a:rPr>
                            <a:t>4</a:t>
                          </a:r>
                          <a:endParaRPr lang="pl-PL" sz="1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Suma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685169100"/>
                      </a:ext>
                    </a:extLst>
                  </a:tr>
                  <a:tr h="506495">
                    <a:tc>
                      <a:txBody>
                        <a:bodyPr/>
                        <a:lstStyle/>
                        <a:p>
                          <a:pPr algn="l" fontAlgn="b"/>
                          <a14:m>
                            <m:oMath xmlns:m="http://schemas.openxmlformats.org/officeDocument/2006/math">
                              <m:r>
                                <a:rPr lang="en-US" sz="180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pl-PL" sz="1800" i="1">
                                  <a:latin typeface="Cambria Math" panose="02040503050406030204" pitchFamily="18" charset="0"/>
                                </a:rPr>
                                <m:t>𝐶𝐹</m:t>
                              </m:r>
                            </m:oMath>
                          </a14:m>
                          <a:r>
                            <a:rPr lang="pl-PL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 </a:t>
                          </a:r>
                        </a:p>
                      </a:txBody>
                      <a:tcPr marL="10800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u="none" strike="noStrike" dirty="0">
                              <a:effectLst/>
                            </a:rPr>
                            <a:t>-350</a:t>
                          </a:r>
                          <a:endParaRPr lang="pl-PL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u="none" strike="noStrike">
                              <a:effectLst/>
                            </a:rPr>
                            <a:t>100</a:t>
                          </a:r>
                          <a:endParaRPr lang="pl-PL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u="none" strike="noStrike" dirty="0">
                              <a:effectLst/>
                            </a:rPr>
                            <a:t>150</a:t>
                          </a:r>
                          <a:endParaRPr lang="pl-PL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u="none" strike="noStrike">
                              <a:effectLst/>
                            </a:rPr>
                            <a:t>150</a:t>
                          </a:r>
                          <a:endParaRPr lang="pl-PL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u="none" strike="noStrike">
                              <a:effectLst/>
                            </a:rPr>
                            <a:t>150</a:t>
                          </a:r>
                          <a:endParaRPr lang="pl-PL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3100969406"/>
                      </a:ext>
                    </a:extLst>
                  </a:tr>
                  <a:tr h="506495">
                    <a:tc>
                      <a:txBody>
                        <a:bodyPr/>
                        <a:lstStyle/>
                        <a:p>
                          <a:pPr algn="l" fontAlgn="b"/>
                          <a14:m>
                            <m:oMath xmlns:m="http://schemas.openxmlformats.org/officeDocument/2006/math">
                              <m:r>
                                <a:rPr lang="pl-PL" sz="18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pl-PL" sz="18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pl-PL" sz="18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oMath>
                          </a14:m>
                          <a:r>
                            <a:rPr lang="pl-PL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 </a:t>
                          </a:r>
                        </a:p>
                      </a:txBody>
                      <a:tcPr marL="10800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u="none" strike="noStrike" dirty="0">
                              <a:effectLst/>
                            </a:rPr>
                            <a:t>0</a:t>
                          </a:r>
                          <a:endParaRPr lang="pl-PL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u="none" strike="noStrike">
                              <a:effectLst/>
                            </a:rPr>
                            <a:t>100</a:t>
                          </a:r>
                          <a:endParaRPr lang="pl-PL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u="none" strike="noStrike">
                              <a:effectLst/>
                            </a:rPr>
                            <a:t>150</a:t>
                          </a:r>
                          <a:endParaRPr lang="pl-PL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u="none" strike="noStrike" dirty="0">
                              <a:effectLst/>
                            </a:rPr>
                            <a:t>150</a:t>
                          </a:r>
                          <a:endParaRPr lang="pl-PL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u="none" strike="noStrike">
                              <a:effectLst/>
                            </a:rPr>
                            <a:t>150</a:t>
                          </a:r>
                          <a:endParaRPr lang="pl-PL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2655686567"/>
                      </a:ext>
                    </a:extLst>
                  </a:tr>
                  <a:tr h="506495">
                    <a:tc>
                      <a:txBody>
                        <a:bodyPr/>
                        <a:lstStyle/>
                        <a:p>
                          <a:pPr algn="l" fontAlgn="b"/>
                          <a14:m>
                            <m:oMath xmlns:m="http://schemas.openxmlformats.org/officeDocument/2006/math">
                              <m:r>
                                <a:rPr lang="pl-PL" sz="180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pl-PL" sz="1800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pl-PL" sz="18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oMath>
                          </a14:m>
                          <a:r>
                            <a:rPr lang="pl-PL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 </a:t>
                          </a:r>
                        </a:p>
                      </a:txBody>
                      <a:tcPr marL="10800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u="none" strike="noStrike" dirty="0">
                              <a:effectLst/>
                            </a:rPr>
                            <a:t>350</a:t>
                          </a:r>
                          <a:endParaRPr lang="pl-PL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u="none" strike="noStrike" dirty="0">
                              <a:effectLst/>
                            </a:rPr>
                            <a:t>0</a:t>
                          </a:r>
                          <a:endParaRPr lang="pl-PL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u="none" strike="noStrike" dirty="0">
                              <a:effectLst/>
                            </a:rPr>
                            <a:t>0</a:t>
                          </a:r>
                          <a:endParaRPr lang="pl-PL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u="none" strike="noStrike" dirty="0">
                              <a:effectLst/>
                            </a:rPr>
                            <a:t>0</a:t>
                          </a:r>
                          <a:endParaRPr lang="pl-PL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u="none" strike="noStrike" dirty="0">
                              <a:effectLst/>
                            </a:rPr>
                            <a:t>0</a:t>
                          </a:r>
                          <a:endParaRPr lang="pl-PL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4284147440"/>
                      </a:ext>
                    </a:extLst>
                  </a:tr>
                  <a:tr h="506495">
                    <a:tc>
                      <a:txBody>
                        <a:bodyPr/>
                        <a:lstStyle/>
                        <a:p>
                          <a:pPr algn="l" fontAlgn="b"/>
                          <a14:m>
                            <m:oMath xmlns:m="http://schemas.openxmlformats.org/officeDocument/2006/math">
                              <m:r>
                                <a:rPr lang="pl-PL" sz="18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180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pl-PL" sz="1800" i="1">
                                  <a:latin typeface="Cambria Math" panose="02040503050406030204" pitchFamily="18" charset="0"/>
                                </a:rPr>
                                <m:t>𝐶𝐹</m:t>
                              </m:r>
                            </m:oMath>
                          </a14:m>
                          <a:r>
                            <a:rPr lang="pl-PL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 </a:t>
                          </a:r>
                        </a:p>
                      </a:txBody>
                      <a:tcPr marL="10800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-350,0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90,9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124,0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112,7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102,5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80,0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232938062"/>
                      </a:ext>
                    </a:extLst>
                  </a:tr>
                  <a:tr h="506495">
                    <a:tc>
                      <a:txBody>
                        <a:bodyPr/>
                        <a:lstStyle/>
                        <a:p>
                          <a:pPr algn="l" fontAlgn="b"/>
                          <a14:m>
                            <m:oMath xmlns:m="http://schemas.openxmlformats.org/officeDocument/2006/math">
                              <m:r>
                                <a:rPr lang="pl-PL" sz="18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pl-PL" sz="18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pl-PL" sz="18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pl-PL" sz="18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oMath>
                          </a14:m>
                          <a:r>
                            <a:rPr lang="pl-PL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 </a:t>
                          </a:r>
                        </a:p>
                      </a:txBody>
                      <a:tcPr marL="10800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0,0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90,9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124,0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112,7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102,5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430,0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593335576"/>
                      </a:ext>
                    </a:extLst>
                  </a:tr>
                  <a:tr h="506495">
                    <a:tc>
                      <a:txBody>
                        <a:bodyPr/>
                        <a:lstStyle/>
                        <a:p>
                          <a:pPr algn="l" fontAlgn="b"/>
                          <a14:m>
                            <m:oMath xmlns:m="http://schemas.openxmlformats.org/officeDocument/2006/math">
                              <m:r>
                                <a:rPr lang="pl-PL" sz="18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pl-PL" sz="180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pl-PL" sz="1800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pl-PL" sz="18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oMath>
                          </a14:m>
                          <a:r>
                            <a:rPr lang="pl-PL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 </a:t>
                          </a:r>
                        </a:p>
                      </a:txBody>
                      <a:tcPr marL="10800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350,0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0,0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0,0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0,0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0,0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350,0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5358155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ela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4015216"/>
                  </p:ext>
                </p:extLst>
              </p:nvPr>
            </p:nvGraphicFramePr>
            <p:xfrm>
              <a:off x="1128683" y="2323070"/>
              <a:ext cx="6560794" cy="3545465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454014">
                      <a:extLst>
                        <a:ext uri="{9D8B030D-6E8A-4147-A177-3AD203B41FA5}">
                          <a16:colId xmlns:a16="http://schemas.microsoft.com/office/drawing/2014/main" val="1404977446"/>
                        </a:ext>
                      </a:extLst>
                    </a:gridCol>
                    <a:gridCol w="851130">
                      <a:extLst>
                        <a:ext uri="{9D8B030D-6E8A-4147-A177-3AD203B41FA5}">
                          <a16:colId xmlns:a16="http://schemas.microsoft.com/office/drawing/2014/main" val="537585662"/>
                        </a:ext>
                      </a:extLst>
                    </a:gridCol>
                    <a:gridCol w="851130">
                      <a:extLst>
                        <a:ext uri="{9D8B030D-6E8A-4147-A177-3AD203B41FA5}">
                          <a16:colId xmlns:a16="http://schemas.microsoft.com/office/drawing/2014/main" val="195304306"/>
                        </a:ext>
                      </a:extLst>
                    </a:gridCol>
                    <a:gridCol w="851130">
                      <a:extLst>
                        <a:ext uri="{9D8B030D-6E8A-4147-A177-3AD203B41FA5}">
                          <a16:colId xmlns:a16="http://schemas.microsoft.com/office/drawing/2014/main" val="2900797241"/>
                        </a:ext>
                      </a:extLst>
                    </a:gridCol>
                    <a:gridCol w="851130">
                      <a:extLst>
                        <a:ext uri="{9D8B030D-6E8A-4147-A177-3AD203B41FA5}">
                          <a16:colId xmlns:a16="http://schemas.microsoft.com/office/drawing/2014/main" val="2355710738"/>
                        </a:ext>
                      </a:extLst>
                    </a:gridCol>
                    <a:gridCol w="851130">
                      <a:extLst>
                        <a:ext uri="{9D8B030D-6E8A-4147-A177-3AD203B41FA5}">
                          <a16:colId xmlns:a16="http://schemas.microsoft.com/office/drawing/2014/main" val="3479105565"/>
                        </a:ext>
                      </a:extLst>
                    </a:gridCol>
                    <a:gridCol w="851130">
                      <a:extLst>
                        <a:ext uri="{9D8B030D-6E8A-4147-A177-3AD203B41FA5}">
                          <a16:colId xmlns:a16="http://schemas.microsoft.com/office/drawing/2014/main" val="2260487875"/>
                        </a:ext>
                      </a:extLst>
                    </a:gridCol>
                  </a:tblGrid>
                  <a:tr h="506495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pl-PL" sz="1800" u="none" strike="noStrike" dirty="0">
                              <a:effectLst/>
                            </a:rPr>
                            <a:t>Czas życia</a:t>
                          </a:r>
                          <a:endParaRPr lang="pl-PL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10800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b="1" u="none" strike="noStrike" dirty="0">
                              <a:effectLst/>
                            </a:rPr>
                            <a:t>0</a:t>
                          </a:r>
                          <a:endParaRPr lang="pl-PL" sz="1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b="1" u="none" strike="noStrike">
                              <a:effectLst/>
                            </a:rPr>
                            <a:t>1</a:t>
                          </a:r>
                          <a:endParaRPr lang="pl-PL" sz="1800" b="1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b="1" u="none" strike="noStrike">
                              <a:effectLst/>
                            </a:rPr>
                            <a:t>2</a:t>
                          </a:r>
                          <a:endParaRPr lang="pl-PL" sz="1800" b="1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b="1" u="none" strike="noStrike">
                              <a:effectLst/>
                            </a:rPr>
                            <a:t>3</a:t>
                          </a:r>
                          <a:endParaRPr lang="pl-PL" sz="1800" b="1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b="1" u="none" strike="noStrike" dirty="0">
                              <a:effectLst/>
                            </a:rPr>
                            <a:t>4</a:t>
                          </a:r>
                          <a:endParaRPr lang="pl-PL" sz="1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Suma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685169100"/>
                      </a:ext>
                    </a:extLst>
                  </a:tr>
                  <a:tr h="506495"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marL="10800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18" t="-101205" r="-351464" b="-5072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u="none" strike="noStrike" dirty="0">
                              <a:effectLst/>
                            </a:rPr>
                            <a:t>-350</a:t>
                          </a:r>
                          <a:endParaRPr lang="pl-PL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u="none" strike="noStrike">
                              <a:effectLst/>
                            </a:rPr>
                            <a:t>100</a:t>
                          </a:r>
                          <a:endParaRPr lang="pl-PL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u="none" strike="noStrike" dirty="0">
                              <a:effectLst/>
                            </a:rPr>
                            <a:t>150</a:t>
                          </a:r>
                          <a:endParaRPr lang="pl-PL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u="none" strike="noStrike">
                              <a:effectLst/>
                            </a:rPr>
                            <a:t>150</a:t>
                          </a:r>
                          <a:endParaRPr lang="pl-PL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u="none" strike="noStrike">
                              <a:effectLst/>
                            </a:rPr>
                            <a:t>150</a:t>
                          </a:r>
                          <a:endParaRPr lang="pl-PL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00969406"/>
                      </a:ext>
                    </a:extLst>
                  </a:tr>
                  <a:tr h="506495"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marL="10800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18" t="-201205" r="-351464" b="-4072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u="none" strike="noStrike" dirty="0">
                              <a:effectLst/>
                            </a:rPr>
                            <a:t>0</a:t>
                          </a:r>
                          <a:endParaRPr lang="pl-PL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u="none" strike="noStrike">
                              <a:effectLst/>
                            </a:rPr>
                            <a:t>100</a:t>
                          </a:r>
                          <a:endParaRPr lang="pl-PL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u="none" strike="noStrike">
                              <a:effectLst/>
                            </a:rPr>
                            <a:t>150</a:t>
                          </a:r>
                          <a:endParaRPr lang="pl-PL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u="none" strike="noStrike" dirty="0">
                              <a:effectLst/>
                            </a:rPr>
                            <a:t>150</a:t>
                          </a:r>
                          <a:endParaRPr lang="pl-PL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u="none" strike="noStrike">
                              <a:effectLst/>
                            </a:rPr>
                            <a:t>150</a:t>
                          </a:r>
                          <a:endParaRPr lang="pl-PL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55686567"/>
                      </a:ext>
                    </a:extLst>
                  </a:tr>
                  <a:tr h="506495"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marL="10800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18" t="-297619" r="-351464" b="-3023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u="none" strike="noStrike" dirty="0">
                              <a:effectLst/>
                            </a:rPr>
                            <a:t>350</a:t>
                          </a:r>
                          <a:endParaRPr lang="pl-PL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u="none" strike="noStrike" dirty="0">
                              <a:effectLst/>
                            </a:rPr>
                            <a:t>0</a:t>
                          </a:r>
                          <a:endParaRPr lang="pl-PL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u="none" strike="noStrike" dirty="0">
                              <a:effectLst/>
                            </a:rPr>
                            <a:t>0</a:t>
                          </a:r>
                          <a:endParaRPr lang="pl-PL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u="none" strike="noStrike" dirty="0">
                              <a:effectLst/>
                            </a:rPr>
                            <a:t>0</a:t>
                          </a:r>
                          <a:endParaRPr lang="pl-PL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u="none" strike="noStrike" dirty="0">
                              <a:effectLst/>
                            </a:rPr>
                            <a:t>0</a:t>
                          </a:r>
                          <a:endParaRPr lang="pl-PL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84147440"/>
                      </a:ext>
                    </a:extLst>
                  </a:tr>
                  <a:tr h="506495"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marL="10800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18" t="-402410" r="-351464" b="-2060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-350,0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90,9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124,0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112,7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102,5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80,0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32938062"/>
                      </a:ext>
                    </a:extLst>
                  </a:tr>
                  <a:tr h="506495"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marL="10800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18" t="-502410" r="-351464" b="-1060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0,0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90,9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124,0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112,7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102,5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430,0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93335576"/>
                      </a:ext>
                    </a:extLst>
                  </a:tr>
                  <a:tr h="506495"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marL="10800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18" t="-602410" r="-351464" b="-60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350,0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0,0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0,0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0,0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0,0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350,0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358155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pole tekstowe 2"/>
          <p:cNvSpPr txBox="1"/>
          <p:nvPr/>
        </p:nvSpPr>
        <p:spPr>
          <a:xfrm>
            <a:off x="7779223" y="5172501"/>
            <a:ext cx="846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dirty="0"/>
              <a:t>=1,23</a:t>
            </a:r>
          </a:p>
        </p:txBody>
      </p:sp>
    </p:spTree>
    <p:extLst>
      <p:ext uri="{BB962C8B-B14F-4D97-AF65-F5344CB8AC3E}">
        <p14:creationId xmlns:p14="http://schemas.microsoft.com/office/powerpoint/2010/main" val="948357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Wewnętrzna stopa zwrotu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pl-PL" b="1" dirty="0"/>
                  <a:t>Wewnętrzna stopa zwrotu</a:t>
                </a:r>
                <a:r>
                  <a:rPr lang="pl-PL" dirty="0"/>
                  <a:t> </a:t>
                </a:r>
                <a:r>
                  <a:rPr lang="pl-PL" i="1" dirty="0"/>
                  <a:t>(</a:t>
                </a:r>
                <a:r>
                  <a:rPr lang="en-US" i="1" dirty="0"/>
                  <a:t>internal rate of return</a:t>
                </a:r>
                <a:r>
                  <a:rPr lang="pl-PL" dirty="0"/>
                  <a:t>) </a:t>
                </a: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</a:rPr>
                      <m:t>𝐼𝑅𝑅</m:t>
                    </m:r>
                  </m:oMath>
                </a14:m>
                <a:r>
                  <a:rPr lang="pl-PL" dirty="0"/>
                  <a:t> – taka wartość stopy dyskontowej, dla której </a:t>
                </a:r>
                <a14:m>
                  <m:oMath xmlns:m="http://schemas.openxmlformats.org/officeDocument/2006/math">
                    <m:r>
                      <a:rPr lang="pl-PL" b="0" i="1" smtClean="0">
                        <a:latin typeface="Cambria Math" panose="02040503050406030204" pitchFamily="18" charset="0"/>
                      </a:rPr>
                      <m:t>𝑁𝑃𝑉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pl-PL" dirty="0"/>
                  <a:t>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</a:rPr>
                      <m:t>𝐼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𝑅𝑅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pl-PL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↔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l-PL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  <m:e>
                        <m:f>
                          <m:fPr>
                            <m:ctrlPr>
                              <a:rPr lang="en-US" i="1">
                                <a:latin typeface="Cambria Math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pl-PL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pl-PL" i="1">
                                    <a:latin typeface="Cambria Math" panose="02040503050406030204" pitchFamily="18" charset="0"/>
                                  </a:rPr>
                                  <m:t>𝐶𝐹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1+</m:t>
                                    </m:r>
                                    <m: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</m:den>
                        </m:f>
                      </m:e>
                    </m:nary>
                    <m:r>
                      <a:rPr lang="pl-PL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pl-PL" dirty="0"/>
                  <a:t>.</a:t>
                </a:r>
              </a:p>
            </p:txBody>
          </p:sp>
        </mc:Choice>
        <mc:Fallback xmlns="">
          <p:sp>
            <p:nvSpPr>
              <p:cNvPr id="3" name="Symbol zastępczy zawartości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371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dr inż. Rafał Kucharski, KST PK, 2018 (na podstawie V. Naumov)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09502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2800" dirty="0"/>
              <a:t>Rodzaje kosztów projektu inwestycyjnego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1128684" y="2167384"/>
            <a:ext cx="6571343" cy="3769391"/>
          </a:xfrm>
        </p:spPr>
        <p:txBody>
          <a:bodyPr>
            <a:normAutofit/>
          </a:bodyPr>
          <a:lstStyle/>
          <a:p>
            <a:r>
              <a:rPr lang="pl-PL" dirty="0"/>
              <a:t>koszty inwestycyjne,</a:t>
            </a:r>
          </a:p>
          <a:p>
            <a:r>
              <a:rPr lang="pl-PL" dirty="0"/>
              <a:t>koszty eksploatacji i utrzymania,</a:t>
            </a:r>
          </a:p>
          <a:p>
            <a:r>
              <a:rPr lang="pl-PL" dirty="0"/>
              <a:t>oddziaływania ekonomiczne:</a:t>
            </a:r>
          </a:p>
          <a:p>
            <a:pPr lvl="1"/>
            <a:r>
              <a:rPr lang="pl-PL" dirty="0"/>
              <a:t>koszty czasu podróży użytkowników,</a:t>
            </a:r>
          </a:p>
          <a:p>
            <a:pPr lvl="1"/>
            <a:r>
              <a:rPr lang="pl-PL" dirty="0"/>
              <a:t>koszty eksploatacji pojazdów (transport indywidualny),</a:t>
            </a:r>
          </a:p>
          <a:p>
            <a:pPr lvl="1"/>
            <a:r>
              <a:rPr lang="pl-PL" dirty="0"/>
              <a:t>koszty wypadków drogowych i ofiar śmiertelnych,</a:t>
            </a:r>
          </a:p>
          <a:p>
            <a:pPr lvl="1"/>
            <a:r>
              <a:rPr lang="pl-PL" dirty="0"/>
              <a:t>koszty związane z emisją zanieczyszczeń,</a:t>
            </a:r>
          </a:p>
          <a:p>
            <a:pPr lvl="1"/>
            <a:r>
              <a:rPr lang="pl-PL" dirty="0"/>
              <a:t>koszty zmian klimatycznych,</a:t>
            </a:r>
          </a:p>
          <a:p>
            <a:pPr lvl="1"/>
            <a:r>
              <a:rPr lang="pl-PL" dirty="0"/>
              <a:t>koszty hałasu, oraz inne koszty</a:t>
            </a:r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dr inż. Rafał Kucharski, KST PK, 2018 (na podstawie V. Naumov)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866700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Obliczenie wewnętrznej stopy zwrotu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/>
              <p:cNvSpPr>
                <a:spLocks noGrp="1"/>
              </p:cNvSpPr>
              <p:nvPr>
                <p:ph idx="1"/>
              </p:nvPr>
            </p:nvSpPr>
            <p:spPr>
              <a:xfrm>
                <a:off x="1128684" y="5268036"/>
                <a:ext cx="6571343" cy="665656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pl-PL" b="0" i="1" smtClean="0">
                        <a:latin typeface="Cambria Math" panose="02040503050406030204" pitchFamily="18" charset="0"/>
                      </a:rPr>
                      <m:t>−350+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pl-PL" i="1"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  <m:r>
                      <a:rPr lang="pl-PL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150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r>
                                  <a:rPr lang="pl-PL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d>
                          </m:e>
                          <m:sup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pl-PL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150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r>
                                  <a:rPr lang="pl-PL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d>
                          </m:e>
                          <m:sup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  <m:r>
                      <a:rPr lang="pl-PL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150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r>
                                  <a:rPr lang="pl-PL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d>
                          </m:e>
                          <m:sup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den>
                    </m:f>
                    <m:r>
                      <a:rPr lang="pl-PL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pl-PL" dirty="0"/>
                  <a:t>. </a:t>
                </a:r>
              </a:p>
            </p:txBody>
          </p:sp>
        </mc:Choice>
        <mc:Fallback xmlns="">
          <p:sp>
            <p:nvSpPr>
              <p:cNvPr id="3" name="Symbol zastępczy zawartości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28684" y="5268036"/>
                <a:ext cx="6571343" cy="665656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dr inż. Rafał Kucharski, KST PK, 2018 (na podstawie V. Naumov)</a:t>
            </a:r>
            <a:endParaRPr lang="pl-PL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ela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34061483"/>
                  </p:ext>
                </p:extLst>
              </p:nvPr>
            </p:nvGraphicFramePr>
            <p:xfrm>
              <a:off x="1128682" y="2323071"/>
              <a:ext cx="6560791" cy="2794841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670761">
                      <a:extLst>
                        <a:ext uri="{9D8B030D-6E8A-4147-A177-3AD203B41FA5}">
                          <a16:colId xmlns:a16="http://schemas.microsoft.com/office/drawing/2014/main" xmlns="" val="1404977446"/>
                        </a:ext>
                      </a:extLst>
                    </a:gridCol>
                    <a:gridCol w="978006">
                      <a:extLst>
                        <a:ext uri="{9D8B030D-6E8A-4147-A177-3AD203B41FA5}">
                          <a16:colId xmlns:a16="http://schemas.microsoft.com/office/drawing/2014/main" xmlns="" val="537585662"/>
                        </a:ext>
                      </a:extLst>
                    </a:gridCol>
                    <a:gridCol w="978006">
                      <a:extLst>
                        <a:ext uri="{9D8B030D-6E8A-4147-A177-3AD203B41FA5}">
                          <a16:colId xmlns:a16="http://schemas.microsoft.com/office/drawing/2014/main" xmlns="" val="195304306"/>
                        </a:ext>
                      </a:extLst>
                    </a:gridCol>
                    <a:gridCol w="978006">
                      <a:extLst>
                        <a:ext uri="{9D8B030D-6E8A-4147-A177-3AD203B41FA5}">
                          <a16:colId xmlns:a16="http://schemas.microsoft.com/office/drawing/2014/main" xmlns="" val="2900797241"/>
                        </a:ext>
                      </a:extLst>
                    </a:gridCol>
                    <a:gridCol w="978006">
                      <a:extLst>
                        <a:ext uri="{9D8B030D-6E8A-4147-A177-3AD203B41FA5}">
                          <a16:colId xmlns:a16="http://schemas.microsoft.com/office/drawing/2014/main" xmlns="" val="2355710738"/>
                        </a:ext>
                      </a:extLst>
                    </a:gridCol>
                    <a:gridCol w="978006">
                      <a:extLst>
                        <a:ext uri="{9D8B030D-6E8A-4147-A177-3AD203B41FA5}">
                          <a16:colId xmlns:a16="http://schemas.microsoft.com/office/drawing/2014/main" xmlns="" val="3479105565"/>
                        </a:ext>
                      </a:extLst>
                    </a:gridCol>
                  </a:tblGrid>
                  <a:tr h="399263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pl-PL" sz="1800" u="none" strike="noStrike" dirty="0">
                              <a:effectLst/>
                            </a:rPr>
                            <a:t>Czas życia</a:t>
                          </a:r>
                          <a:endParaRPr lang="pl-PL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10800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b="1" u="none" strike="noStrike" dirty="0">
                              <a:effectLst/>
                            </a:rPr>
                            <a:t>0</a:t>
                          </a:r>
                          <a:endParaRPr lang="pl-PL" sz="1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b="1" u="none" strike="noStrike">
                              <a:effectLst/>
                            </a:rPr>
                            <a:t>1</a:t>
                          </a:r>
                          <a:endParaRPr lang="pl-PL" sz="1800" b="1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b="1" u="none" strike="noStrike">
                              <a:effectLst/>
                            </a:rPr>
                            <a:t>2</a:t>
                          </a:r>
                          <a:endParaRPr lang="pl-PL" sz="1800" b="1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b="1" u="none" strike="noStrike">
                              <a:effectLst/>
                            </a:rPr>
                            <a:t>3</a:t>
                          </a:r>
                          <a:endParaRPr lang="pl-PL" sz="1800" b="1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b="1" u="none" strike="noStrike" dirty="0">
                              <a:effectLst/>
                            </a:rPr>
                            <a:t>4</a:t>
                          </a:r>
                          <a:endParaRPr lang="pl-PL" sz="1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685169100"/>
                      </a:ext>
                    </a:extLst>
                  </a:tr>
                  <a:tr h="399263">
                    <a:tc>
                      <a:txBody>
                        <a:bodyPr/>
                        <a:lstStyle/>
                        <a:p>
                          <a:pPr algn="l" fontAlgn="b"/>
                          <a14:m>
                            <m:oMath xmlns:m="http://schemas.openxmlformats.org/officeDocument/2006/math">
                              <m:r>
                                <a:rPr lang="en-US" sz="180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pl-PL" sz="1800" i="1">
                                  <a:latin typeface="Cambria Math" panose="02040503050406030204" pitchFamily="18" charset="0"/>
                                </a:rPr>
                                <m:t>𝐶𝐹</m:t>
                              </m:r>
                            </m:oMath>
                          </a14:m>
                          <a:r>
                            <a:rPr lang="pl-PL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 </a:t>
                          </a:r>
                        </a:p>
                      </a:txBody>
                      <a:tcPr marL="10800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u="none" strike="noStrike" dirty="0">
                              <a:effectLst/>
                            </a:rPr>
                            <a:t>-350</a:t>
                          </a:r>
                          <a:endParaRPr lang="pl-PL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u="none" strike="noStrike" dirty="0">
                              <a:effectLst/>
                            </a:rPr>
                            <a:t>100</a:t>
                          </a:r>
                          <a:endParaRPr lang="pl-PL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u="none" strike="noStrike" dirty="0">
                              <a:effectLst/>
                            </a:rPr>
                            <a:t>150</a:t>
                          </a:r>
                          <a:endParaRPr lang="pl-PL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u="none" strike="noStrike" dirty="0">
                              <a:effectLst/>
                            </a:rPr>
                            <a:t>150</a:t>
                          </a:r>
                          <a:endParaRPr lang="pl-PL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u="none" strike="noStrike" dirty="0">
                              <a:effectLst/>
                            </a:rPr>
                            <a:t>150</a:t>
                          </a:r>
                          <a:endParaRPr lang="pl-PL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3100969406"/>
                      </a:ext>
                    </a:extLst>
                  </a:tr>
                  <a:tr h="399263">
                    <a:tc>
                      <a:txBody>
                        <a:bodyPr/>
                        <a:lstStyle/>
                        <a:p>
                          <a:pPr algn="l" fontAlgn="b"/>
                          <a14:m>
                            <m:oMath xmlns:m="http://schemas.openxmlformats.org/officeDocument/2006/math">
                              <m:r>
                                <a:rPr lang="pl-PL" sz="18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pl-PL" sz="18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pl-PL" sz="18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oMath>
                          </a14:m>
                          <a:r>
                            <a:rPr lang="pl-PL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 </a:t>
                          </a:r>
                        </a:p>
                      </a:txBody>
                      <a:tcPr marL="10800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u="none" strike="noStrike" dirty="0">
                              <a:effectLst/>
                            </a:rPr>
                            <a:t>0</a:t>
                          </a:r>
                          <a:endParaRPr lang="pl-PL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u="none" strike="noStrike">
                              <a:effectLst/>
                            </a:rPr>
                            <a:t>100</a:t>
                          </a:r>
                          <a:endParaRPr lang="pl-PL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u="none" strike="noStrike">
                              <a:effectLst/>
                            </a:rPr>
                            <a:t>150</a:t>
                          </a:r>
                          <a:endParaRPr lang="pl-PL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u="none" strike="noStrike" dirty="0">
                              <a:effectLst/>
                            </a:rPr>
                            <a:t>150</a:t>
                          </a:r>
                          <a:endParaRPr lang="pl-PL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u="none" strike="noStrike">
                              <a:effectLst/>
                            </a:rPr>
                            <a:t>150</a:t>
                          </a:r>
                          <a:endParaRPr lang="pl-PL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2655686567"/>
                      </a:ext>
                    </a:extLst>
                  </a:tr>
                  <a:tr h="399263">
                    <a:tc>
                      <a:txBody>
                        <a:bodyPr/>
                        <a:lstStyle/>
                        <a:p>
                          <a:pPr algn="l" fontAlgn="b"/>
                          <a14:m>
                            <m:oMath xmlns:m="http://schemas.openxmlformats.org/officeDocument/2006/math">
                              <m:r>
                                <a:rPr lang="pl-PL" sz="180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pl-PL" sz="1800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pl-PL" sz="18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oMath>
                          </a14:m>
                          <a:r>
                            <a:rPr lang="pl-PL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 </a:t>
                          </a:r>
                        </a:p>
                      </a:txBody>
                      <a:tcPr marL="10800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u="none" strike="noStrike" dirty="0">
                              <a:effectLst/>
                            </a:rPr>
                            <a:t>350</a:t>
                          </a:r>
                          <a:endParaRPr lang="pl-PL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u="none" strike="noStrike" dirty="0">
                              <a:effectLst/>
                            </a:rPr>
                            <a:t>0</a:t>
                          </a:r>
                          <a:endParaRPr lang="pl-PL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u="none" strike="noStrike" dirty="0">
                              <a:effectLst/>
                            </a:rPr>
                            <a:t>0</a:t>
                          </a:r>
                          <a:endParaRPr lang="pl-PL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u="none" strike="noStrike" dirty="0">
                              <a:effectLst/>
                            </a:rPr>
                            <a:t>0</a:t>
                          </a:r>
                          <a:endParaRPr lang="pl-PL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u="none" strike="noStrike" dirty="0">
                              <a:effectLst/>
                            </a:rPr>
                            <a:t>0</a:t>
                          </a:r>
                          <a:endParaRPr lang="pl-PL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4284147440"/>
                      </a:ext>
                    </a:extLst>
                  </a:tr>
                  <a:tr h="399263">
                    <a:tc>
                      <a:txBody>
                        <a:bodyPr/>
                        <a:lstStyle/>
                        <a:p>
                          <a:pPr algn="l" fontAlgn="b"/>
                          <a14:m>
                            <m:oMath xmlns:m="http://schemas.openxmlformats.org/officeDocument/2006/math">
                              <m:r>
                                <a:rPr lang="pl-PL" sz="18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180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pl-PL" sz="1800" i="1">
                                  <a:latin typeface="Cambria Math" panose="02040503050406030204" pitchFamily="18" charset="0"/>
                                </a:rPr>
                                <m:t>𝐶𝐹</m:t>
                              </m:r>
                            </m:oMath>
                          </a14:m>
                          <a:r>
                            <a:rPr lang="pl-PL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 </a:t>
                          </a:r>
                        </a:p>
                      </a:txBody>
                      <a:tcPr marL="10800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-350,0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90,9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124,0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112,7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102,5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232938062"/>
                      </a:ext>
                    </a:extLst>
                  </a:tr>
                  <a:tr h="399263">
                    <a:tc>
                      <a:txBody>
                        <a:bodyPr/>
                        <a:lstStyle/>
                        <a:p>
                          <a:pPr algn="l" fontAlgn="b"/>
                          <a14:m>
                            <m:oMath xmlns:m="http://schemas.openxmlformats.org/officeDocument/2006/math">
                              <m:r>
                                <a:rPr lang="pl-PL" sz="1800" b="0" i="1" smtClean="0">
                                  <a:latin typeface="Cambria Math" panose="02040503050406030204" pitchFamily="18" charset="0"/>
                                </a:rPr>
                                <m:t>𝑃𝐶𝐼𝐹</m:t>
                              </m:r>
                            </m:oMath>
                          </a14:m>
                          <a:r>
                            <a:rPr lang="pl-PL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 </a:t>
                          </a:r>
                        </a:p>
                      </a:txBody>
                      <a:tcPr marL="10800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0,0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90,9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124,0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112,7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102,5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593335576"/>
                      </a:ext>
                    </a:extLst>
                  </a:tr>
                  <a:tr h="399263">
                    <a:tc>
                      <a:txBody>
                        <a:bodyPr/>
                        <a:lstStyle/>
                        <a:p>
                          <a:pPr algn="l" fontAlgn="b"/>
                          <a14:m>
                            <m:oMath xmlns:m="http://schemas.openxmlformats.org/officeDocument/2006/math">
                              <m:r>
                                <a:rPr lang="pl-PL" sz="1800" b="0" i="1" smtClean="0">
                                  <a:latin typeface="Cambria Math" panose="02040503050406030204" pitchFamily="18" charset="0"/>
                                </a:rPr>
                                <m:t>𝑃𝐶𝑂𝐹</m:t>
                              </m:r>
                            </m:oMath>
                          </a14:m>
                          <a:r>
                            <a:rPr lang="pl-PL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 </a:t>
                          </a:r>
                        </a:p>
                      </a:txBody>
                      <a:tcPr marL="10800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350,0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0,0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0,0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0,0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0,0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5358155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ela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34061483"/>
                  </p:ext>
                </p:extLst>
              </p:nvPr>
            </p:nvGraphicFramePr>
            <p:xfrm>
              <a:off x="1128682" y="2323071"/>
              <a:ext cx="6560791" cy="2794841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670761">
                      <a:extLst>
                        <a:ext uri="{9D8B030D-6E8A-4147-A177-3AD203B41FA5}">
                          <a16:colId xmlns:a16="http://schemas.microsoft.com/office/drawing/2014/main" val="1404977446"/>
                        </a:ext>
                      </a:extLst>
                    </a:gridCol>
                    <a:gridCol w="978006">
                      <a:extLst>
                        <a:ext uri="{9D8B030D-6E8A-4147-A177-3AD203B41FA5}">
                          <a16:colId xmlns:a16="http://schemas.microsoft.com/office/drawing/2014/main" val="537585662"/>
                        </a:ext>
                      </a:extLst>
                    </a:gridCol>
                    <a:gridCol w="978006">
                      <a:extLst>
                        <a:ext uri="{9D8B030D-6E8A-4147-A177-3AD203B41FA5}">
                          <a16:colId xmlns:a16="http://schemas.microsoft.com/office/drawing/2014/main" val="195304306"/>
                        </a:ext>
                      </a:extLst>
                    </a:gridCol>
                    <a:gridCol w="978006">
                      <a:extLst>
                        <a:ext uri="{9D8B030D-6E8A-4147-A177-3AD203B41FA5}">
                          <a16:colId xmlns:a16="http://schemas.microsoft.com/office/drawing/2014/main" val="2900797241"/>
                        </a:ext>
                      </a:extLst>
                    </a:gridCol>
                    <a:gridCol w="978006">
                      <a:extLst>
                        <a:ext uri="{9D8B030D-6E8A-4147-A177-3AD203B41FA5}">
                          <a16:colId xmlns:a16="http://schemas.microsoft.com/office/drawing/2014/main" val="2355710738"/>
                        </a:ext>
                      </a:extLst>
                    </a:gridCol>
                    <a:gridCol w="978006">
                      <a:extLst>
                        <a:ext uri="{9D8B030D-6E8A-4147-A177-3AD203B41FA5}">
                          <a16:colId xmlns:a16="http://schemas.microsoft.com/office/drawing/2014/main" val="3479105565"/>
                        </a:ext>
                      </a:extLst>
                    </a:gridCol>
                  </a:tblGrid>
                  <a:tr h="399263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pl-PL" sz="1800" u="none" strike="noStrike" dirty="0">
                              <a:effectLst/>
                            </a:rPr>
                            <a:t>Czas życia</a:t>
                          </a:r>
                          <a:endParaRPr lang="pl-PL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10800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b="1" u="none" strike="noStrike" dirty="0">
                              <a:effectLst/>
                            </a:rPr>
                            <a:t>0</a:t>
                          </a:r>
                          <a:endParaRPr lang="pl-PL" sz="1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b="1" u="none" strike="noStrike">
                              <a:effectLst/>
                            </a:rPr>
                            <a:t>1</a:t>
                          </a:r>
                          <a:endParaRPr lang="pl-PL" sz="1800" b="1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b="1" u="none" strike="noStrike">
                              <a:effectLst/>
                            </a:rPr>
                            <a:t>2</a:t>
                          </a:r>
                          <a:endParaRPr lang="pl-PL" sz="1800" b="1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b="1" u="none" strike="noStrike">
                              <a:effectLst/>
                            </a:rPr>
                            <a:t>3</a:t>
                          </a:r>
                          <a:endParaRPr lang="pl-PL" sz="1800" b="1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b="1" u="none" strike="noStrike" dirty="0">
                              <a:effectLst/>
                            </a:rPr>
                            <a:t>4</a:t>
                          </a:r>
                          <a:endParaRPr lang="pl-PL" sz="1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685169100"/>
                      </a:ext>
                    </a:extLst>
                  </a:tr>
                  <a:tr h="399263"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marL="10800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65" t="-107692" r="-293796" b="-5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u="none" strike="noStrike" dirty="0">
                              <a:effectLst/>
                            </a:rPr>
                            <a:t>-350</a:t>
                          </a:r>
                          <a:endParaRPr lang="pl-PL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u="none" strike="noStrike" dirty="0">
                              <a:effectLst/>
                            </a:rPr>
                            <a:t>100</a:t>
                          </a:r>
                          <a:endParaRPr lang="pl-PL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u="none" strike="noStrike" dirty="0">
                              <a:effectLst/>
                            </a:rPr>
                            <a:t>150</a:t>
                          </a:r>
                          <a:endParaRPr lang="pl-PL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u="none" strike="noStrike" dirty="0">
                              <a:effectLst/>
                            </a:rPr>
                            <a:t>150</a:t>
                          </a:r>
                          <a:endParaRPr lang="pl-PL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u="none" strike="noStrike" dirty="0">
                              <a:effectLst/>
                            </a:rPr>
                            <a:t>150</a:t>
                          </a:r>
                          <a:endParaRPr lang="pl-PL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00969406"/>
                      </a:ext>
                    </a:extLst>
                  </a:tr>
                  <a:tr h="399263"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marL="10800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65" t="-204545" r="-293796" b="-4181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u="none" strike="noStrike" dirty="0">
                              <a:effectLst/>
                            </a:rPr>
                            <a:t>0</a:t>
                          </a:r>
                          <a:endParaRPr lang="pl-PL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u="none" strike="noStrike">
                              <a:effectLst/>
                            </a:rPr>
                            <a:t>100</a:t>
                          </a:r>
                          <a:endParaRPr lang="pl-PL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u="none" strike="noStrike">
                              <a:effectLst/>
                            </a:rPr>
                            <a:t>150</a:t>
                          </a:r>
                          <a:endParaRPr lang="pl-PL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u="none" strike="noStrike" dirty="0">
                              <a:effectLst/>
                            </a:rPr>
                            <a:t>150</a:t>
                          </a:r>
                          <a:endParaRPr lang="pl-PL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u="none" strike="noStrike">
                              <a:effectLst/>
                            </a:rPr>
                            <a:t>150</a:t>
                          </a:r>
                          <a:endParaRPr lang="pl-PL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55686567"/>
                      </a:ext>
                    </a:extLst>
                  </a:tr>
                  <a:tr h="399263"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marL="10800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65" t="-309231" r="-293796" b="-3246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u="none" strike="noStrike" dirty="0">
                              <a:effectLst/>
                            </a:rPr>
                            <a:t>350</a:t>
                          </a:r>
                          <a:endParaRPr lang="pl-PL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u="none" strike="noStrike" dirty="0">
                              <a:effectLst/>
                            </a:rPr>
                            <a:t>0</a:t>
                          </a:r>
                          <a:endParaRPr lang="pl-PL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u="none" strike="noStrike" dirty="0">
                              <a:effectLst/>
                            </a:rPr>
                            <a:t>0</a:t>
                          </a:r>
                          <a:endParaRPr lang="pl-PL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u="none" strike="noStrike" dirty="0">
                              <a:effectLst/>
                            </a:rPr>
                            <a:t>0</a:t>
                          </a:r>
                          <a:endParaRPr lang="pl-PL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u="none" strike="noStrike" dirty="0">
                              <a:effectLst/>
                            </a:rPr>
                            <a:t>0</a:t>
                          </a:r>
                          <a:endParaRPr lang="pl-PL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84147440"/>
                      </a:ext>
                    </a:extLst>
                  </a:tr>
                  <a:tr h="399263"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marL="10800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65" t="-403030" r="-293796" b="-2196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-350,0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90,9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124,0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112,7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102,5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32938062"/>
                      </a:ext>
                    </a:extLst>
                  </a:tr>
                  <a:tr h="399263"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marL="10800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65" t="-510769" r="-293796" b="-12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0,0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90,9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124,0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112,7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102,5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93335576"/>
                      </a:ext>
                    </a:extLst>
                  </a:tr>
                  <a:tr h="399263"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marL="10800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65" t="-601515" r="-293796" b="-212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350,0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0,0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0,0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0,0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0,0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358155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5028977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Empiryczna metoda obliczenia wewnętrznej stopy zwrotu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/>
              <p:cNvSpPr>
                <a:spLocks noGrp="1"/>
              </p:cNvSpPr>
              <p:nvPr>
                <p:ph idx="1"/>
              </p:nvPr>
            </p:nvSpPr>
            <p:spPr>
              <a:xfrm>
                <a:off x="1128684" y="2071849"/>
                <a:ext cx="6571343" cy="67134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pl-PL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pl-PL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pl-PL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l-PL" i="1">
                        <a:latin typeface="Cambria Math" panose="02040503050406030204" pitchFamily="18" charset="0"/>
                      </a:rPr>
                      <m:t>−350+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pl-PL" i="1">
                            <a:latin typeface="Cambria Math" panose="02040503050406030204" pitchFamily="18" charset="0"/>
                          </a:rPr>
                          <m:t>100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pl-PL" i="1"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  <m:r>
                      <a:rPr lang="pl-PL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pl-PL" i="1">
                            <a:latin typeface="Cambria Math" panose="02040503050406030204" pitchFamily="18" charset="0"/>
                          </a:rPr>
                          <m:t>150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r>
                                  <a:rPr lang="pl-PL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d>
                          </m:e>
                          <m:sup>
                            <m:r>
                              <a:rPr lang="pl-PL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pl-PL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pl-PL" i="1">
                            <a:latin typeface="Cambria Math" panose="02040503050406030204" pitchFamily="18" charset="0"/>
                          </a:rPr>
                          <m:t>150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r>
                                  <a:rPr lang="pl-PL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d>
                          </m:e>
                          <m:sup>
                            <m:r>
                              <a:rPr lang="pl-PL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  <m:r>
                      <a:rPr lang="pl-PL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pl-PL" i="1">
                            <a:latin typeface="Cambria Math" panose="02040503050406030204" pitchFamily="18" charset="0"/>
                          </a:rPr>
                          <m:t>150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r>
                                  <a:rPr lang="pl-PL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d>
                          </m:e>
                          <m:sup>
                            <m:r>
                              <a:rPr lang="pl-PL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den>
                    </m:f>
                    <m:r>
                      <a:rPr lang="pl-PL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pl-PL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l-PL" dirty="0"/>
                  <a:t> </a:t>
                </a:r>
              </a:p>
            </p:txBody>
          </p:sp>
        </mc:Choice>
        <mc:Fallback xmlns="">
          <p:sp>
            <p:nvSpPr>
              <p:cNvPr id="3" name="Symbol zastępczy zawartości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28684" y="2071849"/>
                <a:ext cx="6571343" cy="671349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dr inż. Rafał Kucharski, KST PK, 2018 (na podstawie V. Naumov)</a:t>
            </a:r>
            <a:endParaRPr lang="pl-PL"/>
          </a:p>
        </p:txBody>
      </p:sp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9988554"/>
              </p:ext>
            </p:extLst>
          </p:nvPr>
        </p:nvGraphicFramePr>
        <p:xfrm>
          <a:off x="1128684" y="3016155"/>
          <a:ext cx="6560793" cy="287967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2851">
                  <a:extLst>
                    <a:ext uri="{9D8B030D-6E8A-4147-A177-3AD203B41FA5}">
                      <a16:colId xmlns:a16="http://schemas.microsoft.com/office/drawing/2014/main" xmlns="" val="2260618670"/>
                    </a:ext>
                  </a:extLst>
                </a:gridCol>
                <a:gridCol w="1002907">
                  <a:extLst>
                    <a:ext uri="{9D8B030D-6E8A-4147-A177-3AD203B41FA5}">
                      <a16:colId xmlns:a16="http://schemas.microsoft.com/office/drawing/2014/main" xmlns="" val="3533102379"/>
                    </a:ext>
                  </a:extLst>
                </a:gridCol>
                <a:gridCol w="613719">
                  <a:extLst>
                    <a:ext uri="{9D8B030D-6E8A-4147-A177-3AD203B41FA5}">
                      <a16:colId xmlns:a16="http://schemas.microsoft.com/office/drawing/2014/main" xmlns="" val="3820892751"/>
                    </a:ext>
                  </a:extLst>
                </a:gridCol>
                <a:gridCol w="928063">
                  <a:extLst>
                    <a:ext uri="{9D8B030D-6E8A-4147-A177-3AD203B41FA5}">
                      <a16:colId xmlns:a16="http://schemas.microsoft.com/office/drawing/2014/main" xmlns="" val="3974941998"/>
                    </a:ext>
                  </a:extLst>
                </a:gridCol>
                <a:gridCol w="798164">
                  <a:extLst>
                    <a:ext uri="{9D8B030D-6E8A-4147-A177-3AD203B41FA5}">
                      <a16:colId xmlns:a16="http://schemas.microsoft.com/office/drawing/2014/main" xmlns="" val="3265968893"/>
                    </a:ext>
                  </a:extLst>
                </a:gridCol>
                <a:gridCol w="818462">
                  <a:extLst>
                    <a:ext uri="{9D8B030D-6E8A-4147-A177-3AD203B41FA5}">
                      <a16:colId xmlns:a16="http://schemas.microsoft.com/office/drawing/2014/main" xmlns="" val="64210597"/>
                    </a:ext>
                  </a:extLst>
                </a:gridCol>
                <a:gridCol w="823282">
                  <a:extLst>
                    <a:ext uri="{9D8B030D-6E8A-4147-A177-3AD203B41FA5}">
                      <a16:colId xmlns:a16="http://schemas.microsoft.com/office/drawing/2014/main" xmlns="" val="100941223"/>
                    </a:ext>
                  </a:extLst>
                </a:gridCol>
                <a:gridCol w="793345">
                  <a:extLst>
                    <a:ext uri="{9D8B030D-6E8A-4147-A177-3AD203B41FA5}">
                      <a16:colId xmlns:a16="http://schemas.microsoft.com/office/drawing/2014/main" xmlns="" val="2353183831"/>
                    </a:ext>
                  </a:extLst>
                </a:gridCol>
              </a:tblGrid>
              <a:tr h="261789"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u="none" strike="noStrike" dirty="0">
                          <a:effectLst/>
                        </a:rPr>
                        <a:t>0</a:t>
                      </a:r>
                      <a:endParaRPr lang="pl-P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u="none" strike="noStrike" dirty="0">
                          <a:effectLst/>
                        </a:rPr>
                        <a:t>200,00</a:t>
                      </a:r>
                      <a:endParaRPr lang="pl-P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u="none" strike="noStrike" dirty="0">
                          <a:effectLst/>
                        </a:rPr>
                        <a:t>0,1</a:t>
                      </a:r>
                      <a:endParaRPr lang="pl-P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u="none" strike="noStrike">
                          <a:effectLst/>
                        </a:rPr>
                        <a:t>80,03</a:t>
                      </a:r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u="none" strike="noStrike" dirty="0">
                          <a:effectLst/>
                        </a:rPr>
                        <a:t>0,19</a:t>
                      </a:r>
                      <a:endParaRPr lang="pl-P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u="none" strike="noStrike" dirty="0">
                          <a:effectLst/>
                        </a:rPr>
                        <a:t>3,77</a:t>
                      </a:r>
                      <a:endParaRPr lang="pl-P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u="none" strike="noStrike" dirty="0">
                          <a:effectLst/>
                        </a:rPr>
                        <a:t>0,195</a:t>
                      </a:r>
                      <a:endParaRPr lang="pl-P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u="none" strike="noStrike" dirty="0">
                          <a:effectLst/>
                        </a:rPr>
                        <a:t>0,18</a:t>
                      </a:r>
                      <a:endParaRPr lang="pl-P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2860619939"/>
                  </a:ext>
                </a:extLst>
              </a:tr>
              <a:tr h="261789"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b="1" u="none" strike="noStrike" dirty="0">
                          <a:effectLst/>
                        </a:rPr>
                        <a:t>0,1</a:t>
                      </a:r>
                      <a:endParaRPr lang="pl-PL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b="1" u="none" strike="noStrike" dirty="0">
                          <a:effectLst/>
                        </a:rPr>
                        <a:t>80,03</a:t>
                      </a:r>
                      <a:endParaRPr lang="pl-PL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u="none" strike="noStrike" dirty="0">
                          <a:effectLst/>
                        </a:rPr>
                        <a:t>0,11</a:t>
                      </a:r>
                      <a:endParaRPr lang="pl-P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u="none" strike="noStrike">
                          <a:effectLst/>
                        </a:rPr>
                        <a:t>70,32</a:t>
                      </a:r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u="none" strike="noStrike" dirty="0">
                          <a:effectLst/>
                        </a:rPr>
                        <a:t>0,191</a:t>
                      </a:r>
                      <a:endParaRPr lang="pl-P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u="none" strike="noStrike" dirty="0">
                          <a:effectLst/>
                        </a:rPr>
                        <a:t>3,05</a:t>
                      </a:r>
                      <a:endParaRPr lang="pl-P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u="none" strike="noStrike" dirty="0">
                          <a:effectLst/>
                        </a:rPr>
                        <a:t>0,1951</a:t>
                      </a:r>
                      <a:endParaRPr lang="pl-P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u="none" strike="noStrike" dirty="0">
                          <a:effectLst/>
                        </a:rPr>
                        <a:t>0,11</a:t>
                      </a:r>
                      <a:endParaRPr lang="pl-P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818575724"/>
                  </a:ext>
                </a:extLst>
              </a:tr>
              <a:tr h="261789"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b="1" u="none" strike="noStrike" dirty="0">
                          <a:effectLst/>
                        </a:rPr>
                        <a:t>0,2</a:t>
                      </a:r>
                      <a:endParaRPr lang="pl-PL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b="1" u="none" strike="noStrike" dirty="0">
                          <a:effectLst/>
                        </a:rPr>
                        <a:t>-3,36</a:t>
                      </a:r>
                      <a:endParaRPr lang="pl-PL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u="none" strike="noStrike" dirty="0">
                          <a:effectLst/>
                        </a:rPr>
                        <a:t>0,12</a:t>
                      </a:r>
                      <a:endParaRPr lang="pl-P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u="none" strike="noStrike" dirty="0">
                          <a:effectLst/>
                        </a:rPr>
                        <a:t>60,96</a:t>
                      </a:r>
                      <a:endParaRPr lang="pl-P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u="none" strike="noStrike" dirty="0">
                          <a:effectLst/>
                        </a:rPr>
                        <a:t>0,192</a:t>
                      </a:r>
                      <a:endParaRPr lang="pl-P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u="none" strike="noStrike" dirty="0">
                          <a:effectLst/>
                        </a:rPr>
                        <a:t>2,33</a:t>
                      </a:r>
                      <a:endParaRPr lang="pl-P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b="1" u="none" strike="noStrike" dirty="0">
                          <a:effectLst/>
                        </a:rPr>
                        <a:t>0,1952</a:t>
                      </a:r>
                      <a:endParaRPr lang="pl-PL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b="1" u="none" strike="noStrike" dirty="0">
                          <a:effectLst/>
                        </a:rPr>
                        <a:t>0,04</a:t>
                      </a:r>
                      <a:endParaRPr lang="pl-PL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32234080"/>
                  </a:ext>
                </a:extLst>
              </a:tr>
              <a:tr h="261789"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u="none" strike="noStrike">
                          <a:effectLst/>
                        </a:rPr>
                        <a:t>0,3</a:t>
                      </a:r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u="none" strike="noStrike" dirty="0">
                          <a:effectLst/>
                        </a:rPr>
                        <a:t>-63,53</a:t>
                      </a:r>
                      <a:endParaRPr lang="pl-P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u="none" strike="noStrike">
                          <a:effectLst/>
                        </a:rPr>
                        <a:t>0,13</a:t>
                      </a:r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u="none" strike="noStrike" dirty="0">
                          <a:effectLst/>
                        </a:rPr>
                        <a:t>51,92</a:t>
                      </a:r>
                      <a:endParaRPr lang="pl-P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u="none" strike="noStrike" dirty="0">
                          <a:effectLst/>
                        </a:rPr>
                        <a:t>0,193</a:t>
                      </a:r>
                      <a:endParaRPr lang="pl-P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u="none" strike="noStrike" dirty="0">
                          <a:effectLst/>
                        </a:rPr>
                        <a:t>1,61</a:t>
                      </a:r>
                      <a:endParaRPr lang="pl-P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b="1" u="none" strike="noStrike" dirty="0">
                          <a:effectLst/>
                        </a:rPr>
                        <a:t>0,1953</a:t>
                      </a:r>
                      <a:endParaRPr lang="pl-PL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b="1" u="none" strike="noStrike" dirty="0">
                          <a:effectLst/>
                        </a:rPr>
                        <a:t>-0,04</a:t>
                      </a:r>
                      <a:endParaRPr lang="pl-PL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17646955"/>
                  </a:ext>
                </a:extLst>
              </a:tr>
              <a:tr h="261789"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u="none" strike="noStrike">
                          <a:effectLst/>
                        </a:rPr>
                        <a:t>0,4</a:t>
                      </a:r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u="none" strike="noStrike" dirty="0">
                          <a:effectLst/>
                        </a:rPr>
                        <a:t>-108,33</a:t>
                      </a:r>
                      <a:endParaRPr lang="pl-P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u="none" strike="noStrike">
                          <a:effectLst/>
                        </a:rPr>
                        <a:t>0,14</a:t>
                      </a:r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u="none" strike="noStrike" dirty="0">
                          <a:effectLst/>
                        </a:rPr>
                        <a:t>43,20</a:t>
                      </a:r>
                      <a:endParaRPr lang="pl-P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u="none" strike="noStrike" dirty="0">
                          <a:effectLst/>
                        </a:rPr>
                        <a:t>0,194</a:t>
                      </a:r>
                      <a:endParaRPr lang="pl-P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u="none" strike="noStrike" dirty="0">
                          <a:effectLst/>
                        </a:rPr>
                        <a:t>0,89</a:t>
                      </a:r>
                      <a:endParaRPr lang="pl-P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u="none" strike="noStrike" dirty="0">
                          <a:effectLst/>
                        </a:rPr>
                        <a:t>0,1954</a:t>
                      </a:r>
                      <a:endParaRPr lang="pl-P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u="none" strike="noStrike" dirty="0">
                          <a:effectLst/>
                        </a:rPr>
                        <a:t>-0,11</a:t>
                      </a:r>
                      <a:endParaRPr lang="pl-P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803464448"/>
                  </a:ext>
                </a:extLst>
              </a:tr>
              <a:tr h="261789"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u="none" strike="noStrike">
                          <a:effectLst/>
                        </a:rPr>
                        <a:t>0,5</a:t>
                      </a:r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u="none" strike="noStrike" dirty="0">
                          <a:effectLst/>
                        </a:rPr>
                        <a:t>-142,59</a:t>
                      </a:r>
                      <a:endParaRPr lang="pl-P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u="none" strike="noStrike">
                          <a:effectLst/>
                        </a:rPr>
                        <a:t>0,15</a:t>
                      </a:r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u="none" strike="noStrike" dirty="0">
                          <a:effectLst/>
                        </a:rPr>
                        <a:t>34,77</a:t>
                      </a:r>
                      <a:endParaRPr lang="pl-P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b="1" u="none" strike="noStrike" dirty="0">
                          <a:effectLst/>
                        </a:rPr>
                        <a:t>0,195</a:t>
                      </a:r>
                      <a:endParaRPr lang="pl-PL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b="1" u="none" strike="noStrike" dirty="0">
                          <a:effectLst/>
                        </a:rPr>
                        <a:t>0,18</a:t>
                      </a:r>
                      <a:endParaRPr lang="pl-PL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u="none" strike="noStrike" dirty="0">
                          <a:effectLst/>
                        </a:rPr>
                        <a:t>0,1955</a:t>
                      </a:r>
                      <a:endParaRPr lang="pl-P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u="none" strike="noStrike" dirty="0">
                          <a:effectLst/>
                        </a:rPr>
                        <a:t>-0,18</a:t>
                      </a:r>
                      <a:endParaRPr lang="pl-P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1948709"/>
                  </a:ext>
                </a:extLst>
              </a:tr>
              <a:tr h="261789"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u="none" strike="noStrike">
                          <a:effectLst/>
                        </a:rPr>
                        <a:t>0,6</a:t>
                      </a:r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u="none" strike="noStrike" dirty="0">
                          <a:effectLst/>
                        </a:rPr>
                        <a:t>-169,40</a:t>
                      </a:r>
                      <a:endParaRPr lang="pl-P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u="none" strike="noStrike" dirty="0">
                          <a:effectLst/>
                        </a:rPr>
                        <a:t>0,16</a:t>
                      </a:r>
                      <a:endParaRPr lang="pl-P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u="none" strike="noStrike" dirty="0">
                          <a:effectLst/>
                        </a:rPr>
                        <a:t>26,62</a:t>
                      </a:r>
                      <a:endParaRPr lang="pl-P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b="1" u="none" strike="noStrike" dirty="0">
                          <a:effectLst/>
                        </a:rPr>
                        <a:t>0,196</a:t>
                      </a:r>
                      <a:endParaRPr lang="pl-PL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b="1" u="none" strike="noStrike" dirty="0">
                          <a:effectLst/>
                        </a:rPr>
                        <a:t>-0,53</a:t>
                      </a:r>
                      <a:endParaRPr lang="pl-PL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u="none" strike="noStrike">
                          <a:effectLst/>
                        </a:rPr>
                        <a:t>0,1956</a:t>
                      </a:r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u="none" strike="noStrike" dirty="0">
                          <a:effectLst/>
                        </a:rPr>
                        <a:t>-0,25</a:t>
                      </a:r>
                      <a:endParaRPr lang="pl-P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3655739852"/>
                  </a:ext>
                </a:extLst>
              </a:tr>
              <a:tr h="261789"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u="none" strike="noStrike">
                          <a:effectLst/>
                        </a:rPr>
                        <a:t>0,7</a:t>
                      </a:r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u="none" strike="noStrike" dirty="0">
                          <a:effectLst/>
                        </a:rPr>
                        <a:t>-190,78</a:t>
                      </a:r>
                      <a:endParaRPr lang="pl-P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u="none" strike="noStrike">
                          <a:effectLst/>
                        </a:rPr>
                        <a:t>0,17</a:t>
                      </a:r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u="none" strike="noStrike" dirty="0">
                          <a:effectLst/>
                        </a:rPr>
                        <a:t>18,75</a:t>
                      </a:r>
                      <a:endParaRPr lang="pl-P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u="none" strike="noStrike">
                          <a:effectLst/>
                        </a:rPr>
                        <a:t>0,197</a:t>
                      </a:r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u="none" strike="noStrike" dirty="0">
                          <a:effectLst/>
                        </a:rPr>
                        <a:t>-1,24</a:t>
                      </a:r>
                      <a:endParaRPr lang="pl-P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u="none" strike="noStrike" dirty="0">
                          <a:effectLst/>
                        </a:rPr>
                        <a:t>0,1957</a:t>
                      </a:r>
                      <a:endParaRPr lang="pl-P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u="none" strike="noStrike" dirty="0">
                          <a:effectLst/>
                        </a:rPr>
                        <a:t>-0,32</a:t>
                      </a:r>
                      <a:endParaRPr lang="pl-P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503952518"/>
                  </a:ext>
                </a:extLst>
              </a:tr>
              <a:tr h="261789"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u="none" strike="noStrike">
                          <a:effectLst/>
                        </a:rPr>
                        <a:t>0,8</a:t>
                      </a:r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u="none" strike="noStrike" dirty="0">
                          <a:effectLst/>
                        </a:rPr>
                        <a:t>-208,14</a:t>
                      </a:r>
                      <a:endParaRPr lang="pl-P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u="none" strike="noStrike">
                          <a:effectLst/>
                        </a:rPr>
                        <a:t>0,18</a:t>
                      </a:r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u="none" strike="noStrike" dirty="0">
                          <a:effectLst/>
                        </a:rPr>
                        <a:t>11,14</a:t>
                      </a:r>
                      <a:endParaRPr lang="pl-P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u="none" strike="noStrike">
                          <a:effectLst/>
                        </a:rPr>
                        <a:t>0,198</a:t>
                      </a:r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u="none" strike="noStrike" dirty="0">
                          <a:effectLst/>
                        </a:rPr>
                        <a:t>-1,95</a:t>
                      </a:r>
                      <a:endParaRPr lang="pl-P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u="none" strike="noStrike" dirty="0">
                          <a:effectLst/>
                        </a:rPr>
                        <a:t>0,1958</a:t>
                      </a:r>
                      <a:endParaRPr lang="pl-P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u="none" strike="noStrike" dirty="0">
                          <a:effectLst/>
                        </a:rPr>
                        <a:t>-0,39</a:t>
                      </a:r>
                      <a:endParaRPr lang="pl-P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585157435"/>
                  </a:ext>
                </a:extLst>
              </a:tr>
              <a:tr h="261789"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u="none" strike="noStrike">
                          <a:effectLst/>
                        </a:rPr>
                        <a:t>0,9</a:t>
                      </a:r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u="none" strike="noStrike" dirty="0">
                          <a:effectLst/>
                        </a:rPr>
                        <a:t>-222,44</a:t>
                      </a:r>
                      <a:endParaRPr lang="pl-P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b="1" u="none" strike="noStrike" dirty="0">
                          <a:effectLst/>
                        </a:rPr>
                        <a:t>0,19</a:t>
                      </a:r>
                      <a:endParaRPr lang="pl-PL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b="1" u="none" strike="noStrike" dirty="0">
                          <a:effectLst/>
                        </a:rPr>
                        <a:t>3,77</a:t>
                      </a:r>
                      <a:endParaRPr lang="pl-PL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u="none" strike="noStrike">
                          <a:effectLst/>
                        </a:rPr>
                        <a:t>0,199</a:t>
                      </a:r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u="none" strike="noStrike" dirty="0">
                          <a:effectLst/>
                        </a:rPr>
                        <a:t>-2,65</a:t>
                      </a:r>
                      <a:endParaRPr lang="pl-P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u="none" strike="noStrike">
                          <a:effectLst/>
                        </a:rPr>
                        <a:t>0,1959</a:t>
                      </a:r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u="none" strike="noStrike" dirty="0">
                          <a:effectLst/>
                        </a:rPr>
                        <a:t>-0,46</a:t>
                      </a:r>
                      <a:endParaRPr lang="pl-P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3545367238"/>
                  </a:ext>
                </a:extLst>
              </a:tr>
              <a:tr h="261789"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u="none" strike="noStrike">
                          <a:effectLst/>
                        </a:rPr>
                        <a:t>1</a:t>
                      </a:r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u="none" strike="noStrike" dirty="0">
                          <a:effectLst/>
                        </a:rPr>
                        <a:t>-234,38</a:t>
                      </a:r>
                      <a:endParaRPr lang="pl-P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b="1" u="none" strike="noStrike" dirty="0">
                          <a:effectLst/>
                        </a:rPr>
                        <a:t>0,2</a:t>
                      </a:r>
                      <a:endParaRPr lang="pl-PL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b="1" u="none" strike="noStrike" dirty="0">
                          <a:effectLst/>
                        </a:rPr>
                        <a:t>-3,36</a:t>
                      </a:r>
                      <a:endParaRPr lang="pl-PL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u="none" strike="noStrike">
                          <a:effectLst/>
                        </a:rPr>
                        <a:t>0,2</a:t>
                      </a:r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u="none" strike="noStrike" dirty="0">
                          <a:effectLst/>
                        </a:rPr>
                        <a:t>-3,36</a:t>
                      </a:r>
                      <a:endParaRPr lang="pl-P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u="none" strike="noStrike" dirty="0">
                          <a:effectLst/>
                        </a:rPr>
                        <a:t>0,196</a:t>
                      </a:r>
                      <a:endParaRPr lang="pl-P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u="none" strike="noStrike" dirty="0">
                          <a:effectLst/>
                        </a:rPr>
                        <a:t>-0,53</a:t>
                      </a:r>
                      <a:endParaRPr lang="pl-P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2536523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89742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Obliczenie wewnętrznej stopy zwrotu metodą bisekcji</a:t>
            </a:r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dr inż. Rafał Kucharski, KST PK, 2018 (na podstawie V. Naumov)</a:t>
            </a:r>
            <a:endParaRPr lang="pl-PL"/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8315694"/>
              </p:ext>
            </p:extLst>
          </p:nvPr>
        </p:nvGraphicFramePr>
        <p:xfrm>
          <a:off x="1128684" y="3043451"/>
          <a:ext cx="6560790" cy="283873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27913">
                  <a:extLst>
                    <a:ext uri="{9D8B030D-6E8A-4147-A177-3AD203B41FA5}">
                      <a16:colId xmlns:a16="http://schemas.microsoft.com/office/drawing/2014/main" xmlns="" val="3151031216"/>
                    </a:ext>
                  </a:extLst>
                </a:gridCol>
                <a:gridCol w="996287">
                  <a:extLst>
                    <a:ext uri="{9D8B030D-6E8A-4147-A177-3AD203B41FA5}">
                      <a16:colId xmlns:a16="http://schemas.microsoft.com/office/drawing/2014/main" xmlns="" val="1223698334"/>
                    </a:ext>
                  </a:extLst>
                </a:gridCol>
                <a:gridCol w="1302572">
                  <a:extLst>
                    <a:ext uri="{9D8B030D-6E8A-4147-A177-3AD203B41FA5}">
                      <a16:colId xmlns:a16="http://schemas.microsoft.com/office/drawing/2014/main" xmlns="" val="3039896593"/>
                    </a:ext>
                  </a:extLst>
                </a:gridCol>
                <a:gridCol w="840126">
                  <a:extLst>
                    <a:ext uri="{9D8B030D-6E8A-4147-A177-3AD203B41FA5}">
                      <a16:colId xmlns:a16="http://schemas.microsoft.com/office/drawing/2014/main" xmlns="" val="682452081"/>
                    </a:ext>
                  </a:extLst>
                </a:gridCol>
                <a:gridCol w="1115886">
                  <a:extLst>
                    <a:ext uri="{9D8B030D-6E8A-4147-A177-3AD203B41FA5}">
                      <a16:colId xmlns:a16="http://schemas.microsoft.com/office/drawing/2014/main" xmlns="" val="595394807"/>
                    </a:ext>
                  </a:extLst>
                </a:gridCol>
                <a:gridCol w="978006">
                  <a:extLst>
                    <a:ext uri="{9D8B030D-6E8A-4147-A177-3AD203B41FA5}">
                      <a16:colId xmlns:a16="http://schemas.microsoft.com/office/drawing/2014/main" xmlns="" val="521871286"/>
                    </a:ext>
                  </a:extLst>
                </a:gridCol>
              </a:tblGrid>
              <a:tr h="310244">
                <a:tc>
                  <a:txBody>
                    <a:bodyPr/>
                    <a:lstStyle/>
                    <a:p>
                      <a:pPr algn="ctr" fontAlgn="b"/>
                      <a:r>
                        <a:rPr lang="pl-PL" sz="1800" b="1" u="none" strike="noStrike" dirty="0">
                          <a:effectLst/>
                        </a:rPr>
                        <a:t>0,000</a:t>
                      </a:r>
                      <a:endParaRPr lang="pl-PL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800" b="1" u="none" strike="noStrike" dirty="0">
                          <a:effectLst/>
                        </a:rPr>
                        <a:t>200,0</a:t>
                      </a:r>
                      <a:endParaRPr lang="pl-PL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800" b="1" u="none" strike="noStrike" dirty="0">
                          <a:effectLst/>
                        </a:rPr>
                        <a:t>0,000</a:t>
                      </a:r>
                      <a:endParaRPr lang="pl-PL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800" b="1" u="none" strike="noStrike" dirty="0">
                          <a:effectLst/>
                        </a:rPr>
                        <a:t>200,0</a:t>
                      </a:r>
                      <a:endParaRPr lang="pl-PL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800" u="none" strike="noStrike" dirty="0">
                          <a:effectLst/>
                        </a:rPr>
                        <a:t>0, 000</a:t>
                      </a:r>
                      <a:endParaRPr lang="pl-PL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800" u="none" strike="noStrike">
                          <a:effectLst/>
                        </a:rPr>
                        <a:t>200,0</a:t>
                      </a:r>
                      <a:endParaRPr lang="pl-P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911439432"/>
                  </a:ext>
                </a:extLst>
              </a:tr>
              <a:tr h="310244">
                <a:tc>
                  <a:txBody>
                    <a:bodyPr/>
                    <a:lstStyle/>
                    <a:p>
                      <a:pPr algn="ctr" fontAlgn="b"/>
                      <a:r>
                        <a:rPr lang="pl-PL" sz="1800" b="1" u="none" strike="noStrike" dirty="0">
                          <a:effectLst/>
                        </a:rPr>
                        <a:t>0,500</a:t>
                      </a:r>
                      <a:endParaRPr lang="pl-PL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800" b="1" u="none" strike="noStrike" dirty="0">
                          <a:effectLst/>
                        </a:rPr>
                        <a:t>-142,6</a:t>
                      </a:r>
                      <a:endParaRPr lang="pl-PL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800" b="1" u="none" strike="noStrike" dirty="0">
                          <a:effectLst/>
                        </a:rPr>
                        <a:t>0,250</a:t>
                      </a:r>
                      <a:endParaRPr lang="pl-PL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800" b="1" u="none" strike="noStrike" dirty="0">
                          <a:effectLst/>
                        </a:rPr>
                        <a:t>-35,8</a:t>
                      </a:r>
                      <a:endParaRPr lang="pl-PL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800" b="1" u="none" strike="noStrike" dirty="0">
                          <a:effectLst/>
                        </a:rPr>
                        <a:t>0,125</a:t>
                      </a:r>
                      <a:endParaRPr lang="pl-PL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800" b="1" u="none" strike="noStrike" dirty="0">
                          <a:effectLst/>
                        </a:rPr>
                        <a:t>56,4</a:t>
                      </a:r>
                      <a:endParaRPr lang="pl-PL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3532282918"/>
                  </a:ext>
                </a:extLst>
              </a:tr>
              <a:tr h="325756">
                <a:tc>
                  <a:txBody>
                    <a:bodyPr/>
                    <a:lstStyle/>
                    <a:p>
                      <a:pPr algn="ctr" fontAlgn="b"/>
                      <a:r>
                        <a:rPr lang="pl-PL" sz="1800" u="none" strike="noStrike" dirty="0">
                          <a:effectLst/>
                        </a:rPr>
                        <a:t>1,000</a:t>
                      </a:r>
                      <a:endParaRPr lang="pl-PL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800" u="none" strike="noStrike" dirty="0">
                          <a:effectLst/>
                        </a:rPr>
                        <a:t>-234,4</a:t>
                      </a:r>
                      <a:endParaRPr lang="pl-PL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800" u="none" strike="noStrike" dirty="0">
                          <a:effectLst/>
                        </a:rPr>
                        <a:t>0,500</a:t>
                      </a:r>
                      <a:endParaRPr lang="pl-PL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800" u="none" strike="noStrike" dirty="0">
                          <a:effectLst/>
                        </a:rPr>
                        <a:t>-142,6</a:t>
                      </a:r>
                      <a:endParaRPr lang="pl-PL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800" b="1" u="none" strike="noStrike" dirty="0">
                          <a:effectLst/>
                        </a:rPr>
                        <a:t>0,250</a:t>
                      </a:r>
                      <a:endParaRPr lang="pl-PL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800" b="1" u="none" strike="noStrike" dirty="0">
                          <a:effectLst/>
                        </a:rPr>
                        <a:t>-35,8</a:t>
                      </a:r>
                      <a:endParaRPr lang="pl-PL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173116675"/>
                  </a:ext>
                </a:extLst>
              </a:tr>
              <a:tr h="310244">
                <a:tc>
                  <a:txBody>
                    <a:bodyPr/>
                    <a:lstStyle/>
                    <a:p>
                      <a:pPr algn="ctr" fontAlgn="b"/>
                      <a:r>
                        <a:rPr lang="pl-PL" sz="1800" u="none" strike="noStrike">
                          <a:effectLst/>
                        </a:rPr>
                        <a:t>0,125</a:t>
                      </a:r>
                      <a:endParaRPr lang="pl-P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800" u="none" strike="noStrike" dirty="0">
                          <a:effectLst/>
                        </a:rPr>
                        <a:t>56,4</a:t>
                      </a:r>
                      <a:endParaRPr lang="pl-PL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800" b="1" u="none" strike="noStrike" dirty="0">
                          <a:effectLst/>
                        </a:rPr>
                        <a:t>0,188</a:t>
                      </a:r>
                      <a:endParaRPr lang="pl-PL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800" b="1" u="none" strike="noStrike" dirty="0">
                          <a:effectLst/>
                        </a:rPr>
                        <a:t>5,6</a:t>
                      </a:r>
                      <a:endParaRPr lang="pl-PL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800" b="1" u="none" strike="noStrike" dirty="0">
                          <a:effectLst/>
                        </a:rPr>
                        <a:t>0,188</a:t>
                      </a:r>
                      <a:endParaRPr lang="pl-PL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800" b="1" u="none" strike="noStrike" dirty="0">
                          <a:effectLst/>
                        </a:rPr>
                        <a:t>5,6</a:t>
                      </a:r>
                      <a:endParaRPr lang="pl-PL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572495448"/>
                  </a:ext>
                </a:extLst>
              </a:tr>
              <a:tr h="310244">
                <a:tc>
                  <a:txBody>
                    <a:bodyPr/>
                    <a:lstStyle/>
                    <a:p>
                      <a:pPr algn="ctr" fontAlgn="b"/>
                      <a:r>
                        <a:rPr lang="pl-PL" sz="1800" b="1" u="none" strike="noStrike" dirty="0">
                          <a:effectLst/>
                        </a:rPr>
                        <a:t>0,188</a:t>
                      </a:r>
                      <a:endParaRPr lang="pl-PL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800" b="1" u="none" strike="noStrike" dirty="0">
                          <a:effectLst/>
                        </a:rPr>
                        <a:t>5,6</a:t>
                      </a:r>
                      <a:endParaRPr lang="pl-PL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800" b="1" u="none" strike="noStrike" dirty="0">
                          <a:effectLst/>
                        </a:rPr>
                        <a:t>0,219</a:t>
                      </a:r>
                      <a:endParaRPr lang="pl-PL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800" b="1" u="none" strike="noStrike" dirty="0">
                          <a:effectLst/>
                        </a:rPr>
                        <a:t>-16,1</a:t>
                      </a:r>
                      <a:endParaRPr lang="pl-PL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800" b="1" u="none" strike="noStrike" dirty="0">
                          <a:effectLst/>
                        </a:rPr>
                        <a:t>0,203</a:t>
                      </a:r>
                      <a:endParaRPr lang="pl-PL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800" b="1" u="none" strike="noStrike" dirty="0">
                          <a:effectLst/>
                        </a:rPr>
                        <a:t>-5,5</a:t>
                      </a:r>
                      <a:endParaRPr lang="pl-PL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862615812"/>
                  </a:ext>
                </a:extLst>
              </a:tr>
              <a:tr h="325756">
                <a:tc>
                  <a:txBody>
                    <a:bodyPr/>
                    <a:lstStyle/>
                    <a:p>
                      <a:pPr algn="ctr" fontAlgn="b"/>
                      <a:r>
                        <a:rPr lang="pl-PL" sz="1800" b="1" u="none" strike="noStrike" dirty="0">
                          <a:effectLst/>
                        </a:rPr>
                        <a:t>0,250</a:t>
                      </a:r>
                      <a:endParaRPr lang="pl-PL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800" b="1" u="none" strike="noStrike" dirty="0">
                          <a:effectLst/>
                        </a:rPr>
                        <a:t>-35,8</a:t>
                      </a:r>
                      <a:endParaRPr lang="pl-PL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800" u="none" strike="noStrike" dirty="0">
                          <a:effectLst/>
                        </a:rPr>
                        <a:t>0,250</a:t>
                      </a:r>
                      <a:endParaRPr lang="pl-PL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800" u="none" strike="noStrike" dirty="0">
                          <a:effectLst/>
                        </a:rPr>
                        <a:t>-35,8</a:t>
                      </a:r>
                      <a:endParaRPr lang="pl-PL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800" u="none" strike="noStrike" dirty="0">
                          <a:effectLst/>
                        </a:rPr>
                        <a:t>0,219</a:t>
                      </a:r>
                      <a:endParaRPr lang="pl-PL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800" u="none" strike="noStrike" dirty="0">
                          <a:effectLst/>
                        </a:rPr>
                        <a:t>-16,1</a:t>
                      </a:r>
                      <a:endParaRPr lang="pl-PL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897476267"/>
                  </a:ext>
                </a:extLst>
              </a:tr>
              <a:tr h="310244">
                <a:tc>
                  <a:txBody>
                    <a:bodyPr/>
                    <a:lstStyle/>
                    <a:p>
                      <a:pPr algn="ctr" fontAlgn="b"/>
                      <a:r>
                        <a:rPr lang="pl-PL" sz="1800" u="none" strike="noStrike" dirty="0">
                          <a:effectLst/>
                        </a:rPr>
                        <a:t>0,188</a:t>
                      </a:r>
                      <a:endParaRPr lang="pl-PL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800" u="none" strike="noStrike" dirty="0">
                          <a:effectLst/>
                        </a:rPr>
                        <a:t>5,6</a:t>
                      </a:r>
                      <a:endParaRPr lang="pl-PL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l-PL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l-PL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l-PL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l-P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2310089339"/>
                  </a:ext>
                </a:extLst>
              </a:tr>
              <a:tr h="310244">
                <a:tc>
                  <a:txBody>
                    <a:bodyPr/>
                    <a:lstStyle/>
                    <a:p>
                      <a:pPr algn="ctr" fontAlgn="b"/>
                      <a:r>
                        <a:rPr lang="pl-PL" sz="1800" b="1" u="none" strike="noStrike" dirty="0">
                          <a:effectLst/>
                        </a:rPr>
                        <a:t>0,195</a:t>
                      </a:r>
                      <a:endParaRPr lang="pl-PL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800" b="1" u="none" strike="noStrike" dirty="0">
                          <a:effectLst/>
                        </a:rPr>
                        <a:t>0,0</a:t>
                      </a:r>
                      <a:endParaRPr lang="pl-PL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l-PL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l-PL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l-PL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l-P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4172989211"/>
                  </a:ext>
                </a:extLst>
              </a:tr>
              <a:tr h="325756">
                <a:tc>
                  <a:txBody>
                    <a:bodyPr/>
                    <a:lstStyle/>
                    <a:p>
                      <a:pPr algn="ctr" fontAlgn="b"/>
                      <a:r>
                        <a:rPr lang="pl-PL" sz="1800" b="1" u="none" strike="noStrike" dirty="0">
                          <a:effectLst/>
                        </a:rPr>
                        <a:t>0,203</a:t>
                      </a:r>
                      <a:endParaRPr lang="pl-PL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800" b="1" u="none" strike="noStrike" dirty="0">
                          <a:effectLst/>
                        </a:rPr>
                        <a:t>-5,5</a:t>
                      </a:r>
                      <a:endParaRPr lang="pl-PL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l-PL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l-PL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l-PL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l-PL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51497971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Symbol zastępczy zawartości 2"/>
              <p:cNvSpPr>
                <a:spLocks noGrp="1"/>
              </p:cNvSpPr>
              <p:nvPr>
                <p:ph idx="1"/>
              </p:nvPr>
            </p:nvSpPr>
            <p:spPr>
              <a:xfrm>
                <a:off x="1128684" y="2071849"/>
                <a:ext cx="6571343" cy="67134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pl-PL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pl-PL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pl-PL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l-PL" i="1">
                        <a:latin typeface="Cambria Math" panose="02040503050406030204" pitchFamily="18" charset="0"/>
                      </a:rPr>
                      <m:t>−350+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pl-PL" i="1">
                            <a:latin typeface="Cambria Math" panose="02040503050406030204" pitchFamily="18" charset="0"/>
                          </a:rPr>
                          <m:t>100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pl-PL" i="1"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  <m:r>
                      <a:rPr lang="pl-PL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pl-PL" i="1">
                            <a:latin typeface="Cambria Math" panose="02040503050406030204" pitchFamily="18" charset="0"/>
                          </a:rPr>
                          <m:t>150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r>
                                  <a:rPr lang="pl-PL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d>
                          </m:e>
                          <m:sup>
                            <m:r>
                              <a:rPr lang="pl-PL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pl-PL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pl-PL" i="1">
                            <a:latin typeface="Cambria Math" panose="02040503050406030204" pitchFamily="18" charset="0"/>
                          </a:rPr>
                          <m:t>150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r>
                                  <a:rPr lang="pl-PL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d>
                          </m:e>
                          <m:sup>
                            <m:r>
                              <a:rPr lang="pl-PL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  <m:r>
                      <a:rPr lang="pl-PL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pl-PL" i="1">
                            <a:latin typeface="Cambria Math" panose="02040503050406030204" pitchFamily="18" charset="0"/>
                          </a:rPr>
                          <m:t>150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r>
                                  <a:rPr lang="pl-PL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d>
                          </m:e>
                          <m:sup>
                            <m:r>
                              <a:rPr lang="pl-PL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den>
                    </m:f>
                    <m:r>
                      <a:rPr lang="pl-PL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pl-PL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l-PL" dirty="0"/>
                  <a:t> </a:t>
                </a:r>
              </a:p>
            </p:txBody>
          </p:sp>
        </mc:Choice>
        <mc:Fallback xmlns="">
          <p:sp>
            <p:nvSpPr>
              <p:cNvPr id="7" name="Symbol zastępczy zawartości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28684" y="2071849"/>
                <a:ext cx="6571343" cy="671349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39639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Koszty eksploatacji i utrzymania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stałe koszty utrzymania,</a:t>
            </a:r>
          </a:p>
          <a:p>
            <a:r>
              <a:rPr lang="pl-PL" dirty="0"/>
              <a:t>zmienne koszty utrzymania,</a:t>
            </a:r>
          </a:p>
          <a:p>
            <a:r>
              <a:rPr lang="pl-PL" dirty="0"/>
              <a:t>koszty zarządzania ruchem,</a:t>
            </a:r>
          </a:p>
          <a:p>
            <a:r>
              <a:rPr lang="pl-PL" dirty="0"/>
              <a:t>koszty administracyjne związane z projektem,</a:t>
            </a:r>
          </a:p>
          <a:p>
            <a:r>
              <a:rPr lang="pl-PL" dirty="0"/>
              <a:t>inne kategorie.</a:t>
            </a:r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dr inż. Rafał Kucharski, KST PK, 2018 (na podstawie V. Naumov)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61718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Przykład. Koszty eksploatacji i utrzymania pojazdów KM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1128685" y="2323069"/>
            <a:ext cx="6841608" cy="3654649"/>
          </a:xfrm>
        </p:spPr>
        <p:txBody>
          <a:bodyPr>
            <a:normAutofit fontScale="92500" lnSpcReduction="10000"/>
          </a:bodyPr>
          <a:lstStyle/>
          <a:p>
            <a:r>
              <a:rPr lang="pl-PL" dirty="0"/>
              <a:t>koszty paliwa (energii),</a:t>
            </a:r>
          </a:p>
          <a:p>
            <a:r>
              <a:rPr lang="pl-PL" dirty="0"/>
              <a:t>koszty oleju i innych płynów eksploatacyjnych,</a:t>
            </a:r>
          </a:p>
          <a:p>
            <a:r>
              <a:rPr lang="pl-PL" dirty="0"/>
              <a:t>koszty opon,</a:t>
            </a:r>
          </a:p>
          <a:p>
            <a:r>
              <a:rPr lang="pl-PL" dirty="0"/>
              <a:t>koszty remontu i utrzymania,</a:t>
            </a:r>
          </a:p>
          <a:p>
            <a:r>
              <a:rPr lang="pl-PL" dirty="0"/>
              <a:t>koszty amortyzacji,</a:t>
            </a:r>
          </a:p>
          <a:p>
            <a:r>
              <a:rPr lang="pl-PL" dirty="0"/>
              <a:t>koszty opłaty pracy kierowców,</a:t>
            </a:r>
          </a:p>
          <a:p>
            <a:r>
              <a:rPr lang="pl-PL" dirty="0"/>
              <a:t>koszty opłaty pracy pracowników administracyjnych,</a:t>
            </a:r>
            <a:endParaRPr lang="en-US" dirty="0"/>
          </a:p>
          <a:p>
            <a:r>
              <a:rPr lang="pl-PL" dirty="0"/>
              <a:t>inne ogólne koszty utrzymania</a:t>
            </a:r>
          </a:p>
          <a:p>
            <a:endParaRPr lang="pl-PL" dirty="0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dr inż. Rafał Kucharski, KST PK, 2018 (na podstawie V. Naumov)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98354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128684" y="956172"/>
            <a:ext cx="6746074" cy="1049235"/>
          </a:xfrm>
        </p:spPr>
        <p:txBody>
          <a:bodyPr>
            <a:normAutofit fontScale="90000"/>
          </a:bodyPr>
          <a:lstStyle/>
          <a:p>
            <a:r>
              <a:rPr lang="pl-PL" dirty="0"/>
              <a:t>Przepływy inwestycyjne, wpływy pieniężne oraz nakłady inwestycyjne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/>
              <p:cNvSpPr>
                <a:spLocks noGrp="1"/>
              </p:cNvSpPr>
              <p:nvPr>
                <p:ph idx="1"/>
              </p:nvPr>
            </p:nvSpPr>
            <p:spPr>
              <a:xfrm>
                <a:off x="1128684" y="2323070"/>
                <a:ext cx="6571343" cy="3132950"/>
              </a:xfrm>
            </p:spPr>
            <p:txBody>
              <a:bodyPr/>
              <a:lstStyle/>
              <a:p>
                <a:r>
                  <a:rPr lang="pl-PL" b="1" dirty="0"/>
                  <a:t>Przepływ inwestycyjny</a:t>
                </a:r>
                <a:r>
                  <a:rPr lang="pl-PL" dirty="0"/>
                  <a:t> (</a:t>
                </a:r>
                <a:r>
                  <a:rPr lang="en-US" i="1" dirty="0"/>
                  <a:t>net cash flow</a:t>
                </a:r>
                <a:r>
                  <a:rPr lang="pl-PL" dirty="0"/>
                  <a:t>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pl-PL" i="1">
                        <a:latin typeface="Cambria Math" panose="02040503050406030204" pitchFamily="18" charset="0"/>
                      </a:rPr>
                      <m:t>𝐶𝐹</m:t>
                    </m:r>
                  </m:oMath>
                </a14:m>
                <a:r>
                  <a:rPr lang="en-US" dirty="0"/>
                  <a:t> </a:t>
                </a:r>
                <a:r>
                  <a:rPr lang="pl-PL" dirty="0"/>
                  <a:t>– różnica pomiędzy przychodami projektu oraz wydatkami na jego realizację</a:t>
                </a:r>
              </a:p>
              <a:p>
                <a:r>
                  <a:rPr lang="pl-PL" b="1" dirty="0"/>
                  <a:t>Wpływy pieniężne</a:t>
                </a:r>
                <a:r>
                  <a:rPr lang="pl-PL" dirty="0"/>
                  <a:t> (</a:t>
                </a:r>
                <a:r>
                  <a:rPr lang="en-US" i="1" dirty="0"/>
                  <a:t>cash </a:t>
                </a:r>
                <a:r>
                  <a:rPr lang="pl-PL" i="1" dirty="0"/>
                  <a:t>in</a:t>
                </a:r>
                <a:r>
                  <a:rPr lang="en-US" i="1" dirty="0"/>
                  <a:t>flow</a:t>
                </a:r>
                <a:r>
                  <a:rPr lang="pl-PL" dirty="0"/>
                  <a:t>) </a:t>
                </a: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pl-PL" i="1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/>
                  <a:t> </a:t>
                </a:r>
                <a:r>
                  <a:rPr lang="pl-PL" dirty="0"/>
                  <a:t>– nieujemny przepływ inwestycyjny</a:t>
                </a:r>
              </a:p>
              <a:p>
                <a:r>
                  <a:rPr lang="pl-PL" b="1" dirty="0"/>
                  <a:t>Nakłady inwestycyjne</a:t>
                </a:r>
                <a:r>
                  <a:rPr lang="pl-PL" dirty="0"/>
                  <a:t> (</a:t>
                </a:r>
                <a:r>
                  <a:rPr lang="en-US" i="1" dirty="0"/>
                  <a:t>cash </a:t>
                </a:r>
                <a:r>
                  <a:rPr lang="pl-PL" i="1" dirty="0"/>
                  <a:t>out</a:t>
                </a:r>
                <a:r>
                  <a:rPr lang="en-US" i="1" dirty="0"/>
                  <a:t>flow</a:t>
                </a:r>
                <a:r>
                  <a:rPr lang="pl-PL" dirty="0"/>
                  <a:t>) </a:t>
                </a: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pl-PL" i="1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/>
                  <a:t> </a:t>
                </a:r>
                <a:r>
                  <a:rPr lang="pl-PL" dirty="0"/>
                  <a:t>– ujemny przepływ inwestycyjny</a:t>
                </a:r>
              </a:p>
            </p:txBody>
          </p:sp>
        </mc:Choice>
        <mc:Fallback xmlns="">
          <p:sp>
            <p:nvSpPr>
              <p:cNvPr id="3" name="Symbol zastępczy zawartości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28684" y="2323070"/>
                <a:ext cx="6571343" cy="3132950"/>
              </a:xfrm>
              <a:blipFill>
                <a:blip r:embed="rId2"/>
                <a:stretch>
                  <a:fillRect l="-835" t="-195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dr inż. Rafał Kucharski, KST PK, 2018 (na podstawie V. Naumov)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734313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Przykład kalkulacji potoków dla projektu inwestycyjnego, tys. zł.</a:t>
            </a:r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dr inż. Rafał Kucharski, KST PK, 2018 (na podstawie V. Naumov)</a:t>
            </a:r>
            <a:endParaRPr lang="pl-PL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ela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10057380"/>
                  </p:ext>
                </p:extLst>
              </p:nvPr>
            </p:nvGraphicFramePr>
            <p:xfrm>
              <a:off x="1128683" y="2323069"/>
              <a:ext cx="6560791" cy="323157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670761">
                      <a:extLst>
                        <a:ext uri="{9D8B030D-6E8A-4147-A177-3AD203B41FA5}">
                          <a16:colId xmlns:a16="http://schemas.microsoft.com/office/drawing/2014/main" xmlns="" val="1404977446"/>
                        </a:ext>
                      </a:extLst>
                    </a:gridCol>
                    <a:gridCol w="978006">
                      <a:extLst>
                        <a:ext uri="{9D8B030D-6E8A-4147-A177-3AD203B41FA5}">
                          <a16:colId xmlns:a16="http://schemas.microsoft.com/office/drawing/2014/main" xmlns="" val="537585662"/>
                        </a:ext>
                      </a:extLst>
                    </a:gridCol>
                    <a:gridCol w="978006">
                      <a:extLst>
                        <a:ext uri="{9D8B030D-6E8A-4147-A177-3AD203B41FA5}">
                          <a16:colId xmlns:a16="http://schemas.microsoft.com/office/drawing/2014/main" xmlns="" val="195304306"/>
                        </a:ext>
                      </a:extLst>
                    </a:gridCol>
                    <a:gridCol w="978006">
                      <a:extLst>
                        <a:ext uri="{9D8B030D-6E8A-4147-A177-3AD203B41FA5}">
                          <a16:colId xmlns:a16="http://schemas.microsoft.com/office/drawing/2014/main" xmlns="" val="2900797241"/>
                        </a:ext>
                      </a:extLst>
                    </a:gridCol>
                    <a:gridCol w="978006">
                      <a:extLst>
                        <a:ext uri="{9D8B030D-6E8A-4147-A177-3AD203B41FA5}">
                          <a16:colId xmlns:a16="http://schemas.microsoft.com/office/drawing/2014/main" xmlns="" val="2355710738"/>
                        </a:ext>
                      </a:extLst>
                    </a:gridCol>
                    <a:gridCol w="978006">
                      <a:extLst>
                        <a:ext uri="{9D8B030D-6E8A-4147-A177-3AD203B41FA5}">
                          <a16:colId xmlns:a16="http://schemas.microsoft.com/office/drawing/2014/main" xmlns="" val="3479105565"/>
                        </a:ext>
                      </a:extLst>
                    </a:gridCol>
                  </a:tblGrid>
                  <a:tr h="538595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pl-PL" sz="1800" u="none" strike="noStrike" dirty="0">
                              <a:effectLst/>
                            </a:rPr>
                            <a:t>Czas życia </a:t>
                          </a:r>
                          <a14:m>
                            <m:oMath xmlns:m="http://schemas.openxmlformats.org/officeDocument/2006/math">
                              <m:r>
                                <a:rPr lang="pl-PL" sz="1800" b="0" i="1" u="none" strike="noStrike" smtClean="0">
                                  <a:effectLst/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oMath>
                          </a14:m>
                          <a:endParaRPr lang="pl-PL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10800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b="1" u="none" strike="noStrike" dirty="0">
                              <a:effectLst/>
                            </a:rPr>
                            <a:t>0</a:t>
                          </a:r>
                          <a:endParaRPr lang="pl-PL" sz="1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b="1" u="none" strike="noStrike">
                              <a:effectLst/>
                            </a:rPr>
                            <a:t>1</a:t>
                          </a:r>
                          <a:endParaRPr lang="pl-PL" sz="1800" b="1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b="1" u="none" strike="noStrike">
                              <a:effectLst/>
                            </a:rPr>
                            <a:t>2</a:t>
                          </a:r>
                          <a:endParaRPr lang="pl-PL" sz="1800" b="1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b="1" u="none" strike="noStrike">
                              <a:effectLst/>
                            </a:rPr>
                            <a:t>3</a:t>
                          </a:r>
                          <a:endParaRPr lang="pl-PL" sz="1800" b="1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b="1" u="none" strike="noStrike" dirty="0">
                              <a:effectLst/>
                            </a:rPr>
                            <a:t>4</a:t>
                          </a:r>
                          <a:endParaRPr lang="pl-PL" sz="1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685169100"/>
                      </a:ext>
                    </a:extLst>
                  </a:tr>
                  <a:tr h="538595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pl-PL" sz="1800" u="none" strike="noStrike">
                              <a:effectLst/>
                            </a:rPr>
                            <a:t>Pzychody</a:t>
                          </a:r>
                          <a:endParaRPr lang="pl-PL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10800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u="none" strike="noStrike" dirty="0">
                              <a:effectLst/>
                            </a:rPr>
                            <a:t>150</a:t>
                          </a:r>
                          <a:endParaRPr lang="pl-PL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u="none" strike="noStrike">
                              <a:effectLst/>
                            </a:rPr>
                            <a:t>200</a:t>
                          </a:r>
                          <a:endParaRPr lang="pl-PL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u="none" strike="noStrike">
                              <a:effectLst/>
                            </a:rPr>
                            <a:t>250</a:t>
                          </a:r>
                          <a:endParaRPr lang="pl-PL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u="none" strike="noStrike">
                              <a:effectLst/>
                            </a:rPr>
                            <a:t>250</a:t>
                          </a:r>
                          <a:endParaRPr lang="pl-PL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u="none" strike="noStrike">
                              <a:effectLst/>
                            </a:rPr>
                            <a:t>250</a:t>
                          </a:r>
                          <a:endParaRPr lang="pl-PL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3100969406"/>
                      </a:ext>
                    </a:extLst>
                  </a:tr>
                  <a:tr h="538595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pl-PL" sz="1800" u="none" strike="noStrike">
                              <a:effectLst/>
                            </a:rPr>
                            <a:t>Wydatki</a:t>
                          </a:r>
                          <a:endParaRPr lang="pl-PL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10800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u="none" strike="noStrike">
                              <a:effectLst/>
                            </a:rPr>
                            <a:t>500</a:t>
                          </a:r>
                          <a:endParaRPr lang="pl-PL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u="none" strike="noStrike" dirty="0">
                              <a:effectLst/>
                            </a:rPr>
                            <a:t>100</a:t>
                          </a:r>
                          <a:endParaRPr lang="pl-PL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u="none" strike="noStrike">
                              <a:effectLst/>
                            </a:rPr>
                            <a:t>100</a:t>
                          </a:r>
                          <a:endParaRPr lang="pl-PL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u="none" strike="noStrike">
                              <a:effectLst/>
                            </a:rPr>
                            <a:t>100</a:t>
                          </a:r>
                          <a:endParaRPr lang="pl-PL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u="none" strike="noStrike">
                              <a:effectLst/>
                            </a:rPr>
                            <a:t>100</a:t>
                          </a:r>
                          <a:endParaRPr lang="pl-PL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4284147440"/>
                      </a:ext>
                    </a:extLst>
                  </a:tr>
                  <a:tr h="538595">
                    <a:tc>
                      <a:txBody>
                        <a:bodyPr/>
                        <a:lstStyle/>
                        <a:p>
                          <a:pPr algn="l" fontAlgn="b"/>
                          <a14:m>
                            <m:oMath xmlns:m="http://schemas.openxmlformats.org/officeDocument/2006/math">
                              <m:r>
                                <a:rPr lang="en-US" sz="180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pl-PL" sz="1800" i="1">
                                  <a:latin typeface="Cambria Math" panose="02040503050406030204" pitchFamily="18" charset="0"/>
                                </a:rPr>
                                <m:t>𝐶𝐹</m:t>
                              </m:r>
                            </m:oMath>
                          </a14:m>
                          <a:r>
                            <a:rPr lang="pl-PL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 </a:t>
                          </a:r>
                        </a:p>
                      </a:txBody>
                      <a:tcPr marL="10800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u="none" strike="noStrike">
                              <a:effectLst/>
                            </a:rPr>
                            <a:t>-350</a:t>
                          </a:r>
                          <a:endParaRPr lang="pl-PL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u="none" strike="noStrike">
                              <a:effectLst/>
                            </a:rPr>
                            <a:t>100</a:t>
                          </a:r>
                          <a:endParaRPr lang="pl-PL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u="none" strike="noStrike" dirty="0">
                              <a:effectLst/>
                            </a:rPr>
                            <a:t>150</a:t>
                          </a:r>
                          <a:endParaRPr lang="pl-PL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u="none" strike="noStrike">
                              <a:effectLst/>
                            </a:rPr>
                            <a:t>150</a:t>
                          </a:r>
                          <a:endParaRPr lang="pl-PL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u="none" strike="noStrike">
                              <a:effectLst/>
                            </a:rPr>
                            <a:t>150</a:t>
                          </a:r>
                          <a:endParaRPr lang="pl-PL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2045357578"/>
                      </a:ext>
                    </a:extLst>
                  </a:tr>
                  <a:tr h="538595">
                    <a:tc>
                      <a:txBody>
                        <a:bodyPr/>
                        <a:lstStyle/>
                        <a:p>
                          <a:pPr algn="l" fontAlgn="b"/>
                          <a14:m>
                            <m:oMath xmlns:m="http://schemas.openxmlformats.org/officeDocument/2006/math">
                              <m:r>
                                <a:rPr lang="pl-PL" sz="18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pl-PL" sz="18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pl-PL" sz="18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oMath>
                          </a14:m>
                          <a:r>
                            <a:rPr lang="pl-PL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 </a:t>
                          </a:r>
                        </a:p>
                      </a:txBody>
                      <a:tcPr marL="10800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u="none" strike="noStrike">
                              <a:effectLst/>
                            </a:rPr>
                            <a:t>0</a:t>
                          </a:r>
                          <a:endParaRPr lang="pl-PL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u="none" strike="noStrike">
                              <a:effectLst/>
                            </a:rPr>
                            <a:t>100</a:t>
                          </a:r>
                          <a:endParaRPr lang="pl-PL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u="none" strike="noStrike">
                              <a:effectLst/>
                            </a:rPr>
                            <a:t>150</a:t>
                          </a:r>
                          <a:endParaRPr lang="pl-PL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u="none" strike="noStrike" dirty="0">
                              <a:effectLst/>
                            </a:rPr>
                            <a:t>150</a:t>
                          </a:r>
                          <a:endParaRPr lang="pl-PL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u="none" strike="noStrike">
                              <a:effectLst/>
                            </a:rPr>
                            <a:t>150</a:t>
                          </a:r>
                          <a:endParaRPr lang="pl-PL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4185616860"/>
                      </a:ext>
                    </a:extLst>
                  </a:tr>
                  <a:tr h="538595">
                    <a:tc>
                      <a:txBody>
                        <a:bodyPr/>
                        <a:lstStyle/>
                        <a:p>
                          <a:pPr algn="l" fontAlgn="b"/>
                          <a14:m>
                            <m:oMath xmlns:m="http://schemas.openxmlformats.org/officeDocument/2006/math">
                              <m:r>
                                <a:rPr lang="pl-PL" sz="180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pl-PL" sz="1800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pl-PL" sz="18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oMath>
                          </a14:m>
                          <a:r>
                            <a:rPr lang="pl-PL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 </a:t>
                          </a:r>
                        </a:p>
                      </a:txBody>
                      <a:tcPr marL="10800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u="none" strike="noStrike">
                              <a:effectLst/>
                            </a:rPr>
                            <a:t>350</a:t>
                          </a:r>
                          <a:endParaRPr lang="pl-PL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u="none" strike="noStrike">
                              <a:effectLst/>
                            </a:rPr>
                            <a:t>0</a:t>
                          </a:r>
                          <a:endParaRPr lang="pl-PL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u="none" strike="noStrike">
                              <a:effectLst/>
                            </a:rPr>
                            <a:t>0</a:t>
                          </a:r>
                          <a:endParaRPr lang="pl-PL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u="none" strike="noStrike" dirty="0">
                              <a:effectLst/>
                            </a:rPr>
                            <a:t>0</a:t>
                          </a:r>
                          <a:endParaRPr lang="pl-PL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u="none" strike="noStrike" dirty="0">
                              <a:effectLst/>
                            </a:rPr>
                            <a:t>0</a:t>
                          </a:r>
                          <a:endParaRPr lang="pl-PL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41452301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ela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10057380"/>
                  </p:ext>
                </p:extLst>
              </p:nvPr>
            </p:nvGraphicFramePr>
            <p:xfrm>
              <a:off x="1128683" y="2323069"/>
              <a:ext cx="6560791" cy="323157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670761">
                      <a:extLst>
                        <a:ext uri="{9D8B030D-6E8A-4147-A177-3AD203B41FA5}">
                          <a16:colId xmlns:a16="http://schemas.microsoft.com/office/drawing/2014/main" val="1404977446"/>
                        </a:ext>
                      </a:extLst>
                    </a:gridCol>
                    <a:gridCol w="978006">
                      <a:extLst>
                        <a:ext uri="{9D8B030D-6E8A-4147-A177-3AD203B41FA5}">
                          <a16:colId xmlns:a16="http://schemas.microsoft.com/office/drawing/2014/main" val="537585662"/>
                        </a:ext>
                      </a:extLst>
                    </a:gridCol>
                    <a:gridCol w="978006">
                      <a:extLst>
                        <a:ext uri="{9D8B030D-6E8A-4147-A177-3AD203B41FA5}">
                          <a16:colId xmlns:a16="http://schemas.microsoft.com/office/drawing/2014/main" val="195304306"/>
                        </a:ext>
                      </a:extLst>
                    </a:gridCol>
                    <a:gridCol w="978006">
                      <a:extLst>
                        <a:ext uri="{9D8B030D-6E8A-4147-A177-3AD203B41FA5}">
                          <a16:colId xmlns:a16="http://schemas.microsoft.com/office/drawing/2014/main" val="2900797241"/>
                        </a:ext>
                      </a:extLst>
                    </a:gridCol>
                    <a:gridCol w="978006">
                      <a:extLst>
                        <a:ext uri="{9D8B030D-6E8A-4147-A177-3AD203B41FA5}">
                          <a16:colId xmlns:a16="http://schemas.microsoft.com/office/drawing/2014/main" val="2355710738"/>
                        </a:ext>
                      </a:extLst>
                    </a:gridCol>
                    <a:gridCol w="978006">
                      <a:extLst>
                        <a:ext uri="{9D8B030D-6E8A-4147-A177-3AD203B41FA5}">
                          <a16:colId xmlns:a16="http://schemas.microsoft.com/office/drawing/2014/main" val="3479105565"/>
                        </a:ext>
                      </a:extLst>
                    </a:gridCol>
                  </a:tblGrid>
                  <a:tr h="538595"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marL="10800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65" t="-1124" r="-293796" b="-4988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b="1" u="none" strike="noStrike" dirty="0">
                              <a:effectLst/>
                            </a:rPr>
                            <a:t>0</a:t>
                          </a:r>
                          <a:endParaRPr lang="pl-PL" sz="1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b="1" u="none" strike="noStrike">
                              <a:effectLst/>
                            </a:rPr>
                            <a:t>1</a:t>
                          </a:r>
                          <a:endParaRPr lang="pl-PL" sz="1800" b="1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b="1" u="none" strike="noStrike">
                              <a:effectLst/>
                            </a:rPr>
                            <a:t>2</a:t>
                          </a:r>
                          <a:endParaRPr lang="pl-PL" sz="1800" b="1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b="1" u="none" strike="noStrike">
                              <a:effectLst/>
                            </a:rPr>
                            <a:t>3</a:t>
                          </a:r>
                          <a:endParaRPr lang="pl-PL" sz="1800" b="1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b="1" u="none" strike="noStrike" dirty="0">
                              <a:effectLst/>
                            </a:rPr>
                            <a:t>4</a:t>
                          </a:r>
                          <a:endParaRPr lang="pl-PL" sz="1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685169100"/>
                      </a:ext>
                    </a:extLst>
                  </a:tr>
                  <a:tr h="538595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pl-PL" sz="1800" u="none" strike="noStrike">
                              <a:effectLst/>
                            </a:rPr>
                            <a:t>Pzychody</a:t>
                          </a:r>
                          <a:endParaRPr lang="pl-PL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10800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u="none" strike="noStrike" dirty="0">
                              <a:effectLst/>
                            </a:rPr>
                            <a:t>150</a:t>
                          </a:r>
                          <a:endParaRPr lang="pl-PL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u="none" strike="noStrike">
                              <a:effectLst/>
                            </a:rPr>
                            <a:t>200</a:t>
                          </a:r>
                          <a:endParaRPr lang="pl-PL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u="none" strike="noStrike">
                              <a:effectLst/>
                            </a:rPr>
                            <a:t>250</a:t>
                          </a:r>
                          <a:endParaRPr lang="pl-PL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u="none" strike="noStrike">
                              <a:effectLst/>
                            </a:rPr>
                            <a:t>250</a:t>
                          </a:r>
                          <a:endParaRPr lang="pl-PL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u="none" strike="noStrike">
                              <a:effectLst/>
                            </a:rPr>
                            <a:t>250</a:t>
                          </a:r>
                          <a:endParaRPr lang="pl-PL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100969406"/>
                      </a:ext>
                    </a:extLst>
                  </a:tr>
                  <a:tr h="538595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pl-PL" sz="1800" u="none" strike="noStrike">
                              <a:effectLst/>
                            </a:rPr>
                            <a:t>Wydatki</a:t>
                          </a:r>
                          <a:endParaRPr lang="pl-PL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10800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u="none" strike="noStrike">
                              <a:effectLst/>
                            </a:rPr>
                            <a:t>500</a:t>
                          </a:r>
                          <a:endParaRPr lang="pl-PL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u="none" strike="noStrike" dirty="0">
                              <a:effectLst/>
                            </a:rPr>
                            <a:t>100</a:t>
                          </a:r>
                          <a:endParaRPr lang="pl-PL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u="none" strike="noStrike">
                              <a:effectLst/>
                            </a:rPr>
                            <a:t>100</a:t>
                          </a:r>
                          <a:endParaRPr lang="pl-PL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u="none" strike="noStrike">
                              <a:effectLst/>
                            </a:rPr>
                            <a:t>100</a:t>
                          </a:r>
                          <a:endParaRPr lang="pl-PL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u="none" strike="noStrike">
                              <a:effectLst/>
                            </a:rPr>
                            <a:t>100</a:t>
                          </a:r>
                          <a:endParaRPr lang="pl-PL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284147440"/>
                      </a:ext>
                    </a:extLst>
                  </a:tr>
                  <a:tr h="538595"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marL="10800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65" t="-303409" r="-293796" b="-2034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u="none" strike="noStrike">
                              <a:effectLst/>
                            </a:rPr>
                            <a:t>-350</a:t>
                          </a:r>
                          <a:endParaRPr lang="pl-PL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u="none" strike="noStrike">
                              <a:effectLst/>
                            </a:rPr>
                            <a:t>100</a:t>
                          </a:r>
                          <a:endParaRPr lang="pl-PL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u="none" strike="noStrike" dirty="0">
                              <a:effectLst/>
                            </a:rPr>
                            <a:t>150</a:t>
                          </a:r>
                          <a:endParaRPr lang="pl-PL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u="none" strike="noStrike">
                              <a:effectLst/>
                            </a:rPr>
                            <a:t>150</a:t>
                          </a:r>
                          <a:endParaRPr lang="pl-PL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u="none" strike="noStrike">
                              <a:effectLst/>
                            </a:rPr>
                            <a:t>150</a:t>
                          </a:r>
                          <a:endParaRPr lang="pl-PL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045357578"/>
                      </a:ext>
                    </a:extLst>
                  </a:tr>
                  <a:tr h="538595"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marL="10800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65" t="-398876" r="-293796" b="-1011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u="none" strike="noStrike">
                              <a:effectLst/>
                            </a:rPr>
                            <a:t>0</a:t>
                          </a:r>
                          <a:endParaRPr lang="pl-PL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u="none" strike="noStrike">
                              <a:effectLst/>
                            </a:rPr>
                            <a:t>100</a:t>
                          </a:r>
                          <a:endParaRPr lang="pl-PL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u="none" strike="noStrike">
                              <a:effectLst/>
                            </a:rPr>
                            <a:t>150</a:t>
                          </a:r>
                          <a:endParaRPr lang="pl-PL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u="none" strike="noStrike" dirty="0">
                              <a:effectLst/>
                            </a:rPr>
                            <a:t>150</a:t>
                          </a:r>
                          <a:endParaRPr lang="pl-PL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u="none" strike="noStrike">
                              <a:effectLst/>
                            </a:rPr>
                            <a:t>150</a:t>
                          </a:r>
                          <a:endParaRPr lang="pl-PL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185616860"/>
                      </a:ext>
                    </a:extLst>
                  </a:tr>
                  <a:tr h="538595"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marL="10800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65" t="-504545" r="-293796" b="-22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u="none" strike="noStrike">
                              <a:effectLst/>
                            </a:rPr>
                            <a:t>350</a:t>
                          </a:r>
                          <a:endParaRPr lang="pl-PL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u="none" strike="noStrike">
                              <a:effectLst/>
                            </a:rPr>
                            <a:t>0</a:t>
                          </a:r>
                          <a:endParaRPr lang="pl-PL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u="none" strike="noStrike">
                              <a:effectLst/>
                            </a:rPr>
                            <a:t>0</a:t>
                          </a:r>
                          <a:endParaRPr lang="pl-PL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u="none" strike="noStrike" dirty="0">
                              <a:effectLst/>
                            </a:rPr>
                            <a:t>0</a:t>
                          </a:r>
                          <a:endParaRPr lang="pl-PL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l-PL" sz="1800" u="none" strike="noStrike" dirty="0">
                              <a:effectLst/>
                            </a:rPr>
                            <a:t>0</a:t>
                          </a:r>
                          <a:endParaRPr lang="pl-PL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14523010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2712585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Miary dla oceny projektów inwestycyjnych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1128684" y="2323070"/>
            <a:ext cx="6571343" cy="3627354"/>
          </a:xfrm>
        </p:spPr>
        <p:txBody>
          <a:bodyPr>
            <a:normAutofit/>
          </a:bodyPr>
          <a:lstStyle/>
          <a:p>
            <a:r>
              <a:rPr lang="pl-PL" dirty="0"/>
              <a:t>proste miary (nie uwzględniają wartości pieniądza w czasie):</a:t>
            </a:r>
          </a:p>
          <a:p>
            <a:pPr lvl="1"/>
            <a:r>
              <a:rPr lang="pl-PL" dirty="0"/>
              <a:t>okres zwrotu,</a:t>
            </a:r>
          </a:p>
          <a:p>
            <a:r>
              <a:rPr lang="pl-PL" dirty="0"/>
              <a:t>miary dochodowe (uwzględniające wartość pieniądza w czasie):</a:t>
            </a:r>
          </a:p>
          <a:p>
            <a:pPr lvl="1"/>
            <a:r>
              <a:rPr lang="pl-PL" dirty="0"/>
              <a:t>wartość zaktualizowana netto,</a:t>
            </a:r>
          </a:p>
          <a:p>
            <a:pPr lvl="1"/>
            <a:r>
              <a:rPr lang="pl-PL" dirty="0"/>
              <a:t>zdyskontowany okres zwrotu,</a:t>
            </a:r>
          </a:p>
          <a:p>
            <a:pPr lvl="1"/>
            <a:r>
              <a:rPr lang="pl-PL" dirty="0"/>
              <a:t>wskaźnik zyskowności inwestycji,</a:t>
            </a:r>
          </a:p>
          <a:p>
            <a:pPr lvl="1"/>
            <a:r>
              <a:rPr lang="pl-PL" dirty="0"/>
              <a:t>wewnętrzna stopa zwrotu</a:t>
            </a:r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dr inż. Rafał Kucharski, KST PK, 2018 (na podstawie V. Naumov)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824418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Okres zwrotu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pl-PL" b="1" dirty="0"/>
                  <a:t>Okres zwrotu</a:t>
                </a:r>
                <a:r>
                  <a:rPr lang="pl-PL" dirty="0"/>
                  <a:t> </a:t>
                </a:r>
                <a14:m>
                  <m:oMath xmlns:m="http://schemas.openxmlformats.org/officeDocument/2006/math">
                    <m:r>
                      <a:rPr lang="pl-PL" b="0" i="1" smtClean="0">
                        <a:latin typeface="Cambria Math" panose="02040503050406030204" pitchFamily="18" charset="0"/>
                      </a:rPr>
                      <m:t>𝑃𝑃</m:t>
                    </m:r>
                  </m:oMath>
                </a14:m>
                <a:r>
                  <a:rPr lang="pl-PL" dirty="0"/>
                  <a:t> (</a:t>
                </a:r>
                <a:r>
                  <a:rPr lang="en-US" i="1" dirty="0"/>
                  <a:t>payback period</a:t>
                </a:r>
                <a:r>
                  <a:rPr lang="pl-PL" dirty="0"/>
                  <a:t>) – okres realizacji projektu dla którego skumulowany przepływ inwestycyjny ma wartość zerową (czas, w którym uzyskane wpływy pieniężne z inwestycji zrównoważą się z pierwotnym nakładem inwestycyjnym):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pl-PL" b="0" i="1" smtClean="0">
                        <a:latin typeface="Cambria Math" panose="02040503050406030204" pitchFamily="18" charset="0"/>
                      </a:rPr>
                      <m:t>𝑃𝑃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l-PL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pl-PL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↔</m:t>
                    </m:r>
                    <m:nary>
                      <m:naryPr>
                        <m:chr m:val="∑"/>
                        <m:ctrlPr>
                          <a:rPr lang="pl-PL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l-PL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l-PL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pl-PL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  <m:e>
                        <m:sSub>
                          <m:sSubPr>
                            <m:ctrlPr>
                              <a:rPr lang="pl-PL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pl-PL" i="1">
                                <a:latin typeface="Cambria Math" panose="02040503050406030204" pitchFamily="18" charset="0"/>
                              </a:rPr>
                              <m:t>𝐶𝐹</m:t>
                            </m:r>
                          </m:e>
                          <m:sub>
                            <m:r>
                              <a:rPr lang="pl-PL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pl-PL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pl-PL" dirty="0"/>
                  <a:t>.</a:t>
                </a:r>
              </a:p>
            </p:txBody>
          </p:sp>
        </mc:Choice>
        <mc:Fallback xmlns="">
          <p:sp>
            <p:nvSpPr>
              <p:cNvPr id="3" name="Symbol zastępczy zawartości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371" r="-93" b="-6679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dr inż. Rafał Kucharski, KST PK, 2018 (na podstawie V. Naumov)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389223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Skumulowany przepływ inwestycyjny</a:t>
            </a:r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dr inż. Rafał Kucharski, KST PK, 2018 (na podstawie V. Naumov)</a:t>
            </a:r>
            <a:endParaRPr lang="pl-PL"/>
          </a:p>
        </p:txBody>
      </p:sp>
      <p:graphicFrame>
        <p:nvGraphicFramePr>
          <p:cNvPr id="6" name="Wykres 5">
            <a:extLst>
              <a:ext uri="{FF2B5EF4-FFF2-40B4-BE49-F238E27FC236}">
                <a16:creationId xmlns:a16="http://schemas.microsoft.com/office/drawing/2014/main" xmlns="" id="{CDB0E7AB-88BD-4507-972B-F0247D77298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20795520"/>
              </p:ext>
            </p:extLst>
          </p:nvPr>
        </p:nvGraphicFramePr>
        <p:xfrm>
          <a:off x="1128684" y="2057399"/>
          <a:ext cx="6560790" cy="38247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391439"/>
      </p:ext>
    </p:extLst>
  </p:cSld>
  <p:clrMapOvr>
    <a:masterClrMapping/>
  </p:clrMapOvr>
</p:sld>
</file>

<file path=ppt/theme/theme1.xml><?xml version="1.0" encoding="utf-8"?>
<a:theme xmlns:a="http://schemas.openxmlformats.org/drawingml/2006/main" name="Galeria">
  <a:themeElements>
    <a:clrScheme name="Galeria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04B663"/>
      </a:accent4>
      <a:accent5>
        <a:srgbClr val="DF8822"/>
      </a:accent5>
      <a:accent6>
        <a:srgbClr val="BC410A"/>
      </a:accent6>
      <a:hlink>
        <a:srgbClr val="5977C4"/>
      </a:hlink>
      <a:folHlink>
        <a:srgbClr val="01A9BF"/>
      </a:folHlink>
    </a:clrScheme>
    <a:fontScheme name="Galeria">
      <a:majorFont>
        <a:latin typeface="Century Gothic" panose="020B0502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ia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Gallery" id="{BBFCD31E-59A1-489D-B089-A3EAD7CAE12E}" vid="{E050AC27-895F-4B90-991D-A6818FC89AB6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2162</TotalTime>
  <Words>1648</Words>
  <Application>Microsoft Office PowerPoint</Application>
  <PresentationFormat>Pokaz na ekranie (4:3)</PresentationFormat>
  <Paragraphs>449</Paragraphs>
  <Slides>22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22</vt:i4>
      </vt:variant>
    </vt:vector>
  </HeadingPairs>
  <TitlesOfParts>
    <vt:vector size="23" baseType="lpstr">
      <vt:lpstr>Galeria</vt:lpstr>
      <vt:lpstr>Kryteria efektywności projektów inwestycyjnych</vt:lpstr>
      <vt:lpstr>Rodzaje kosztów projektu inwestycyjnego</vt:lpstr>
      <vt:lpstr>Koszty eksploatacji i utrzymania</vt:lpstr>
      <vt:lpstr>Przykład. Koszty eksploatacji i utrzymania pojazdów KM</vt:lpstr>
      <vt:lpstr>Przepływy inwestycyjne, wpływy pieniężne oraz nakłady inwestycyjne</vt:lpstr>
      <vt:lpstr>Przykład kalkulacji potoków dla projektu inwestycyjnego, tys. zł.</vt:lpstr>
      <vt:lpstr>Miary dla oceny projektów inwestycyjnych</vt:lpstr>
      <vt:lpstr>Okres zwrotu</vt:lpstr>
      <vt:lpstr>Skumulowany przepływ inwestycyjny</vt:lpstr>
      <vt:lpstr>Stopa dyskonta</vt:lpstr>
      <vt:lpstr>Zdyskontowane potoki</vt:lpstr>
      <vt:lpstr>Zaktualizowane potoki projektu inwestycyjnego dla d=0,1</vt:lpstr>
      <vt:lpstr>Wartość zaktualizowana netto</vt:lpstr>
      <vt:lpstr>Obliczenie wartości zaktualizowanej netto</vt:lpstr>
      <vt:lpstr>Zdyskontowany okres zwrotu</vt:lpstr>
      <vt:lpstr>Skumulowany przepływ inwestycyjny</vt:lpstr>
      <vt:lpstr>Wskaźnik zyskowności inwestycji</vt:lpstr>
      <vt:lpstr>Obliczenie wskaźnika zyskowności inwestycji</vt:lpstr>
      <vt:lpstr>Wewnętrzna stopa zwrotu</vt:lpstr>
      <vt:lpstr>Obliczenie wewnętrznej stopy zwrotu</vt:lpstr>
      <vt:lpstr>Empiryczna metoda obliczenia wewnętrznej stopy zwrotu</vt:lpstr>
      <vt:lpstr>Obliczenie wewnętrznej stopy zwrotu metodą bisekcji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Ujęcie systemowe w zarządzaniu projektami. Model systemu transportowego w postaci ogólnej</dc:title>
  <dc:creator>Naumov</dc:creator>
  <cp:lastModifiedBy>Rafał Kucharski</cp:lastModifiedBy>
  <cp:revision>63</cp:revision>
  <dcterms:created xsi:type="dcterms:W3CDTF">2017-02-26T17:06:21Z</dcterms:created>
  <dcterms:modified xsi:type="dcterms:W3CDTF">2018-04-09T07:11:50Z</dcterms:modified>
</cp:coreProperties>
</file>