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24"/>
  </p:notesMasterIdLst>
  <p:handoutMasterIdLst>
    <p:handoutMasterId r:id="rId25"/>
  </p:handoutMasterIdLst>
  <p:sldIdLst>
    <p:sldId id="256" r:id="rId2"/>
    <p:sldId id="271" r:id="rId3"/>
    <p:sldId id="264" r:id="rId4"/>
    <p:sldId id="267" r:id="rId5"/>
    <p:sldId id="268" r:id="rId6"/>
    <p:sldId id="277" r:id="rId7"/>
    <p:sldId id="269" r:id="rId8"/>
    <p:sldId id="270" r:id="rId9"/>
    <p:sldId id="317" r:id="rId10"/>
    <p:sldId id="273" r:id="rId11"/>
    <p:sldId id="279" r:id="rId12"/>
    <p:sldId id="288" r:id="rId13"/>
    <p:sldId id="289" r:id="rId14"/>
    <p:sldId id="290" r:id="rId15"/>
    <p:sldId id="291" r:id="rId16"/>
    <p:sldId id="292" r:id="rId17"/>
    <p:sldId id="316" r:id="rId18"/>
    <p:sldId id="275" r:id="rId19"/>
    <p:sldId id="276" r:id="rId20"/>
    <p:sldId id="318" r:id="rId21"/>
    <p:sldId id="312" r:id="rId22"/>
    <p:sldId id="31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0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E8D1D0-3DCF-4B7D-8A2A-FA25178A27F1}" type="datetimeFigureOut">
              <a:rPr lang="en-US" smtClean="0"/>
              <a:t>4/8/2018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4E4E61-96E1-44CD-B7FC-F2D1A2B5A8AB}" type="slidenum">
              <a:rPr lang="en-US" smtClean="0"/>
              <a:t>‹#›</a:t>
            </a:fld>
            <a:endParaRPr lang="en-US"/>
          </a:p>
        </p:txBody>
      </p:sp>
    </p:spTree>
    <p:extLst>
      <p:ext uri="{BB962C8B-B14F-4D97-AF65-F5344CB8AC3E}">
        <p14:creationId xmlns:p14="http://schemas.microsoft.com/office/powerpoint/2010/main" val="608309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4786A-2FB7-44D4-AA0F-05E4EFD2675F}" type="datetimeFigureOut">
              <a:rPr lang="en-US" smtClean="0"/>
              <a:t>4/8/2018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76353-0183-4AE2-9FE0-9B4FBAD09B20}" type="slidenum">
              <a:rPr lang="en-US" smtClean="0"/>
              <a:t>‹#›</a:t>
            </a:fld>
            <a:endParaRPr lang="en-US"/>
          </a:p>
        </p:txBody>
      </p:sp>
    </p:spTree>
    <p:extLst>
      <p:ext uri="{BB962C8B-B14F-4D97-AF65-F5344CB8AC3E}">
        <p14:creationId xmlns:p14="http://schemas.microsoft.com/office/powerpoint/2010/main" val="7199607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2</a:t>
            </a:fld>
            <a:endParaRPr lang="en-US"/>
          </a:p>
        </p:txBody>
      </p:sp>
    </p:spTree>
    <p:extLst>
      <p:ext uri="{BB962C8B-B14F-4D97-AF65-F5344CB8AC3E}">
        <p14:creationId xmlns:p14="http://schemas.microsoft.com/office/powerpoint/2010/main" val="231363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11</a:t>
            </a:fld>
            <a:endParaRPr lang="en-US"/>
          </a:p>
        </p:txBody>
      </p:sp>
    </p:spTree>
    <p:extLst>
      <p:ext uri="{BB962C8B-B14F-4D97-AF65-F5344CB8AC3E}">
        <p14:creationId xmlns:p14="http://schemas.microsoft.com/office/powerpoint/2010/main" val="235468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12</a:t>
            </a:fld>
            <a:endParaRPr lang="en-US"/>
          </a:p>
        </p:txBody>
      </p:sp>
    </p:spTree>
    <p:extLst>
      <p:ext uri="{BB962C8B-B14F-4D97-AF65-F5344CB8AC3E}">
        <p14:creationId xmlns:p14="http://schemas.microsoft.com/office/powerpoint/2010/main" val="222507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13</a:t>
            </a:fld>
            <a:endParaRPr lang="en-US"/>
          </a:p>
        </p:txBody>
      </p:sp>
    </p:spTree>
    <p:extLst>
      <p:ext uri="{BB962C8B-B14F-4D97-AF65-F5344CB8AC3E}">
        <p14:creationId xmlns:p14="http://schemas.microsoft.com/office/powerpoint/2010/main" val="246638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14</a:t>
            </a:fld>
            <a:endParaRPr lang="en-US"/>
          </a:p>
        </p:txBody>
      </p:sp>
    </p:spTree>
    <p:extLst>
      <p:ext uri="{BB962C8B-B14F-4D97-AF65-F5344CB8AC3E}">
        <p14:creationId xmlns:p14="http://schemas.microsoft.com/office/powerpoint/2010/main" val="108294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15</a:t>
            </a:fld>
            <a:endParaRPr lang="en-US"/>
          </a:p>
        </p:txBody>
      </p:sp>
    </p:spTree>
    <p:extLst>
      <p:ext uri="{BB962C8B-B14F-4D97-AF65-F5344CB8AC3E}">
        <p14:creationId xmlns:p14="http://schemas.microsoft.com/office/powerpoint/2010/main" val="290928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16</a:t>
            </a:fld>
            <a:endParaRPr lang="en-US"/>
          </a:p>
        </p:txBody>
      </p:sp>
    </p:spTree>
    <p:extLst>
      <p:ext uri="{BB962C8B-B14F-4D97-AF65-F5344CB8AC3E}">
        <p14:creationId xmlns:p14="http://schemas.microsoft.com/office/powerpoint/2010/main" val="1722702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17</a:t>
            </a:fld>
            <a:endParaRPr lang="en-US"/>
          </a:p>
        </p:txBody>
      </p:sp>
    </p:spTree>
    <p:extLst>
      <p:ext uri="{BB962C8B-B14F-4D97-AF65-F5344CB8AC3E}">
        <p14:creationId xmlns:p14="http://schemas.microsoft.com/office/powerpoint/2010/main" val="179922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21</a:t>
            </a:fld>
            <a:endParaRPr lang="en-US"/>
          </a:p>
        </p:txBody>
      </p:sp>
    </p:spTree>
    <p:extLst>
      <p:ext uri="{BB962C8B-B14F-4D97-AF65-F5344CB8AC3E}">
        <p14:creationId xmlns:p14="http://schemas.microsoft.com/office/powerpoint/2010/main" val="332750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22</a:t>
            </a:fld>
            <a:endParaRPr lang="en-US"/>
          </a:p>
        </p:txBody>
      </p:sp>
    </p:spTree>
    <p:extLst>
      <p:ext uri="{BB962C8B-B14F-4D97-AF65-F5344CB8AC3E}">
        <p14:creationId xmlns:p14="http://schemas.microsoft.com/office/powerpoint/2010/main" val="74945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3</a:t>
            </a:fld>
            <a:endParaRPr lang="en-US"/>
          </a:p>
        </p:txBody>
      </p:sp>
    </p:spTree>
    <p:extLst>
      <p:ext uri="{BB962C8B-B14F-4D97-AF65-F5344CB8AC3E}">
        <p14:creationId xmlns:p14="http://schemas.microsoft.com/office/powerpoint/2010/main" val="425999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4</a:t>
            </a:fld>
            <a:endParaRPr lang="en-US"/>
          </a:p>
        </p:txBody>
      </p:sp>
    </p:spTree>
    <p:extLst>
      <p:ext uri="{BB962C8B-B14F-4D97-AF65-F5344CB8AC3E}">
        <p14:creationId xmlns:p14="http://schemas.microsoft.com/office/powerpoint/2010/main" val="258019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5</a:t>
            </a:fld>
            <a:endParaRPr lang="en-US"/>
          </a:p>
        </p:txBody>
      </p:sp>
    </p:spTree>
    <p:extLst>
      <p:ext uri="{BB962C8B-B14F-4D97-AF65-F5344CB8AC3E}">
        <p14:creationId xmlns:p14="http://schemas.microsoft.com/office/powerpoint/2010/main" val="159683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6</a:t>
            </a:fld>
            <a:endParaRPr lang="en-US"/>
          </a:p>
        </p:txBody>
      </p:sp>
    </p:spTree>
    <p:extLst>
      <p:ext uri="{BB962C8B-B14F-4D97-AF65-F5344CB8AC3E}">
        <p14:creationId xmlns:p14="http://schemas.microsoft.com/office/powerpoint/2010/main" val="178762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7</a:t>
            </a:fld>
            <a:endParaRPr lang="en-US"/>
          </a:p>
        </p:txBody>
      </p:sp>
    </p:spTree>
    <p:extLst>
      <p:ext uri="{BB962C8B-B14F-4D97-AF65-F5344CB8AC3E}">
        <p14:creationId xmlns:p14="http://schemas.microsoft.com/office/powerpoint/2010/main" val="210852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8</a:t>
            </a:fld>
            <a:endParaRPr lang="en-US"/>
          </a:p>
        </p:txBody>
      </p:sp>
    </p:spTree>
    <p:extLst>
      <p:ext uri="{BB962C8B-B14F-4D97-AF65-F5344CB8AC3E}">
        <p14:creationId xmlns:p14="http://schemas.microsoft.com/office/powerpoint/2010/main" val="35040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9</a:t>
            </a:fld>
            <a:endParaRPr lang="en-US"/>
          </a:p>
        </p:txBody>
      </p:sp>
    </p:spTree>
    <p:extLst>
      <p:ext uri="{BB962C8B-B14F-4D97-AF65-F5344CB8AC3E}">
        <p14:creationId xmlns:p14="http://schemas.microsoft.com/office/powerpoint/2010/main" val="187586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476353-0183-4AE2-9FE0-9B4FBAD09B20}" type="slidenum">
              <a:rPr lang="en-US" smtClean="0"/>
              <a:t>10</a:t>
            </a:fld>
            <a:endParaRPr lang="en-US"/>
          </a:p>
        </p:txBody>
      </p:sp>
    </p:spTree>
    <p:extLst>
      <p:ext uri="{BB962C8B-B14F-4D97-AF65-F5344CB8AC3E}">
        <p14:creationId xmlns:p14="http://schemas.microsoft.com/office/powerpoint/2010/main" val="408647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730317-69AA-4D03-9F96-32F582FAC418}" type="datetime1">
              <a:rPr lang="en-US" smtClean="0"/>
              <a:t>4/8/2018</a:t>
            </a:fld>
            <a:endParaRPr lang="en-US"/>
          </a:p>
        </p:txBody>
      </p:sp>
      <p:sp>
        <p:nvSpPr>
          <p:cNvPr id="5" name="Footer Placeholder 4"/>
          <p:cNvSpPr>
            <a:spLocks noGrp="1"/>
          </p:cNvSpPr>
          <p:nvPr>
            <p:ph type="ftr" sz="quarter" idx="11"/>
          </p:nvPr>
        </p:nvSpPr>
        <p:spPr/>
        <p:txBody>
          <a:bodyPr/>
          <a:lstStyle/>
          <a:p>
            <a:r>
              <a:rPr lang="pl-PL" smtClean="0"/>
              <a:t>EIiST       KST PK        dr inż. Rafał Kucharski        rkucharski@pk.edu.pl</a:t>
            </a:r>
            <a:endParaRPr lang="en-US"/>
          </a:p>
        </p:txBody>
      </p:sp>
      <p:sp>
        <p:nvSpPr>
          <p:cNvPr id="6" name="Slide Number Placeholder 5"/>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118332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68F603-FCE5-4B1F-ABC7-46B69E333381}" type="datetime1">
              <a:rPr lang="en-US" smtClean="0"/>
              <a:t>4/8/2018</a:t>
            </a:fld>
            <a:endParaRPr lang="en-US"/>
          </a:p>
        </p:txBody>
      </p:sp>
      <p:sp>
        <p:nvSpPr>
          <p:cNvPr id="5" name="Footer Placeholder 4"/>
          <p:cNvSpPr>
            <a:spLocks noGrp="1"/>
          </p:cNvSpPr>
          <p:nvPr>
            <p:ph type="ftr" sz="quarter" idx="11"/>
          </p:nvPr>
        </p:nvSpPr>
        <p:spPr/>
        <p:txBody>
          <a:bodyPr/>
          <a:lstStyle/>
          <a:p>
            <a:r>
              <a:rPr lang="pl-PL" smtClean="0"/>
              <a:t>EIiST       KST PK        dr inż. Rafał Kucharski        rkucharski@pk.edu.pl</a:t>
            </a:r>
            <a:endParaRPr lang="en-US"/>
          </a:p>
        </p:txBody>
      </p:sp>
      <p:sp>
        <p:nvSpPr>
          <p:cNvPr id="6" name="Slide Number Placeholder 5"/>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262222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E0F910-3DDB-49F3-80CD-8B14576835DF}" type="datetime1">
              <a:rPr lang="en-US" smtClean="0"/>
              <a:t>4/8/2018</a:t>
            </a:fld>
            <a:endParaRPr lang="en-US"/>
          </a:p>
        </p:txBody>
      </p:sp>
      <p:sp>
        <p:nvSpPr>
          <p:cNvPr id="5" name="Footer Placeholder 4"/>
          <p:cNvSpPr>
            <a:spLocks noGrp="1"/>
          </p:cNvSpPr>
          <p:nvPr>
            <p:ph type="ftr" sz="quarter" idx="11"/>
          </p:nvPr>
        </p:nvSpPr>
        <p:spPr/>
        <p:txBody>
          <a:bodyPr/>
          <a:lstStyle/>
          <a:p>
            <a:r>
              <a:rPr lang="pl-PL" smtClean="0"/>
              <a:t>EIiST       KST PK        dr inż. Rafał Kucharski        rkucharski@pk.edu.pl</a:t>
            </a:r>
            <a:endParaRPr lang="en-US"/>
          </a:p>
        </p:txBody>
      </p:sp>
      <p:sp>
        <p:nvSpPr>
          <p:cNvPr id="6" name="Slide Number Placeholder 5"/>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60243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628650" y="6356351"/>
            <a:ext cx="5829300" cy="365125"/>
          </a:xfrm>
        </p:spPr>
        <p:txBody>
          <a:bodyPr/>
          <a:lstStyle/>
          <a:p>
            <a:r>
              <a:rPr lang="pl-PL" smtClean="0"/>
              <a:t>EIiST       KST PK        dr inż. Rafał Kucharski        rkucharski@pk.edu.pl</a:t>
            </a:r>
            <a:endParaRPr lang="en-US" dirty="0"/>
          </a:p>
        </p:txBody>
      </p:sp>
      <p:sp>
        <p:nvSpPr>
          <p:cNvPr id="6" name="Slide Number Placeholder 5"/>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3426889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4172D5-CBDF-48C6-8CDB-EDF9EBAAFFF8}" type="datetime1">
              <a:rPr lang="en-US" smtClean="0"/>
              <a:t>4/8/2018</a:t>
            </a:fld>
            <a:endParaRPr lang="en-US"/>
          </a:p>
        </p:txBody>
      </p:sp>
      <p:sp>
        <p:nvSpPr>
          <p:cNvPr id="5" name="Footer Placeholder 4"/>
          <p:cNvSpPr>
            <a:spLocks noGrp="1"/>
          </p:cNvSpPr>
          <p:nvPr>
            <p:ph type="ftr" sz="quarter" idx="11"/>
          </p:nvPr>
        </p:nvSpPr>
        <p:spPr/>
        <p:txBody>
          <a:bodyPr/>
          <a:lstStyle/>
          <a:p>
            <a:r>
              <a:rPr lang="pl-PL" smtClean="0"/>
              <a:t>EIiST       KST PK        dr inż. Rafał Kucharski        rkucharski@pk.edu.pl</a:t>
            </a:r>
            <a:endParaRPr lang="en-US"/>
          </a:p>
        </p:txBody>
      </p:sp>
      <p:sp>
        <p:nvSpPr>
          <p:cNvPr id="6" name="Slide Number Placeholder 5"/>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287697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988A33-A6B0-433F-9634-0F0B9A9EC7F4}" type="datetime1">
              <a:rPr lang="en-US" smtClean="0"/>
              <a:t>4/8/2018</a:t>
            </a:fld>
            <a:endParaRPr lang="en-US"/>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a:p>
        </p:txBody>
      </p:sp>
      <p:sp>
        <p:nvSpPr>
          <p:cNvPr id="7" name="Slide Number Placeholder 6"/>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132375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D3A8DD-43DB-4883-8F65-87DD457AB6A3}" type="datetime1">
              <a:rPr lang="en-US" smtClean="0"/>
              <a:t>4/8/2018</a:t>
            </a:fld>
            <a:endParaRPr lang="en-US"/>
          </a:p>
        </p:txBody>
      </p:sp>
      <p:sp>
        <p:nvSpPr>
          <p:cNvPr id="8" name="Footer Placeholder 7"/>
          <p:cNvSpPr>
            <a:spLocks noGrp="1"/>
          </p:cNvSpPr>
          <p:nvPr>
            <p:ph type="ftr" sz="quarter" idx="11"/>
          </p:nvPr>
        </p:nvSpPr>
        <p:spPr/>
        <p:txBody>
          <a:bodyPr/>
          <a:lstStyle/>
          <a:p>
            <a:r>
              <a:rPr lang="pl-PL" smtClean="0"/>
              <a:t>EIiST       KST PK        dr inż. Rafał Kucharski        rkucharski@pk.edu.pl</a:t>
            </a:r>
            <a:endParaRPr lang="en-US"/>
          </a:p>
        </p:txBody>
      </p:sp>
      <p:sp>
        <p:nvSpPr>
          <p:cNvPr id="9" name="Slide Number Placeholder 8"/>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64266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31325-E899-4C70-8AC1-83E2D97401BD}" type="datetime1">
              <a:rPr lang="en-US" smtClean="0"/>
              <a:t>4/8/2018</a:t>
            </a:fld>
            <a:endParaRPr lang="en-US"/>
          </a:p>
        </p:txBody>
      </p:sp>
      <p:sp>
        <p:nvSpPr>
          <p:cNvPr id="4" name="Footer Placeholder 3"/>
          <p:cNvSpPr>
            <a:spLocks noGrp="1"/>
          </p:cNvSpPr>
          <p:nvPr>
            <p:ph type="ftr" sz="quarter" idx="11"/>
          </p:nvPr>
        </p:nvSpPr>
        <p:spPr/>
        <p:txBody>
          <a:bodyPr/>
          <a:lstStyle/>
          <a:p>
            <a:r>
              <a:rPr lang="pl-PL" smtClean="0"/>
              <a:t>EIiST       KST PK        dr inż. Rafał Kucharski        rkucharski@pk.edu.pl</a:t>
            </a:r>
            <a:endParaRPr lang="en-US"/>
          </a:p>
        </p:txBody>
      </p:sp>
      <p:sp>
        <p:nvSpPr>
          <p:cNvPr id="5" name="Slide Number Placeholder 4"/>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313682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FD0A-09D1-4256-AC07-ED0A99A82AA2}" type="datetime1">
              <a:rPr lang="en-US" smtClean="0"/>
              <a:t>4/8/2018</a:t>
            </a:fld>
            <a:endParaRPr lang="en-US"/>
          </a:p>
        </p:txBody>
      </p:sp>
      <p:sp>
        <p:nvSpPr>
          <p:cNvPr id="3" name="Footer Placeholder 2"/>
          <p:cNvSpPr>
            <a:spLocks noGrp="1"/>
          </p:cNvSpPr>
          <p:nvPr>
            <p:ph type="ftr" sz="quarter" idx="11"/>
          </p:nvPr>
        </p:nvSpPr>
        <p:spPr/>
        <p:txBody>
          <a:bodyPr/>
          <a:lstStyle/>
          <a:p>
            <a:r>
              <a:rPr lang="pl-PL" smtClean="0"/>
              <a:t>EIiST       KST PK        dr inż. Rafał Kucharski        rkucharski@pk.edu.pl</a:t>
            </a:r>
            <a:endParaRPr lang="en-US"/>
          </a:p>
        </p:txBody>
      </p:sp>
      <p:sp>
        <p:nvSpPr>
          <p:cNvPr id="4" name="Slide Number Placeholder 3"/>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25284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E7C88-A141-401E-AF5A-0EF4F11E129F}" type="datetime1">
              <a:rPr lang="en-US" smtClean="0"/>
              <a:t>4/8/2018</a:t>
            </a:fld>
            <a:endParaRPr lang="en-US"/>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a:p>
        </p:txBody>
      </p:sp>
      <p:sp>
        <p:nvSpPr>
          <p:cNvPr id="7" name="Slide Number Placeholder 6"/>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177914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35379-30E6-46AF-92E3-7F9B147449EB}" type="datetime1">
              <a:rPr lang="en-US" smtClean="0"/>
              <a:t>4/8/2018</a:t>
            </a:fld>
            <a:endParaRPr lang="en-US"/>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a:p>
        </p:txBody>
      </p:sp>
      <p:sp>
        <p:nvSpPr>
          <p:cNvPr id="7" name="Slide Number Placeholder 6"/>
          <p:cNvSpPr>
            <a:spLocks noGrp="1"/>
          </p:cNvSpPr>
          <p:nvPr>
            <p:ph type="sldNum" sz="quarter" idx="12"/>
          </p:nvPr>
        </p:nvSpPr>
        <p:spPr/>
        <p:txBody>
          <a:bodyPr/>
          <a:lstStyle/>
          <a:p>
            <a:fld id="{EBB48244-C1CC-4CEA-9E8E-8578CEE9CB03}" type="slidenum">
              <a:rPr lang="en-US" smtClean="0"/>
              <a:t>‹#›</a:t>
            </a:fld>
            <a:endParaRPr lang="en-US"/>
          </a:p>
        </p:txBody>
      </p:sp>
    </p:spTree>
    <p:extLst>
      <p:ext uri="{BB962C8B-B14F-4D97-AF65-F5344CB8AC3E}">
        <p14:creationId xmlns:p14="http://schemas.microsoft.com/office/powerpoint/2010/main" val="202735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43A6E-F869-4CC9-954F-8150625ED588}" type="datetime1">
              <a:rPr lang="en-US" smtClean="0"/>
              <a:t>4/8/2018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l-PL" smtClean="0"/>
              <a:t>EIiST       KST PK        dr inż. Rafał Kucharski        rkucharski@pk.edu.pl</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48244-C1CC-4CEA-9E8E-8578CEE9CB03}" type="slidenum">
              <a:rPr lang="en-US" smtClean="0"/>
              <a:t>‹#›</a:t>
            </a:fld>
            <a:endParaRPr lang="en-US"/>
          </a:p>
        </p:txBody>
      </p:sp>
    </p:spTree>
    <p:extLst>
      <p:ext uri="{BB962C8B-B14F-4D97-AF65-F5344CB8AC3E}">
        <p14:creationId xmlns:p14="http://schemas.microsoft.com/office/powerpoint/2010/main" val="1446123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tmp"/><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r>
              <a:rPr lang="pl-PL" dirty="0" smtClean="0"/>
              <a:t>Efektywność Inwestycji i Systemów Transportowych</a:t>
            </a:r>
            <a:r>
              <a:rPr lang="pl-PL" dirty="0" smtClean="0"/>
              <a:t/>
            </a:r>
            <a:br>
              <a:rPr lang="pl-PL" dirty="0" smtClean="0"/>
            </a:br>
            <a:r>
              <a:rPr lang="pl-PL" dirty="0" smtClean="0"/>
              <a:t/>
            </a:r>
            <a:br>
              <a:rPr lang="pl-PL" dirty="0" smtClean="0"/>
            </a:br>
            <a:r>
              <a:rPr lang="pl-PL" b="1" dirty="0" smtClean="0"/>
              <a:t>Jaspers – Niebieska Księga</a:t>
            </a:r>
            <a:endParaRPr lang="en-US" b="1" dirty="0"/>
          </a:p>
        </p:txBody>
      </p:sp>
      <p:sp>
        <p:nvSpPr>
          <p:cNvPr id="3" name="Subtitle 2"/>
          <p:cNvSpPr>
            <a:spLocks noGrp="1"/>
          </p:cNvSpPr>
          <p:nvPr>
            <p:ph type="subTitle" idx="1"/>
          </p:nvPr>
        </p:nvSpPr>
        <p:spPr>
          <a:xfrm>
            <a:off x="1003040" y="4684389"/>
            <a:ext cx="6858000" cy="1655762"/>
          </a:xfrm>
        </p:spPr>
        <p:txBody>
          <a:bodyPr>
            <a:normAutofit fontScale="92500" lnSpcReduction="10000"/>
          </a:bodyPr>
          <a:lstStyle/>
          <a:p>
            <a:r>
              <a:rPr lang="pl-PL" dirty="0" smtClean="0"/>
              <a:t>dr inż. Rafał Kucharski</a:t>
            </a:r>
          </a:p>
          <a:p>
            <a:r>
              <a:rPr lang="pl-PL" dirty="0" smtClean="0"/>
              <a:t>Katedra Systemów Transportowych, www.kst.pk.edu.pl</a:t>
            </a:r>
            <a:endParaRPr lang="pl-PL" dirty="0" smtClean="0"/>
          </a:p>
          <a:p>
            <a:r>
              <a:rPr lang="pl-PL" dirty="0" smtClean="0"/>
              <a:t>Politechnika Krakowska</a:t>
            </a:r>
          </a:p>
          <a:p>
            <a:r>
              <a:rPr lang="pl-PL" dirty="0" smtClean="0"/>
              <a:t>semestr letni, </a:t>
            </a:r>
            <a:r>
              <a:rPr lang="pl-PL" dirty="0" smtClean="0"/>
              <a:t>2018</a:t>
            </a:r>
            <a:endParaRPr lang="en-US" dirty="0"/>
          </a:p>
        </p:txBody>
      </p:sp>
    </p:spTree>
    <p:extLst>
      <p:ext uri="{BB962C8B-B14F-4D97-AF65-F5344CB8AC3E}">
        <p14:creationId xmlns:p14="http://schemas.microsoft.com/office/powerpoint/2010/main" val="3889700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Wyniki modelu ruchu (cd.)</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10</a:t>
            </a:fld>
            <a:endParaRPr lang="en-US"/>
          </a:p>
        </p:txBody>
      </p:sp>
      <p:sp>
        <p:nvSpPr>
          <p:cNvPr id="3" name="Content Placeholder 2"/>
          <p:cNvSpPr>
            <a:spLocks noGrp="1"/>
          </p:cNvSpPr>
          <p:nvPr>
            <p:ph idx="1"/>
          </p:nvPr>
        </p:nvSpPr>
        <p:spPr/>
        <p:txBody>
          <a:bodyPr>
            <a:noAutofit/>
          </a:bodyPr>
          <a:lstStyle/>
          <a:p>
            <a:pPr marL="0" indent="0" algn="just">
              <a:lnSpc>
                <a:spcPct val="100000"/>
              </a:lnSpc>
              <a:buNone/>
            </a:pPr>
            <a:r>
              <a:rPr lang="pl-PL" sz="2000" i="1" dirty="0" smtClean="0"/>
              <a:t>Główne założenia modelu oraz wyniki prognozowania ruchu powinny być przedstawione w ramach AKK (lub dołączone jako osobny dokument), w tym jako minimum:</a:t>
            </a:r>
          </a:p>
          <a:p>
            <a:pPr marL="0" indent="0" algn="just">
              <a:lnSpc>
                <a:spcPct val="100000"/>
              </a:lnSpc>
              <a:buNone/>
            </a:pPr>
            <a:endParaRPr lang="pl-PL" sz="2000" i="1" dirty="0" smtClean="0"/>
          </a:p>
          <a:p>
            <a:pPr lvl="1" algn="just">
              <a:lnSpc>
                <a:spcPct val="100000"/>
              </a:lnSpc>
            </a:pPr>
            <a:r>
              <a:rPr lang="pl-PL" sz="2000" i="1" dirty="0" smtClean="0"/>
              <a:t>…</a:t>
            </a:r>
          </a:p>
          <a:p>
            <a:pPr lvl="1" algn="just">
              <a:lnSpc>
                <a:spcPct val="100000"/>
              </a:lnSpc>
            </a:pPr>
            <a:r>
              <a:rPr lang="pl-PL" sz="2000" i="1" dirty="0" smtClean="0"/>
              <a:t>liczba podróży,</a:t>
            </a:r>
          </a:p>
          <a:p>
            <a:pPr lvl="1" algn="just">
              <a:lnSpc>
                <a:spcPct val="100000"/>
              </a:lnSpc>
            </a:pPr>
            <a:r>
              <a:rPr lang="pl-PL" sz="2000" i="1" dirty="0" smtClean="0"/>
              <a:t>praca </a:t>
            </a:r>
            <a:r>
              <a:rPr lang="pl-PL" sz="2000" i="1" dirty="0"/>
              <a:t>przewozowa na określonej sieci w </a:t>
            </a:r>
            <a:r>
              <a:rPr lang="pl-PL" sz="2000" i="1" dirty="0" err="1"/>
              <a:t>poj</a:t>
            </a:r>
            <a:r>
              <a:rPr lang="pl-PL" sz="2000" i="1" dirty="0"/>
              <a:t>-km i </a:t>
            </a:r>
            <a:r>
              <a:rPr lang="pl-PL" sz="2000" i="1" dirty="0" err="1"/>
              <a:t>poj-godz</a:t>
            </a:r>
            <a:r>
              <a:rPr lang="pl-PL" sz="2000" i="1" dirty="0"/>
              <a:t> w podziale </a:t>
            </a:r>
            <a:r>
              <a:rPr lang="pl-PL" sz="2000" i="1" dirty="0" smtClean="0"/>
              <a:t>na kategorie </a:t>
            </a:r>
            <a:r>
              <a:rPr lang="pl-PL" sz="2000" i="1" dirty="0"/>
              <a:t>dróg/przedziały prędkości</a:t>
            </a:r>
            <a:r>
              <a:rPr lang="pl-PL" sz="2000" i="1" dirty="0" smtClean="0"/>
              <a:t>,</a:t>
            </a:r>
          </a:p>
          <a:p>
            <a:pPr lvl="1" algn="just">
              <a:lnSpc>
                <a:spcPct val="100000"/>
              </a:lnSpc>
            </a:pPr>
            <a:r>
              <a:rPr lang="pl-PL" sz="2000" i="1" dirty="0" smtClean="0"/>
              <a:t> </a:t>
            </a:r>
            <a:r>
              <a:rPr lang="pl-PL" sz="2000" i="1" dirty="0"/>
              <a:t>prognozę warunków ruchu w analizowanym okresie (poziom swobody </a:t>
            </a:r>
            <a:r>
              <a:rPr lang="pl-PL" sz="2000" i="1" dirty="0" smtClean="0"/>
              <a:t>ruchu) pokazującą </a:t>
            </a:r>
            <a:r>
              <a:rPr lang="pl-PL" sz="2000" i="1" dirty="0"/>
              <a:t>wyliczone potoki ruchu w odniesieniu do </a:t>
            </a:r>
            <a:r>
              <a:rPr lang="pl-PL" sz="2000" i="1" dirty="0" smtClean="0"/>
              <a:t>przepustowości w </a:t>
            </a:r>
            <a:r>
              <a:rPr lang="pl-PL" sz="2000" i="1" dirty="0"/>
              <a:t>okresie referencyjnym.</a:t>
            </a:r>
            <a:br>
              <a:rPr lang="pl-PL" sz="2000" i="1" dirty="0"/>
            </a:br>
            <a:r>
              <a:rPr lang="pl-PL" sz="2000" i="1" dirty="0"/>
              <a:t/>
            </a:r>
            <a:br>
              <a:rPr lang="pl-PL" sz="2000" i="1" dirty="0"/>
            </a:br>
            <a:endParaRPr lang="en-US" sz="2000" i="1" dirty="0"/>
          </a:p>
        </p:txBody>
      </p:sp>
    </p:spTree>
    <p:extLst>
      <p:ext uri="{BB962C8B-B14F-4D97-AF65-F5344CB8AC3E}">
        <p14:creationId xmlns:p14="http://schemas.microsoft.com/office/powerpoint/2010/main" val="2451030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325563"/>
          </a:xfrm>
        </p:spPr>
        <p:txBody>
          <a:bodyPr/>
          <a:lstStyle/>
          <a:p>
            <a:pPr algn="ctr"/>
            <a:r>
              <a:rPr lang="pl-PL" dirty="0" smtClean="0"/>
              <a:t>Prognoza popytu na przewozy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11</a:t>
            </a:fld>
            <a:endParaRPr lang="en-US"/>
          </a:p>
        </p:txBody>
      </p:sp>
      <p:sp>
        <p:nvSpPr>
          <p:cNvPr id="3" name="Content Placeholder 2"/>
          <p:cNvSpPr>
            <a:spLocks noGrp="1"/>
          </p:cNvSpPr>
          <p:nvPr>
            <p:ph idx="1"/>
          </p:nvPr>
        </p:nvSpPr>
        <p:spPr>
          <a:xfrm>
            <a:off x="628650" y="1825625"/>
            <a:ext cx="8301990" cy="4351338"/>
          </a:xfrm>
        </p:spPr>
        <p:txBody>
          <a:bodyPr>
            <a:noAutofit/>
          </a:bodyPr>
          <a:lstStyle/>
          <a:p>
            <a:pPr marL="0" indent="0" algn="just">
              <a:buNone/>
            </a:pPr>
            <a:r>
              <a:rPr lang="pl-PL" sz="2000" dirty="0" smtClean="0"/>
              <a:t>Przyszła liczba </a:t>
            </a:r>
            <a:r>
              <a:rPr lang="pl-PL" sz="2000" dirty="0"/>
              <a:t>pasażerów i towarów na linii kolejowej, której można się spodziewać w wyniku zmian </a:t>
            </a:r>
            <a:r>
              <a:rPr lang="pl-PL" sz="2000" b="1" dirty="0"/>
              <a:t>społecznych</a:t>
            </a:r>
            <a:r>
              <a:rPr lang="pl-PL" sz="2000" dirty="0"/>
              <a:t>, </a:t>
            </a:r>
            <a:r>
              <a:rPr lang="pl-PL" sz="2000" b="1" dirty="0"/>
              <a:t>ekonomicznych</a:t>
            </a:r>
            <a:r>
              <a:rPr lang="pl-PL" sz="2000" dirty="0"/>
              <a:t> i </a:t>
            </a:r>
            <a:r>
              <a:rPr lang="pl-PL" sz="2000" b="1" dirty="0"/>
              <a:t>przestrzennych</a:t>
            </a:r>
            <a:r>
              <a:rPr lang="pl-PL" sz="2000" dirty="0"/>
              <a:t> a także środków podjętych w celu realizacji polityki transportowej. </a:t>
            </a:r>
            <a:endParaRPr lang="pl-PL" sz="2000" dirty="0" smtClean="0"/>
          </a:p>
          <a:p>
            <a:pPr marL="0" indent="0" algn="just">
              <a:buNone/>
            </a:pPr>
            <a:r>
              <a:rPr lang="pl-PL" sz="2000" dirty="0" smtClean="0"/>
              <a:t>Ta </a:t>
            </a:r>
            <a:r>
              <a:rPr lang="pl-PL" sz="2000" dirty="0"/>
              <a:t>prognoza ma kluczowe znaczenie dla oceny zaproponowanych rozwiązań, wyboru najbardziej korzystnego rozwiązania i przygotowania wdrożenia dla tego wariantu. </a:t>
            </a:r>
            <a:endParaRPr lang="pl-PL" sz="2000" dirty="0" smtClean="0"/>
          </a:p>
          <a:p>
            <a:pPr marL="0" indent="0" algn="just">
              <a:buNone/>
            </a:pPr>
            <a:endParaRPr lang="pl-PL" sz="2000" dirty="0" smtClean="0"/>
          </a:p>
          <a:p>
            <a:pPr marL="0" indent="0" algn="just">
              <a:buNone/>
            </a:pPr>
            <a:r>
              <a:rPr lang="pl-PL" sz="2000" dirty="0" smtClean="0"/>
              <a:t>W </a:t>
            </a:r>
            <a:r>
              <a:rPr lang="pl-PL" sz="2000" dirty="0"/>
              <a:t>celu oszacowania prognozowanej wielkości popytu na usługi transportu kolejowego, należy wziąć pod uwagę następujące czynniki</a:t>
            </a:r>
            <a:r>
              <a:rPr lang="pl-PL" sz="2000" dirty="0" smtClean="0"/>
              <a:t>:</a:t>
            </a:r>
          </a:p>
          <a:p>
            <a:pPr marL="457200" lvl="1" indent="0" algn="just">
              <a:buNone/>
            </a:pPr>
            <a:r>
              <a:rPr lang="pl-PL" sz="1600" dirty="0"/>
              <a:t/>
            </a:r>
            <a:br>
              <a:rPr lang="pl-PL" sz="1600" dirty="0"/>
            </a:br>
            <a:r>
              <a:rPr lang="en-US" sz="1600" dirty="0">
                <a:sym typeface="Symbol" panose="05050102010706020507" pitchFamily="18" charset="2"/>
              </a:rPr>
              <a:t></a:t>
            </a:r>
            <a:r>
              <a:rPr lang="en-US" sz="1600" dirty="0"/>
              <a:t> </a:t>
            </a:r>
            <a:r>
              <a:rPr lang="pl-PL" sz="1600" dirty="0"/>
              <a:t>zmiany demograficzne, </a:t>
            </a:r>
            <a:endParaRPr lang="pl-PL" sz="1600" dirty="0" smtClean="0"/>
          </a:p>
          <a:p>
            <a:pPr lvl="1" algn="just">
              <a:buFont typeface="Symbol" panose="05050102010706020507" pitchFamily="18" charset="2"/>
              <a:buChar char="·"/>
            </a:pPr>
            <a:r>
              <a:rPr lang="pl-PL" sz="1600" dirty="0" smtClean="0"/>
              <a:t>zmiany </a:t>
            </a:r>
            <a:r>
              <a:rPr lang="pl-PL" sz="1600" dirty="0"/>
              <a:t>społeczno-ekonomiczne, </a:t>
            </a:r>
            <a:endParaRPr lang="pl-PL" sz="1600" dirty="0" smtClean="0"/>
          </a:p>
          <a:p>
            <a:pPr lvl="1" algn="just">
              <a:buFont typeface="Symbol" panose="05050102010706020507" pitchFamily="18" charset="2"/>
              <a:buChar char="·"/>
            </a:pPr>
            <a:r>
              <a:rPr lang="pl-PL" sz="1600" dirty="0" smtClean="0"/>
              <a:t>zmiany </a:t>
            </a:r>
            <a:r>
              <a:rPr lang="pl-PL" sz="1600" dirty="0"/>
              <a:t>przestrzenne </a:t>
            </a:r>
            <a:r>
              <a:rPr lang="pl-PL" sz="1600" dirty="0" smtClean="0"/>
              <a:t>,</a:t>
            </a:r>
          </a:p>
          <a:p>
            <a:pPr lvl="1" algn="just">
              <a:buFont typeface="Symbol" panose="05050102010706020507" pitchFamily="18" charset="2"/>
              <a:buChar char="·"/>
            </a:pPr>
            <a:r>
              <a:rPr lang="pl-PL" sz="1600" dirty="0" smtClean="0"/>
              <a:t>zmiany </a:t>
            </a:r>
            <a:r>
              <a:rPr lang="pl-PL" sz="1600" dirty="0"/>
              <a:t>w podziale zadań transportowych, </a:t>
            </a:r>
            <a:endParaRPr lang="pl-PL" sz="1600" dirty="0" smtClean="0"/>
          </a:p>
          <a:p>
            <a:pPr marL="0" indent="0" algn="just">
              <a:buNone/>
            </a:pPr>
            <a:r>
              <a:rPr lang="pl-PL" sz="2000" dirty="0"/>
              <a:t/>
            </a:r>
            <a:br>
              <a:rPr lang="pl-PL" sz="2000" dirty="0"/>
            </a:br>
            <a:r>
              <a:rPr lang="pl-PL" sz="2000" dirty="0"/>
              <a:t/>
            </a:r>
            <a:br>
              <a:rPr lang="pl-PL" sz="2000" dirty="0"/>
            </a:br>
            <a:r>
              <a:rPr lang="pl-PL" sz="2000" dirty="0"/>
              <a:t/>
            </a:r>
            <a:br>
              <a:rPr lang="pl-PL" sz="2000" dirty="0"/>
            </a:br>
            <a:r>
              <a:rPr lang="pl-PL" sz="2000" dirty="0"/>
              <a:t/>
            </a:r>
            <a:br>
              <a:rPr lang="pl-PL" sz="2000" dirty="0"/>
            </a:br>
            <a:endParaRPr lang="en-US" sz="2000" dirty="0"/>
          </a:p>
        </p:txBody>
      </p:sp>
    </p:spTree>
    <p:extLst>
      <p:ext uri="{BB962C8B-B14F-4D97-AF65-F5344CB8AC3E}">
        <p14:creationId xmlns:p14="http://schemas.microsoft.com/office/powerpoint/2010/main" val="4210814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325563"/>
          </a:xfrm>
        </p:spPr>
        <p:txBody>
          <a:bodyPr/>
          <a:lstStyle/>
          <a:p>
            <a:pPr algn="ctr"/>
            <a:r>
              <a:rPr lang="pl-PL" dirty="0" smtClean="0"/>
              <a:t>Prognoza popytu na przewozy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12</a:t>
            </a:fld>
            <a:endParaRPr lang="en-US"/>
          </a:p>
        </p:txBody>
      </p:sp>
      <p:sp>
        <p:nvSpPr>
          <p:cNvPr id="3" name="Content Placeholder 2"/>
          <p:cNvSpPr>
            <a:spLocks noGrp="1"/>
          </p:cNvSpPr>
          <p:nvPr>
            <p:ph idx="1"/>
          </p:nvPr>
        </p:nvSpPr>
        <p:spPr>
          <a:xfrm>
            <a:off x="628650" y="1825625"/>
            <a:ext cx="8301990" cy="4351338"/>
          </a:xfrm>
        </p:spPr>
        <p:txBody>
          <a:bodyPr>
            <a:noAutofit/>
          </a:bodyPr>
          <a:lstStyle/>
          <a:p>
            <a:pPr marL="0" indent="0" algn="just">
              <a:buNone/>
            </a:pPr>
            <a:r>
              <a:rPr lang="pl-PL" sz="2000" dirty="0" smtClean="0"/>
              <a:t>należy wziąć pod uwagę następujące czynniki:</a:t>
            </a:r>
          </a:p>
          <a:p>
            <a:pPr marL="0" indent="0" algn="just">
              <a:buNone/>
            </a:pPr>
            <a:r>
              <a:rPr lang="pl-PL" sz="2000" dirty="0" smtClean="0"/>
              <a:t/>
            </a:r>
            <a:br>
              <a:rPr lang="pl-PL" sz="2000" dirty="0" smtClean="0"/>
            </a:br>
            <a:r>
              <a:rPr lang="en-US" sz="2000" dirty="0" smtClean="0">
                <a:sym typeface="Symbol" panose="05050102010706020507" pitchFamily="18" charset="2"/>
              </a:rPr>
              <a:t></a:t>
            </a:r>
            <a:r>
              <a:rPr lang="en-US" sz="2000" dirty="0">
                <a:sym typeface="Symbol" panose="05050102010706020507" pitchFamily="18" charset="2"/>
              </a:rPr>
              <a:t> </a:t>
            </a:r>
            <a:r>
              <a:rPr lang="pl-PL" sz="2000" dirty="0" smtClean="0"/>
              <a:t>zmiany </a:t>
            </a:r>
            <a:r>
              <a:rPr lang="pl-PL" sz="2000" dirty="0"/>
              <a:t>demograficzne, w tym: </a:t>
            </a:r>
            <a:endParaRPr lang="pl-PL" sz="2000" dirty="0" smtClean="0"/>
          </a:p>
          <a:p>
            <a:pPr marL="0" indent="0" algn="just">
              <a:buNone/>
            </a:pPr>
            <a:endParaRPr lang="pl-PL" sz="2000" dirty="0" smtClean="0"/>
          </a:p>
          <a:p>
            <a:pPr lvl="1" algn="just">
              <a:buFont typeface="Wingdings" panose="05000000000000000000" pitchFamily="2" charset="2"/>
              <a:buChar char="§"/>
            </a:pPr>
            <a:r>
              <a:rPr lang="pl-PL" sz="1600" dirty="0" smtClean="0"/>
              <a:t>liczbę </a:t>
            </a:r>
            <a:r>
              <a:rPr lang="pl-PL" sz="1600" dirty="0"/>
              <a:t>ludności, </a:t>
            </a:r>
            <a:endParaRPr lang="pl-PL" sz="1600" dirty="0" smtClean="0"/>
          </a:p>
          <a:p>
            <a:pPr lvl="1" algn="just">
              <a:buFont typeface="Wingdings" panose="05000000000000000000" pitchFamily="2" charset="2"/>
              <a:buChar char="§"/>
            </a:pPr>
            <a:r>
              <a:rPr lang="pl-PL" sz="1600" dirty="0" smtClean="0"/>
              <a:t>strukturę </a:t>
            </a:r>
            <a:r>
              <a:rPr lang="pl-PL" sz="1600" dirty="0"/>
              <a:t>wieku z uwzględnieniem udziału studentów i uczniów, </a:t>
            </a:r>
            <a:endParaRPr lang="pl-PL" sz="1600" dirty="0" smtClean="0"/>
          </a:p>
          <a:p>
            <a:pPr lvl="1" algn="just">
              <a:buFont typeface="Wingdings" panose="05000000000000000000" pitchFamily="2" charset="2"/>
              <a:buChar char="§"/>
            </a:pPr>
            <a:r>
              <a:rPr lang="pl-PL" sz="1600" dirty="0" smtClean="0"/>
              <a:t>poziom </a:t>
            </a:r>
            <a:r>
              <a:rPr lang="pl-PL" sz="1600" dirty="0"/>
              <a:t>wykształcenia </a:t>
            </a:r>
            <a:r>
              <a:rPr lang="pl-PL" sz="1600" dirty="0" smtClean="0"/>
              <a:t>oraz</a:t>
            </a:r>
          </a:p>
          <a:p>
            <a:pPr lvl="1" algn="just">
              <a:buFont typeface="Wingdings" panose="05000000000000000000" pitchFamily="2" charset="2"/>
              <a:buChar char="§"/>
            </a:pPr>
            <a:r>
              <a:rPr lang="pl-PL" sz="1600" dirty="0" smtClean="0"/>
              <a:t>ilość </a:t>
            </a:r>
            <a:r>
              <a:rPr lang="pl-PL" sz="1600" dirty="0"/>
              <a:t>osób w wieku produkcyjnym i nieprodukcyjnym,</a:t>
            </a:r>
            <a:r>
              <a:rPr lang="pl-PL" sz="1600" dirty="0" smtClean="0"/>
              <a:t> </a:t>
            </a:r>
          </a:p>
          <a:p>
            <a:pPr marL="0" indent="0" algn="just">
              <a:buNone/>
            </a:pPr>
            <a:r>
              <a:rPr lang="pl-PL" sz="2000" dirty="0"/>
              <a:t/>
            </a:r>
            <a:br>
              <a:rPr lang="pl-PL" sz="2000" dirty="0"/>
            </a:br>
            <a:r>
              <a:rPr lang="pl-PL" sz="2000" dirty="0"/>
              <a:t/>
            </a:r>
            <a:br>
              <a:rPr lang="pl-PL" sz="2000" dirty="0"/>
            </a:br>
            <a:r>
              <a:rPr lang="pl-PL" sz="2000" dirty="0"/>
              <a:t/>
            </a:r>
            <a:br>
              <a:rPr lang="pl-PL" sz="2000" dirty="0"/>
            </a:br>
            <a:r>
              <a:rPr lang="pl-PL" sz="2000" dirty="0"/>
              <a:t/>
            </a:r>
            <a:br>
              <a:rPr lang="pl-PL" sz="2000" dirty="0"/>
            </a:br>
            <a:endParaRPr lang="en-US" sz="2000" dirty="0"/>
          </a:p>
        </p:txBody>
      </p:sp>
    </p:spTree>
    <p:extLst>
      <p:ext uri="{BB962C8B-B14F-4D97-AF65-F5344CB8AC3E}">
        <p14:creationId xmlns:p14="http://schemas.microsoft.com/office/powerpoint/2010/main" val="966546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325563"/>
          </a:xfrm>
        </p:spPr>
        <p:txBody>
          <a:bodyPr/>
          <a:lstStyle/>
          <a:p>
            <a:pPr algn="ctr"/>
            <a:r>
              <a:rPr lang="pl-PL" dirty="0" smtClean="0"/>
              <a:t>Prognoza popytu na przewozy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13</a:t>
            </a:fld>
            <a:endParaRPr lang="en-US"/>
          </a:p>
        </p:txBody>
      </p:sp>
      <p:sp>
        <p:nvSpPr>
          <p:cNvPr id="3" name="Content Placeholder 2"/>
          <p:cNvSpPr>
            <a:spLocks noGrp="1"/>
          </p:cNvSpPr>
          <p:nvPr>
            <p:ph idx="1"/>
          </p:nvPr>
        </p:nvSpPr>
        <p:spPr>
          <a:xfrm>
            <a:off x="628650" y="1825625"/>
            <a:ext cx="8301990" cy="4351338"/>
          </a:xfrm>
        </p:spPr>
        <p:txBody>
          <a:bodyPr>
            <a:noAutofit/>
          </a:bodyPr>
          <a:lstStyle/>
          <a:p>
            <a:pPr marL="0" indent="0" algn="just">
              <a:buNone/>
            </a:pPr>
            <a:r>
              <a:rPr lang="pl-PL" sz="2000" dirty="0" smtClean="0"/>
              <a:t>należy wziąć pod uwagę następujące czynniki:</a:t>
            </a:r>
          </a:p>
          <a:p>
            <a:pPr marL="0" indent="0" algn="just">
              <a:buNone/>
            </a:pPr>
            <a:endParaRPr lang="pl-PL" sz="2000" dirty="0" smtClean="0"/>
          </a:p>
          <a:p>
            <a:pPr algn="just"/>
            <a:r>
              <a:rPr lang="pl-PL" sz="2000" dirty="0" smtClean="0"/>
              <a:t>zmiany </a:t>
            </a:r>
            <a:r>
              <a:rPr lang="pl-PL" sz="2000" dirty="0"/>
              <a:t>społeczno-ekonomiczne, w tym: </a:t>
            </a:r>
            <a:endParaRPr lang="pl-PL" sz="2000" dirty="0" smtClean="0"/>
          </a:p>
          <a:p>
            <a:pPr algn="just"/>
            <a:endParaRPr lang="pl-PL" sz="2000" dirty="0" smtClean="0"/>
          </a:p>
          <a:p>
            <a:pPr lvl="1" algn="just"/>
            <a:r>
              <a:rPr lang="pl-PL" sz="1600" dirty="0" smtClean="0"/>
              <a:t>poziom </a:t>
            </a:r>
            <a:r>
              <a:rPr lang="pl-PL" sz="1600" dirty="0"/>
              <a:t>produktu krajowego brutto na analizowanym obszarze, </a:t>
            </a:r>
            <a:endParaRPr lang="pl-PL" sz="1600" dirty="0" smtClean="0"/>
          </a:p>
          <a:p>
            <a:pPr lvl="1" algn="just"/>
            <a:r>
              <a:rPr lang="pl-PL" sz="1600" dirty="0" smtClean="0"/>
              <a:t>dochody </a:t>
            </a:r>
            <a:r>
              <a:rPr lang="pl-PL" sz="1600" dirty="0"/>
              <a:t>ludności, </a:t>
            </a:r>
            <a:endParaRPr lang="pl-PL" sz="1600" dirty="0" smtClean="0"/>
          </a:p>
          <a:p>
            <a:pPr lvl="1" algn="just"/>
            <a:r>
              <a:rPr lang="pl-PL" sz="1600" dirty="0" smtClean="0"/>
              <a:t>liczba </a:t>
            </a:r>
            <a:r>
              <a:rPr lang="pl-PL" sz="1600" dirty="0"/>
              <a:t>posiadanych samochodów </a:t>
            </a:r>
            <a:r>
              <a:rPr lang="pl-PL" sz="1600" dirty="0" smtClean="0"/>
              <a:t>prywatnych, </a:t>
            </a:r>
          </a:p>
          <a:p>
            <a:pPr lvl="1" algn="just"/>
            <a:r>
              <a:rPr lang="pl-PL" sz="1600" dirty="0" smtClean="0"/>
              <a:t>poziom bezrobocia, </a:t>
            </a:r>
          </a:p>
          <a:p>
            <a:pPr lvl="1" algn="just"/>
            <a:r>
              <a:rPr lang="pl-PL" sz="1600" dirty="0" smtClean="0"/>
              <a:t>struktura </a:t>
            </a:r>
            <a:r>
              <a:rPr lang="pl-PL" sz="1600" dirty="0"/>
              <a:t>gospodarcza regionów obsługiwanych </a:t>
            </a:r>
            <a:r>
              <a:rPr lang="pl-PL" sz="1600" dirty="0" smtClean="0"/>
              <a:t>przez </a:t>
            </a:r>
            <a:r>
              <a:rPr lang="pl-PL" sz="1600" dirty="0"/>
              <a:t>infrastrukturę kolejową,</a:t>
            </a:r>
            <a:br>
              <a:rPr lang="pl-PL" sz="1600" dirty="0"/>
            </a:br>
            <a:r>
              <a:rPr lang="pl-PL" sz="1600" dirty="0"/>
              <a:t/>
            </a:r>
            <a:br>
              <a:rPr lang="pl-PL" sz="1600" dirty="0"/>
            </a:br>
            <a:r>
              <a:rPr lang="pl-PL" sz="1600" dirty="0"/>
              <a:t/>
            </a:r>
            <a:br>
              <a:rPr lang="pl-PL" sz="1600" dirty="0"/>
            </a:br>
            <a:r>
              <a:rPr lang="pl-PL" sz="1600" dirty="0"/>
              <a:t/>
            </a:r>
            <a:br>
              <a:rPr lang="pl-PL" sz="1600" dirty="0"/>
            </a:br>
            <a:endParaRPr lang="en-US" sz="1600" dirty="0"/>
          </a:p>
        </p:txBody>
      </p:sp>
    </p:spTree>
    <p:extLst>
      <p:ext uri="{BB962C8B-B14F-4D97-AF65-F5344CB8AC3E}">
        <p14:creationId xmlns:p14="http://schemas.microsoft.com/office/powerpoint/2010/main" val="947789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325563"/>
          </a:xfrm>
        </p:spPr>
        <p:txBody>
          <a:bodyPr/>
          <a:lstStyle/>
          <a:p>
            <a:pPr algn="ctr"/>
            <a:r>
              <a:rPr lang="pl-PL" dirty="0" smtClean="0"/>
              <a:t>Prognoza popytu na przewozy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14</a:t>
            </a:fld>
            <a:endParaRPr lang="en-US"/>
          </a:p>
        </p:txBody>
      </p:sp>
      <p:sp>
        <p:nvSpPr>
          <p:cNvPr id="3" name="Content Placeholder 2"/>
          <p:cNvSpPr>
            <a:spLocks noGrp="1"/>
          </p:cNvSpPr>
          <p:nvPr>
            <p:ph idx="1"/>
          </p:nvPr>
        </p:nvSpPr>
        <p:spPr>
          <a:xfrm>
            <a:off x="628650" y="1825625"/>
            <a:ext cx="8301990" cy="4351338"/>
          </a:xfrm>
        </p:spPr>
        <p:txBody>
          <a:bodyPr>
            <a:noAutofit/>
          </a:bodyPr>
          <a:lstStyle/>
          <a:p>
            <a:pPr marL="0" indent="0" algn="just">
              <a:buNone/>
            </a:pPr>
            <a:r>
              <a:rPr lang="pl-PL" sz="2000" dirty="0" smtClean="0"/>
              <a:t>należy wziąć pod uwagę następujące czynniki:</a:t>
            </a:r>
          </a:p>
          <a:p>
            <a:pPr marL="0" indent="0" algn="just">
              <a:buNone/>
            </a:pPr>
            <a:endParaRPr lang="pl-PL" sz="2000" dirty="0" smtClean="0"/>
          </a:p>
          <a:p>
            <a:pPr marL="0" indent="0" algn="just">
              <a:buNone/>
            </a:pPr>
            <a:r>
              <a:rPr lang="en-US" sz="2000" dirty="0" smtClean="0">
                <a:sym typeface="Symbol" panose="05050102010706020507" pitchFamily="18" charset="2"/>
              </a:rPr>
              <a:t></a:t>
            </a:r>
            <a:r>
              <a:rPr lang="en-US" sz="2000" dirty="0" smtClean="0"/>
              <a:t> </a:t>
            </a:r>
            <a:r>
              <a:rPr lang="pl-PL" sz="2000" dirty="0" smtClean="0"/>
              <a:t>zmiany </a:t>
            </a:r>
            <a:r>
              <a:rPr lang="pl-PL" sz="2000" dirty="0"/>
              <a:t>przestrzenne prowadzące do zmian w lokalizacji potencjałów </a:t>
            </a:r>
            <a:r>
              <a:rPr lang="pl-PL" sz="2000" dirty="0" smtClean="0"/>
              <a:t>ruchu (istotne </a:t>
            </a:r>
            <a:r>
              <a:rPr lang="pl-PL" sz="2000" dirty="0"/>
              <a:t>inwestycje zmieniające popyt na transport pasażerski i towarowy),</a:t>
            </a:r>
            <a:r>
              <a:rPr lang="pl-PL" sz="1600" dirty="0"/>
              <a:t/>
            </a:r>
            <a:br>
              <a:rPr lang="pl-PL" sz="1600" dirty="0"/>
            </a:br>
            <a:r>
              <a:rPr lang="pl-PL" sz="1600" dirty="0"/>
              <a:t/>
            </a:r>
            <a:br>
              <a:rPr lang="pl-PL" sz="1600" dirty="0"/>
            </a:br>
            <a:r>
              <a:rPr lang="pl-PL" sz="1600" dirty="0"/>
              <a:t/>
            </a:r>
            <a:br>
              <a:rPr lang="pl-PL" sz="1600" dirty="0"/>
            </a:br>
            <a:endParaRPr lang="en-US" sz="1600" dirty="0"/>
          </a:p>
        </p:txBody>
      </p:sp>
    </p:spTree>
    <p:extLst>
      <p:ext uri="{BB962C8B-B14F-4D97-AF65-F5344CB8AC3E}">
        <p14:creationId xmlns:p14="http://schemas.microsoft.com/office/powerpoint/2010/main" val="70526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325563"/>
          </a:xfrm>
        </p:spPr>
        <p:txBody>
          <a:bodyPr/>
          <a:lstStyle/>
          <a:p>
            <a:pPr algn="ctr"/>
            <a:r>
              <a:rPr lang="pl-PL" dirty="0" smtClean="0"/>
              <a:t>Prognoza popytu na przewozy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15</a:t>
            </a:fld>
            <a:endParaRPr lang="en-US"/>
          </a:p>
        </p:txBody>
      </p:sp>
      <p:sp>
        <p:nvSpPr>
          <p:cNvPr id="3" name="Content Placeholder 2"/>
          <p:cNvSpPr>
            <a:spLocks noGrp="1"/>
          </p:cNvSpPr>
          <p:nvPr>
            <p:ph idx="1"/>
          </p:nvPr>
        </p:nvSpPr>
        <p:spPr>
          <a:xfrm>
            <a:off x="628650" y="1825625"/>
            <a:ext cx="8301990" cy="4351338"/>
          </a:xfrm>
        </p:spPr>
        <p:txBody>
          <a:bodyPr>
            <a:noAutofit/>
          </a:bodyPr>
          <a:lstStyle/>
          <a:p>
            <a:pPr marL="0" indent="0" algn="just">
              <a:buNone/>
            </a:pPr>
            <a:r>
              <a:rPr lang="pl-PL" sz="2000" dirty="0" smtClean="0"/>
              <a:t>należy wziąć pod uwagę następujące czynniki:</a:t>
            </a:r>
          </a:p>
          <a:p>
            <a:pPr marL="0" indent="0" algn="just">
              <a:buNone/>
            </a:pPr>
            <a:endParaRPr lang="pl-PL" sz="2000" dirty="0" smtClean="0"/>
          </a:p>
          <a:p>
            <a:pPr algn="just">
              <a:buFont typeface="Symbol" panose="05050102010706020507" pitchFamily="18" charset="2"/>
              <a:buChar char="·"/>
            </a:pPr>
            <a:r>
              <a:rPr lang="pl-PL" sz="2000" dirty="0" smtClean="0"/>
              <a:t>zmiany </a:t>
            </a:r>
            <a:r>
              <a:rPr lang="pl-PL" sz="2000" dirty="0"/>
              <a:t>w podziale zadań transportowych, będące w pewnym stopniu wynikiem zmian społeczno-ekonomicznych, lecz również oferty transportowej (w tym oddziaływania projektu) oraz polityki zarządzania ruchem na danym obszarze (obecność lub brak ograniczeń dotyczących użytkowania samochodów, miejsc parkingowych itp</a:t>
            </a:r>
            <a:r>
              <a:rPr lang="pl-PL" sz="2000" dirty="0" smtClean="0"/>
              <a:t>.).</a:t>
            </a:r>
          </a:p>
          <a:p>
            <a:pPr marL="0" indent="0" algn="just">
              <a:buNone/>
            </a:pPr>
            <a:r>
              <a:rPr lang="pl-PL" sz="1600" dirty="0"/>
              <a:t/>
            </a:r>
            <a:br>
              <a:rPr lang="pl-PL" sz="1600" dirty="0"/>
            </a:br>
            <a:endParaRPr lang="en-US" sz="1600" dirty="0"/>
          </a:p>
        </p:txBody>
      </p:sp>
    </p:spTree>
    <p:extLst>
      <p:ext uri="{BB962C8B-B14F-4D97-AF65-F5344CB8AC3E}">
        <p14:creationId xmlns:p14="http://schemas.microsoft.com/office/powerpoint/2010/main" val="1334245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Wyniki modelu ruchu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16</a:t>
            </a:fld>
            <a:endParaRPr lang="en-US"/>
          </a:p>
        </p:txBody>
      </p:sp>
      <p:sp>
        <p:nvSpPr>
          <p:cNvPr id="3" name="Content Placeholder 2"/>
          <p:cNvSpPr>
            <a:spLocks noGrp="1"/>
          </p:cNvSpPr>
          <p:nvPr>
            <p:ph idx="1"/>
          </p:nvPr>
        </p:nvSpPr>
        <p:spPr/>
        <p:txBody>
          <a:bodyPr>
            <a:noAutofit/>
          </a:bodyPr>
          <a:lstStyle/>
          <a:p>
            <a:pPr marL="457200" indent="-457200">
              <a:buFont typeface="+mj-lt"/>
              <a:buAutoNum type="arabicPeriod"/>
            </a:pPr>
            <a:r>
              <a:rPr lang="pl-PL" sz="2000" dirty="0" smtClean="0"/>
              <a:t>Kategorie ruchu:</a:t>
            </a:r>
          </a:p>
          <a:p>
            <a:pPr lvl="1"/>
            <a:r>
              <a:rPr lang="pl-PL" sz="1600" dirty="0" err="1"/>
              <a:t>międzyaglomeracyjny</a:t>
            </a:r>
            <a:r>
              <a:rPr lang="pl-PL" sz="1600" dirty="0"/>
              <a:t> i międzynarodowy, międzyregionalny, regionalny, aglomeracyjny </a:t>
            </a:r>
          </a:p>
          <a:p>
            <a:pPr lvl="1"/>
            <a:r>
              <a:rPr lang="pl-PL" sz="1600" dirty="0"/>
              <a:t>towarowy z podziałem na rodzaje pociągów</a:t>
            </a:r>
            <a:r>
              <a:rPr lang="pl-PL" sz="1600" dirty="0" smtClean="0"/>
              <a:t>.</a:t>
            </a:r>
          </a:p>
          <a:p>
            <a:pPr lvl="1"/>
            <a:endParaRPr lang="pl-PL" sz="1600" dirty="0"/>
          </a:p>
          <a:p>
            <a:pPr marL="457200" indent="-457200">
              <a:buFont typeface="+mj-lt"/>
              <a:buAutoNum type="arabicPeriod"/>
            </a:pPr>
            <a:r>
              <a:rPr lang="pl-PL" sz="2000" dirty="0" smtClean="0"/>
              <a:t>Motywacje </a:t>
            </a:r>
            <a:r>
              <a:rPr lang="pl-PL" sz="2000" dirty="0"/>
              <a:t>podróży</a:t>
            </a:r>
            <a:r>
              <a:rPr lang="pl-PL" sz="2000" dirty="0" smtClean="0"/>
              <a:t>:</a:t>
            </a:r>
          </a:p>
          <a:p>
            <a:pPr lvl="1"/>
            <a:r>
              <a:rPr lang="pl-PL" sz="1600" dirty="0" smtClean="0"/>
              <a:t>Służbowe</a:t>
            </a:r>
            <a:r>
              <a:rPr lang="pl-PL" sz="1600" dirty="0"/>
              <a:t>, </a:t>
            </a:r>
            <a:endParaRPr lang="pl-PL" sz="1600" dirty="0" smtClean="0"/>
          </a:p>
          <a:p>
            <a:pPr lvl="1"/>
            <a:r>
              <a:rPr lang="pl-PL" sz="1600" dirty="0" smtClean="0"/>
              <a:t>Dojazdowe </a:t>
            </a:r>
            <a:r>
              <a:rPr lang="pl-PL" sz="1600" dirty="0"/>
              <a:t>(do i z pracy, szkoły, itp. - podróże regularne), </a:t>
            </a:r>
            <a:endParaRPr lang="pl-PL" sz="1600" dirty="0" smtClean="0"/>
          </a:p>
          <a:p>
            <a:pPr lvl="1"/>
            <a:r>
              <a:rPr lang="pl-PL" sz="1600" dirty="0" smtClean="0"/>
              <a:t>Pozostałe </a:t>
            </a:r>
            <a:r>
              <a:rPr lang="pl-PL" sz="1600" dirty="0"/>
              <a:t>(inne niż służbowe i dojazdowe</a:t>
            </a:r>
            <a:r>
              <a:rPr lang="pl-PL" sz="1600" dirty="0" smtClean="0"/>
              <a:t>).</a:t>
            </a:r>
            <a:r>
              <a:rPr lang="pl-PL" sz="2000" dirty="0"/>
              <a:t/>
            </a:r>
            <a:br>
              <a:rPr lang="pl-PL" sz="2000" dirty="0"/>
            </a:br>
            <a:endParaRPr lang="en-US" sz="2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253" y="2318412"/>
            <a:ext cx="608400" cy="6084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450" y="3697094"/>
            <a:ext cx="608400" cy="608400"/>
          </a:xfrm>
          <a:prstGeom prst="rect">
            <a:avLst/>
          </a:prstGeom>
        </p:spPr>
      </p:pic>
    </p:spTree>
    <p:extLst>
      <p:ext uri="{BB962C8B-B14F-4D97-AF65-F5344CB8AC3E}">
        <p14:creationId xmlns:p14="http://schemas.microsoft.com/office/powerpoint/2010/main" val="2541463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Wyniki modelu ruchu - kolej</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17</a:t>
            </a:fld>
            <a:endParaRPr lang="en-US"/>
          </a:p>
        </p:txBody>
      </p:sp>
      <p:sp>
        <p:nvSpPr>
          <p:cNvPr id="3" name="Content Placeholder 2"/>
          <p:cNvSpPr>
            <a:spLocks noGrp="1"/>
          </p:cNvSpPr>
          <p:nvPr>
            <p:ph idx="1"/>
          </p:nvPr>
        </p:nvSpPr>
        <p:spPr/>
        <p:txBody>
          <a:bodyPr>
            <a:noAutofit/>
          </a:bodyPr>
          <a:lstStyle/>
          <a:p>
            <a:pPr marL="0" indent="0">
              <a:buNone/>
            </a:pPr>
            <a:r>
              <a:rPr lang="pl-PL" dirty="0" smtClean="0"/>
              <a:t>Źródło ruchu:</a:t>
            </a:r>
          </a:p>
          <a:p>
            <a:pPr marL="457200" indent="-457200">
              <a:buFont typeface="+mj-lt"/>
              <a:buAutoNum type="arabicPeriod" startAt="3"/>
            </a:pPr>
            <a:endParaRPr lang="pl-PL" dirty="0" smtClean="0"/>
          </a:p>
          <a:p>
            <a:pPr lvl="1"/>
            <a:r>
              <a:rPr lang="pl-PL" sz="2000" dirty="0" smtClean="0"/>
              <a:t>ruch </a:t>
            </a:r>
            <a:r>
              <a:rPr lang="pl-PL" sz="2000" dirty="0"/>
              <a:t>kolejowy dotychczasowy, </a:t>
            </a:r>
            <a:r>
              <a:rPr lang="pl-PL" sz="2000" dirty="0" smtClean="0"/>
              <a:t>na wielkość którego nie </a:t>
            </a:r>
            <a:r>
              <a:rPr lang="pl-PL" sz="2000" dirty="0"/>
              <a:t>ma wpływu realizacja inwestycji</a:t>
            </a:r>
            <a:r>
              <a:rPr lang="pl-PL" sz="2000" dirty="0" smtClean="0"/>
              <a:t>,</a:t>
            </a:r>
          </a:p>
          <a:p>
            <a:pPr lvl="1"/>
            <a:endParaRPr lang="pl-PL" sz="2000" dirty="0" smtClean="0"/>
          </a:p>
          <a:p>
            <a:pPr lvl="1"/>
            <a:r>
              <a:rPr lang="pl-PL" sz="2000" dirty="0" smtClean="0"/>
              <a:t>ruch </a:t>
            </a:r>
            <a:r>
              <a:rPr lang="pl-PL" sz="2000" dirty="0"/>
              <a:t>przejęty </a:t>
            </a:r>
            <a:r>
              <a:rPr lang="pl-PL" sz="2000" dirty="0" smtClean="0"/>
              <a:t>(pasażerowie </a:t>
            </a:r>
            <a:r>
              <a:rPr lang="pl-PL" sz="2000" dirty="0"/>
              <a:t>kolei przejęci z innego środka transportu lub masa ładunkowa przejęta z transportu drogowego na rzecz </a:t>
            </a:r>
            <a:r>
              <a:rPr lang="pl-PL" sz="2000" dirty="0" smtClean="0"/>
              <a:t>transportu kolejowego),</a:t>
            </a:r>
          </a:p>
          <a:p>
            <a:pPr lvl="1"/>
            <a:endParaRPr lang="pl-PL" sz="2000" dirty="0" smtClean="0"/>
          </a:p>
          <a:p>
            <a:pPr lvl="1"/>
            <a:r>
              <a:rPr lang="pl-PL" sz="2000" dirty="0" smtClean="0"/>
              <a:t>ruch </a:t>
            </a:r>
            <a:r>
              <a:rPr lang="pl-PL" sz="2000" dirty="0"/>
              <a:t>wzbudzony (tzn. nowi użytkownicy kolei którzy zaczęli podróżować w wyniku poprawy jakości usług</a:t>
            </a:r>
            <a:r>
              <a:rPr lang="pl-PL" sz="2000" dirty="0" smtClean="0"/>
              <a:t>).</a:t>
            </a:r>
            <a:r>
              <a:rPr lang="pl-PL" sz="2000" dirty="0"/>
              <a:t/>
            </a:r>
            <a:br>
              <a:rPr lang="pl-PL" sz="2000" dirty="0"/>
            </a:br>
            <a:endParaRPr lang="en-US" sz="2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817" y="3813130"/>
            <a:ext cx="609604" cy="6096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817" y="4922796"/>
            <a:ext cx="609604" cy="6096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021" y="2810836"/>
            <a:ext cx="608400" cy="608400"/>
          </a:xfrm>
          <a:prstGeom prst="rect">
            <a:avLst/>
          </a:prstGeom>
        </p:spPr>
      </p:pic>
    </p:spTree>
    <p:extLst>
      <p:ext uri="{BB962C8B-B14F-4D97-AF65-F5344CB8AC3E}">
        <p14:creationId xmlns:p14="http://schemas.microsoft.com/office/powerpoint/2010/main" val="3649934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pl-PL" dirty="0" smtClean="0"/>
              <a:t>Wykorzystanie prognoz w innych obszarach</a:t>
            </a:r>
            <a:endParaRPr lang="en-US"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358" y="1625374"/>
            <a:ext cx="6692842" cy="4796293"/>
          </a:xfrm>
        </p:spPr>
      </p:pic>
      <p:sp>
        <p:nvSpPr>
          <p:cNvPr id="4" name="Footer Placeholder 3"/>
          <p:cNvSpPr>
            <a:spLocks noGrp="1"/>
          </p:cNvSpPr>
          <p:nvPr>
            <p:ph type="ftr" sz="quarter" idx="11"/>
          </p:nvPr>
        </p:nvSpPr>
        <p:spPr/>
        <p:txBody>
          <a:bodyPr/>
          <a:lstStyle/>
          <a:p>
            <a:r>
              <a:rPr lang="pl-PL" smtClean="0"/>
              <a:t>EIiST       KST PK        dr inż. Rafał Kucharski        rkucharski@pk.edu.pl</a:t>
            </a:r>
            <a:endParaRPr lang="en-US" dirty="0"/>
          </a:p>
        </p:txBody>
      </p:sp>
      <p:sp>
        <p:nvSpPr>
          <p:cNvPr id="5" name="Slide Number Placeholder 4"/>
          <p:cNvSpPr>
            <a:spLocks noGrp="1"/>
          </p:cNvSpPr>
          <p:nvPr>
            <p:ph type="sldNum" sz="quarter" idx="12"/>
          </p:nvPr>
        </p:nvSpPr>
        <p:spPr/>
        <p:txBody>
          <a:bodyPr/>
          <a:lstStyle/>
          <a:p>
            <a:fld id="{EBB48244-C1CC-4CEA-9E8E-8578CEE9CB03}" type="slidenum">
              <a:rPr lang="en-US" smtClean="0"/>
              <a:t>18</a:t>
            </a:fld>
            <a:endParaRPr lang="en-US"/>
          </a:p>
        </p:txBody>
      </p:sp>
    </p:spTree>
    <p:extLst>
      <p:ext uri="{BB962C8B-B14F-4D97-AF65-F5344CB8AC3E}">
        <p14:creationId xmlns:p14="http://schemas.microsoft.com/office/powerpoint/2010/main" val="363893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pl-PL" dirty="0" smtClean="0"/>
              <a:t>Założenia w prognozowaniu</a:t>
            </a:r>
            <a:endParaRPr lang="en-US" dirty="0"/>
          </a:p>
        </p:txBody>
      </p:sp>
      <p:sp>
        <p:nvSpPr>
          <p:cNvPr id="4" name="Footer Placeholder 3"/>
          <p:cNvSpPr>
            <a:spLocks noGrp="1"/>
          </p:cNvSpPr>
          <p:nvPr>
            <p:ph type="ftr" sz="quarter" idx="11"/>
          </p:nvPr>
        </p:nvSpPr>
        <p:spPr/>
        <p:txBody>
          <a:bodyPr/>
          <a:lstStyle/>
          <a:p>
            <a:r>
              <a:rPr lang="pl-PL" smtClean="0"/>
              <a:t>EIiST       KST PK        dr inż. Rafał Kucharski        rkucharski@pk.edu.pl</a:t>
            </a:r>
            <a:endParaRPr lang="en-US" dirty="0"/>
          </a:p>
        </p:txBody>
      </p:sp>
      <p:sp>
        <p:nvSpPr>
          <p:cNvPr id="5" name="Slide Number Placeholder 4"/>
          <p:cNvSpPr>
            <a:spLocks noGrp="1"/>
          </p:cNvSpPr>
          <p:nvPr>
            <p:ph type="sldNum" sz="quarter" idx="12"/>
          </p:nvPr>
        </p:nvSpPr>
        <p:spPr/>
        <p:txBody>
          <a:bodyPr/>
          <a:lstStyle/>
          <a:p>
            <a:fld id="{EBB48244-C1CC-4CEA-9E8E-8578CEE9CB03}" type="slidenum">
              <a:rPr lang="en-US" smtClean="0"/>
              <a:t>19</a:t>
            </a:fld>
            <a:endParaRPr lang="en-US"/>
          </a:p>
        </p:txBody>
      </p:sp>
      <p:sp>
        <p:nvSpPr>
          <p:cNvPr id="2" name="Content Placeholder 1"/>
          <p:cNvSpPr>
            <a:spLocks noGrp="1"/>
          </p:cNvSpPr>
          <p:nvPr>
            <p:ph idx="1"/>
          </p:nvPr>
        </p:nvSpPr>
        <p:spPr/>
        <p:txBody>
          <a:bodyPr/>
          <a:lstStyle/>
          <a:p>
            <a:pPr marL="0" indent="0">
              <a:buNone/>
            </a:pPr>
            <a:r>
              <a:rPr lang="pl-PL" dirty="0"/>
              <a:t>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5" y="1455317"/>
            <a:ext cx="5783195" cy="249692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712" y="2988510"/>
            <a:ext cx="4460475" cy="2649973"/>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952" y="4240715"/>
            <a:ext cx="3179960" cy="20259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16901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pl-PL" dirty="0" smtClean="0"/>
              <a:t>I</a:t>
            </a:r>
            <a:br>
              <a:rPr lang="pl-PL" dirty="0" smtClean="0"/>
            </a:br>
            <a:r>
              <a:rPr lang="pl-PL" dirty="0" smtClean="0"/>
              <a:t>Potrzeba prognozowania</a:t>
            </a:r>
            <a:endParaRPr lang="en-US" dirty="0"/>
          </a:p>
        </p:txBody>
      </p:sp>
      <p:sp>
        <p:nvSpPr>
          <p:cNvPr id="3" name="Subtitle 2"/>
          <p:cNvSpPr>
            <a:spLocks noGrp="1"/>
          </p:cNvSpPr>
          <p:nvPr>
            <p:ph type="subTitle" idx="1"/>
          </p:nvPr>
        </p:nvSpPr>
        <p:spPr/>
        <p:txBody>
          <a:bodyPr/>
          <a:lstStyle/>
          <a:p>
            <a:r>
              <a:rPr lang="pl-PL" dirty="0" smtClean="0"/>
              <a:t>Kiedy i dlaczego potrzebne są prognozy?</a:t>
            </a:r>
          </a:p>
          <a:p>
            <a:endParaRPr lang="pl-PL" dirty="0"/>
          </a:p>
          <a:p>
            <a:r>
              <a:rPr lang="pl-PL" dirty="0" smtClean="0"/>
              <a:t>Przykład: JASPERS – NIEBIESKA KSIĘGA</a:t>
            </a:r>
            <a:endParaRPr lang="en-US" dirty="0"/>
          </a:p>
        </p:txBody>
      </p:sp>
    </p:spTree>
    <p:extLst>
      <p:ext uri="{BB962C8B-B14F-4D97-AF65-F5344CB8AC3E}">
        <p14:creationId xmlns:p14="http://schemas.microsoft.com/office/powerpoint/2010/main" val="926226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pl-PL" dirty="0" smtClean="0"/>
              <a:t>Założenia w prognozowaniu</a:t>
            </a:r>
            <a:endParaRPr lang="en-US" dirty="0"/>
          </a:p>
        </p:txBody>
      </p:sp>
      <p:sp>
        <p:nvSpPr>
          <p:cNvPr id="4" name="Footer Placeholder 3"/>
          <p:cNvSpPr>
            <a:spLocks noGrp="1"/>
          </p:cNvSpPr>
          <p:nvPr>
            <p:ph type="ftr" sz="quarter" idx="11"/>
          </p:nvPr>
        </p:nvSpPr>
        <p:spPr/>
        <p:txBody>
          <a:bodyPr/>
          <a:lstStyle/>
          <a:p>
            <a:r>
              <a:rPr lang="pl-PL" smtClean="0"/>
              <a:t>EIiST       KST PK        dr inż. Rafał Kucharski        rkucharski@pk.edu.pl</a:t>
            </a:r>
            <a:endParaRPr lang="en-US" dirty="0"/>
          </a:p>
        </p:txBody>
      </p:sp>
      <p:sp>
        <p:nvSpPr>
          <p:cNvPr id="5" name="Slide Number Placeholder 4"/>
          <p:cNvSpPr>
            <a:spLocks noGrp="1"/>
          </p:cNvSpPr>
          <p:nvPr>
            <p:ph type="sldNum" sz="quarter" idx="12"/>
          </p:nvPr>
        </p:nvSpPr>
        <p:spPr/>
        <p:txBody>
          <a:bodyPr/>
          <a:lstStyle/>
          <a:p>
            <a:fld id="{EBB48244-C1CC-4CEA-9E8E-8578CEE9CB03}" type="slidenum">
              <a:rPr lang="en-US" smtClean="0"/>
              <a:t>20</a:t>
            </a:fld>
            <a:endParaRPr lang="en-US"/>
          </a:p>
        </p:txBody>
      </p:sp>
      <p:sp>
        <p:nvSpPr>
          <p:cNvPr id="2" name="Content Placeholder 1"/>
          <p:cNvSpPr>
            <a:spLocks noGrp="1"/>
          </p:cNvSpPr>
          <p:nvPr>
            <p:ph idx="1"/>
          </p:nvPr>
        </p:nvSpPr>
        <p:spPr/>
        <p:txBody>
          <a:bodyPr/>
          <a:lstStyle/>
          <a:p>
            <a:pPr marL="0" indent="0">
              <a:buNone/>
            </a:pPr>
            <a:r>
              <a:rPr lang="pl-PL" dirty="0"/>
              <a:t> </a:t>
            </a:r>
            <a:endParaRPr lang="en-US" dirty="0"/>
          </a:p>
        </p:txBody>
      </p:sp>
      <p:sp>
        <p:nvSpPr>
          <p:cNvPr id="9" name="Content Placeholder 2"/>
          <p:cNvSpPr txBox="1">
            <a:spLocks/>
          </p:cNvSpPr>
          <p:nvPr/>
        </p:nvSpPr>
        <p:spPr>
          <a:xfrm>
            <a:off x="628650" y="1797345"/>
            <a:ext cx="851535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pl-PL" sz="2000" dirty="0" smtClean="0"/>
              <a:t>liczba ludności i jej rozmieszczenie</a:t>
            </a:r>
          </a:p>
          <a:p>
            <a:pPr algn="just">
              <a:lnSpc>
                <a:spcPct val="100000"/>
              </a:lnSpc>
            </a:pPr>
            <a:r>
              <a:rPr lang="pl-PL" sz="2000" dirty="0" smtClean="0"/>
              <a:t>zamożność, koszty (bilety, paliwo, podatki, parkowanie)</a:t>
            </a:r>
          </a:p>
          <a:p>
            <a:pPr algn="just">
              <a:lnSpc>
                <a:spcPct val="100000"/>
              </a:lnSpc>
            </a:pPr>
            <a:r>
              <a:rPr lang="pl-PL" sz="2000" dirty="0" smtClean="0"/>
              <a:t>wzrost PKB</a:t>
            </a:r>
          </a:p>
          <a:p>
            <a:pPr algn="just">
              <a:lnSpc>
                <a:spcPct val="100000"/>
              </a:lnSpc>
            </a:pPr>
            <a:r>
              <a:rPr lang="pl-PL" sz="2000" dirty="0" smtClean="0"/>
              <a:t>liczba miejsc pracy i ich rozmieszczenie</a:t>
            </a:r>
          </a:p>
          <a:p>
            <a:pPr algn="just">
              <a:lnSpc>
                <a:spcPct val="100000"/>
              </a:lnSpc>
            </a:pPr>
            <a:r>
              <a:rPr lang="pl-PL" sz="2000" dirty="0" smtClean="0"/>
              <a:t>ruchliwość (liczba podróży w dobie/mieszkańca)</a:t>
            </a:r>
          </a:p>
          <a:p>
            <a:pPr algn="just">
              <a:lnSpc>
                <a:spcPct val="100000"/>
              </a:lnSpc>
            </a:pPr>
            <a:r>
              <a:rPr lang="pl-PL" sz="2000" dirty="0" smtClean="0"/>
              <a:t>rozkład podróży w dobie (godziny szczytu)</a:t>
            </a:r>
          </a:p>
          <a:p>
            <a:pPr algn="just">
              <a:lnSpc>
                <a:spcPct val="100000"/>
              </a:lnSpc>
            </a:pPr>
            <a:r>
              <a:rPr lang="pl-PL" sz="2000" dirty="0" smtClean="0"/>
              <a:t>zachowania komunikacyjne (moda na rower, strach przed smogiem)</a:t>
            </a:r>
          </a:p>
          <a:p>
            <a:pPr algn="just">
              <a:lnSpc>
                <a:spcPct val="100000"/>
              </a:lnSpc>
            </a:pPr>
            <a:r>
              <a:rPr lang="pl-PL" sz="2000" dirty="0" smtClean="0"/>
              <a:t>jakość komunikacji zbiorowej</a:t>
            </a:r>
          </a:p>
          <a:p>
            <a:pPr algn="just">
              <a:lnSpc>
                <a:spcPct val="100000"/>
              </a:lnSpc>
            </a:pPr>
            <a:r>
              <a:rPr lang="pl-PL" sz="2000" dirty="0" smtClean="0"/>
              <a:t>pozostałe zmiany w sieci (prognozuję ruch na linii tramwajowej, a wzdłuż planują nową arterię)</a:t>
            </a:r>
            <a:endParaRPr lang="en-US" sz="2000" dirty="0"/>
          </a:p>
        </p:txBody>
      </p:sp>
    </p:spTree>
    <p:extLst>
      <p:ext uri="{BB962C8B-B14F-4D97-AF65-F5344CB8AC3E}">
        <p14:creationId xmlns:p14="http://schemas.microsoft.com/office/powerpoint/2010/main" val="158189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Podsumowanie</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21</a:t>
            </a:fld>
            <a:endParaRPr lang="en-US"/>
          </a:p>
        </p:txBody>
      </p:sp>
      <p:sp>
        <p:nvSpPr>
          <p:cNvPr id="3" name="Content Placeholder 2"/>
          <p:cNvSpPr>
            <a:spLocks noGrp="1"/>
          </p:cNvSpPr>
          <p:nvPr>
            <p:ph idx="1"/>
          </p:nvPr>
        </p:nvSpPr>
        <p:spPr>
          <a:xfrm>
            <a:off x="628650" y="1797345"/>
            <a:ext cx="8515350" cy="4351338"/>
          </a:xfrm>
        </p:spPr>
        <p:txBody>
          <a:bodyPr>
            <a:noAutofit/>
          </a:bodyPr>
          <a:lstStyle/>
          <a:p>
            <a:pPr marL="0" indent="0" algn="just">
              <a:lnSpc>
                <a:spcPct val="100000"/>
              </a:lnSpc>
              <a:buNone/>
            </a:pPr>
            <a:r>
              <a:rPr lang="pl-PL" sz="2000" dirty="0" smtClean="0"/>
              <a:t>Do oceny inwestycji trzeba rzetelnej prognozy.</a:t>
            </a:r>
          </a:p>
          <a:p>
            <a:pPr marL="0" indent="0" algn="just">
              <a:lnSpc>
                <a:spcPct val="100000"/>
              </a:lnSpc>
              <a:buNone/>
            </a:pPr>
            <a:endParaRPr lang="pl-PL" sz="2000" dirty="0"/>
          </a:p>
          <a:p>
            <a:pPr marL="0" indent="0" algn="just">
              <a:lnSpc>
                <a:spcPct val="100000"/>
              </a:lnSpc>
              <a:buNone/>
            </a:pPr>
            <a:r>
              <a:rPr lang="pl-PL" sz="2000" dirty="0" smtClean="0"/>
              <a:t>Do wyboru wariantu trzeba rzetelnej prognozy.</a:t>
            </a:r>
          </a:p>
          <a:p>
            <a:pPr marL="0" indent="0" algn="just">
              <a:lnSpc>
                <a:spcPct val="100000"/>
              </a:lnSpc>
              <a:buNone/>
            </a:pPr>
            <a:endParaRPr lang="pl-PL" sz="2000" dirty="0"/>
          </a:p>
          <a:p>
            <a:pPr marL="0" indent="0" algn="just">
              <a:lnSpc>
                <a:spcPct val="100000"/>
              </a:lnSpc>
              <a:buNone/>
            </a:pPr>
            <a:r>
              <a:rPr lang="pl-PL" sz="2000" dirty="0" smtClean="0"/>
              <a:t>Do zrobienia rzetelnej prognozy trzeba dużej wiedzy o funkcjonowaniu systemu.</a:t>
            </a:r>
          </a:p>
          <a:p>
            <a:pPr marL="0" indent="0" algn="just">
              <a:lnSpc>
                <a:spcPct val="100000"/>
              </a:lnSpc>
              <a:buNone/>
            </a:pPr>
            <a:endParaRPr lang="pl-PL" sz="2000" dirty="0"/>
          </a:p>
          <a:p>
            <a:pPr marL="0" indent="0" algn="just">
              <a:lnSpc>
                <a:spcPct val="100000"/>
              </a:lnSpc>
              <a:buNone/>
            </a:pPr>
            <a:r>
              <a:rPr lang="pl-PL" sz="2000" dirty="0" smtClean="0"/>
              <a:t>Do zrobienia prognozy trzeba przyjęcia szeregu założeń – opartych o wyniki pomiarów</a:t>
            </a:r>
          </a:p>
          <a:p>
            <a:pPr marL="0" indent="0" algn="just">
              <a:lnSpc>
                <a:spcPct val="100000"/>
              </a:lnSpc>
              <a:buNone/>
            </a:pPr>
            <a:endParaRPr lang="pl-PL" sz="2000" dirty="0"/>
          </a:p>
          <a:p>
            <a:pPr marL="0" indent="0" algn="just">
              <a:lnSpc>
                <a:spcPct val="100000"/>
              </a:lnSpc>
              <a:buNone/>
            </a:pPr>
            <a:r>
              <a:rPr lang="pl-PL" sz="2000" dirty="0" smtClean="0"/>
              <a:t>Żeby przekonać decydentów do wariantu potrzebna jest trzeba rzetelnej prognozy – wtedy ciężko dyskutować (vide: krakowskie metro).</a:t>
            </a:r>
            <a:endParaRPr lang="pl-PL" dirty="0"/>
          </a:p>
          <a:p>
            <a:pPr marL="0" indent="0" algn="just">
              <a:lnSpc>
                <a:spcPct val="100000"/>
              </a:lnSpc>
              <a:buNone/>
            </a:pPr>
            <a:r>
              <a:rPr lang="pl-PL" sz="2000" dirty="0"/>
              <a:t/>
            </a:r>
            <a:br>
              <a:rPr lang="pl-PL" sz="2000" dirty="0"/>
            </a:br>
            <a:r>
              <a:rPr lang="pl-PL" sz="2000" dirty="0"/>
              <a:t/>
            </a:r>
            <a:br>
              <a:rPr lang="pl-PL" sz="2000" dirty="0"/>
            </a:br>
            <a:r>
              <a:rPr lang="pl-PL" sz="2000" dirty="0"/>
              <a:t/>
            </a:r>
            <a:br>
              <a:rPr lang="pl-PL" sz="2000" dirty="0"/>
            </a:br>
            <a:endParaRPr lang="en-US" sz="2000" dirty="0"/>
          </a:p>
        </p:txBody>
      </p:sp>
    </p:spTree>
    <p:extLst>
      <p:ext uri="{BB962C8B-B14F-4D97-AF65-F5344CB8AC3E}">
        <p14:creationId xmlns:p14="http://schemas.microsoft.com/office/powerpoint/2010/main" val="1018888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pl-PL" dirty="0" smtClean="0"/>
              <a:t>Do zobaczenia za tydzień</a:t>
            </a:r>
            <a:endParaRPr lang="en-US" dirty="0"/>
          </a:p>
        </p:txBody>
      </p:sp>
      <p:sp>
        <p:nvSpPr>
          <p:cNvPr id="3" name="Subtitle 2"/>
          <p:cNvSpPr>
            <a:spLocks noGrp="1"/>
          </p:cNvSpPr>
          <p:nvPr>
            <p:ph type="subTitle" idx="1"/>
          </p:nvPr>
        </p:nvSpPr>
        <p:spPr>
          <a:xfrm>
            <a:off x="1143000" y="3602038"/>
            <a:ext cx="6858000" cy="2219642"/>
          </a:xfrm>
        </p:spPr>
        <p:txBody>
          <a:bodyPr>
            <a:normAutofit/>
          </a:bodyPr>
          <a:lstStyle/>
          <a:p>
            <a:r>
              <a:rPr lang="pl-PL" dirty="0" smtClean="0"/>
              <a:t>Wykład 3: </a:t>
            </a:r>
          </a:p>
          <a:p>
            <a:r>
              <a:rPr lang="pl-PL" dirty="0" smtClean="0"/>
              <a:t>Pomiary i obserwacje systemu transportowego.</a:t>
            </a:r>
          </a:p>
          <a:p>
            <a:endParaRPr lang="pl-PL" dirty="0"/>
          </a:p>
          <a:p>
            <a:r>
              <a:rPr lang="pl-PL" dirty="0" smtClean="0"/>
              <a:t>dr inż. Rafał Kucharski 	rkucharski@pk.edu.pl</a:t>
            </a:r>
            <a:endParaRPr lang="en-US" dirty="0"/>
          </a:p>
        </p:txBody>
      </p:sp>
    </p:spTree>
    <p:extLst>
      <p:ext uri="{BB962C8B-B14F-4D97-AF65-F5344CB8AC3E}">
        <p14:creationId xmlns:p14="http://schemas.microsoft.com/office/powerpoint/2010/main" val="77102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pl-PL" dirty="0"/>
              <a:t>Jaspers </a:t>
            </a:r>
            <a:r>
              <a:rPr lang="pl-PL" dirty="0" smtClean="0"/>
              <a:t>– Niebieska </a:t>
            </a:r>
            <a:r>
              <a:rPr lang="pl-PL" dirty="0"/>
              <a:t>Księga</a:t>
            </a:r>
          </a:p>
        </p:txBody>
      </p:sp>
      <p:sp>
        <p:nvSpPr>
          <p:cNvPr id="5" name="Content Placeholder 4"/>
          <p:cNvSpPr>
            <a:spLocks noGrp="1"/>
          </p:cNvSpPr>
          <p:nvPr>
            <p:ph idx="1"/>
          </p:nvPr>
        </p:nvSpPr>
        <p:spPr/>
        <p:txBody>
          <a:bodyPr>
            <a:normAutofit/>
          </a:bodyPr>
          <a:lstStyle/>
          <a:p>
            <a:pPr algn="just"/>
            <a:r>
              <a:rPr lang="pl-PL" sz="1600" i="1" dirty="0" smtClean="0"/>
              <a:t>Niebieska Księga dla projektów infrastruktury drogowej realizowanych w ramach perspektywy finansowej 2014-2020 została przygotowana przez ekspertów Inicjatywy Jaspers. Dokument jest uzupełnieniem i doprecyzowaniem wytycznych Komisji Europejskiej (Guide to </a:t>
            </a:r>
            <a:r>
              <a:rPr lang="pl-PL" sz="1600" i="1" dirty="0" err="1" smtClean="0"/>
              <a:t>cost</a:t>
            </a:r>
            <a:r>
              <a:rPr lang="pl-PL" sz="1600" i="1" dirty="0" smtClean="0"/>
              <a:t> benefit </a:t>
            </a:r>
            <a:r>
              <a:rPr lang="pl-PL" sz="1600" i="1" dirty="0" err="1" smtClean="0"/>
              <a:t>analysis</a:t>
            </a:r>
            <a:r>
              <a:rPr lang="pl-PL" sz="1600" i="1" dirty="0" smtClean="0"/>
              <a:t> of investment </a:t>
            </a:r>
            <a:r>
              <a:rPr lang="pl-PL" sz="1600" i="1" dirty="0" err="1" smtClean="0"/>
              <a:t>projects</a:t>
            </a:r>
            <a:r>
              <a:rPr lang="pl-PL" sz="1600" i="1" dirty="0" smtClean="0"/>
              <a:t>. </a:t>
            </a:r>
            <a:r>
              <a:rPr lang="pl-PL" sz="1600" i="1" dirty="0" err="1" smtClean="0"/>
              <a:t>Economic</a:t>
            </a:r>
            <a:r>
              <a:rPr lang="pl-PL" sz="1600" i="1" dirty="0" smtClean="0"/>
              <a:t> </a:t>
            </a:r>
            <a:r>
              <a:rPr lang="pl-PL" sz="1600" i="1" dirty="0" err="1" smtClean="0"/>
              <a:t>appraisal</a:t>
            </a:r>
            <a:r>
              <a:rPr lang="pl-PL" sz="1600" i="1" dirty="0" smtClean="0"/>
              <a:t> </a:t>
            </a:r>
            <a:r>
              <a:rPr lang="pl-PL" sz="1600" i="1" dirty="0" err="1" smtClean="0"/>
              <a:t>tool</a:t>
            </a:r>
            <a:r>
              <a:rPr lang="pl-PL" sz="1600" i="1" dirty="0" smtClean="0"/>
              <a:t> for </a:t>
            </a:r>
            <a:r>
              <a:rPr lang="pl-PL" sz="1600" i="1" dirty="0" err="1" smtClean="0"/>
              <a:t>Cohesion</a:t>
            </a:r>
            <a:r>
              <a:rPr lang="pl-PL" sz="1600" i="1" dirty="0" smtClean="0"/>
              <a:t> Policy 2014-2020, </a:t>
            </a:r>
            <a:r>
              <a:rPr lang="pl-PL" sz="1600" i="1" dirty="0" err="1" smtClean="0"/>
              <a:t>December</a:t>
            </a:r>
            <a:r>
              <a:rPr lang="pl-PL" sz="1600" i="1" dirty="0" smtClean="0"/>
              <a:t> 2014) oraz wytycznych krajowych w zakresie zagadnień związanych z przygotowaniem  projektów inwestycyjnych w tym projektów generujących dochód i projektów hybrydowych na lata 2014-2020 w zakresie analizy kosztów i korzyści. </a:t>
            </a:r>
          </a:p>
          <a:p>
            <a:pPr algn="just"/>
            <a:r>
              <a:rPr lang="pl-PL" sz="1600" i="1" dirty="0" smtClean="0"/>
              <a:t>Niebieska </a:t>
            </a:r>
            <a:r>
              <a:rPr lang="pl-PL" sz="1600" i="1" dirty="0"/>
              <a:t>Księga jest zalecana przez Ministerstwo Infrastruktury i Rozwoju w celu ujednolicenia metodyki przeprowadzania analizy kosztów i korzyści dla projektów sektora transportu, realizowanych w ramach Programu Infrastruktura i Środowisko. Może być również stosowana przez beneficjentów realizujących projekty transportowe w ramach innych krajowych lub regionalnych programów operacyjnych</a:t>
            </a:r>
            <a:r>
              <a:rPr lang="pl-PL" sz="1600" i="1" dirty="0" smtClean="0"/>
              <a:t>.</a:t>
            </a:r>
          </a:p>
          <a:p>
            <a:pPr marL="0" indent="0" algn="just">
              <a:buNone/>
            </a:pPr>
            <a:r>
              <a:rPr lang="pl-PL" sz="1600" dirty="0" smtClean="0"/>
              <a:t>(www.pois.gov.pl)</a:t>
            </a:r>
            <a:endParaRPr lang="pl-PL" sz="1600" dirty="0"/>
          </a:p>
          <a:p>
            <a:pPr marL="0" indent="0" algn="just">
              <a:buNone/>
            </a:pPr>
            <a:endParaRPr lang="pl-PL" sz="1600" b="1" dirty="0" smtClean="0"/>
          </a:p>
          <a:p>
            <a:pPr marL="457200" indent="-457200" algn="just">
              <a:buFont typeface="+mj-lt"/>
              <a:buAutoNum type="arabicPeriod"/>
            </a:pPr>
            <a:endParaRPr lang="pl-PL" sz="1600" dirty="0" smtClean="0"/>
          </a:p>
          <a:p>
            <a:pPr marL="914400" lvl="1" indent="-457200" algn="just">
              <a:buFont typeface="+mj-lt"/>
              <a:buAutoNum type="alphaLcParenR"/>
            </a:pPr>
            <a:endParaRPr lang="pl-PL" sz="1600" dirty="0" smtClean="0"/>
          </a:p>
          <a:p>
            <a:pPr marL="914400" lvl="1" indent="-457200" algn="just">
              <a:buFont typeface="+mj-lt"/>
              <a:buAutoNum type="alphaLcParenR"/>
            </a:pPr>
            <a:endParaRPr lang="pl-PL" sz="1600" dirty="0" smtClean="0"/>
          </a:p>
          <a:p>
            <a:pPr marL="914400" lvl="1" indent="-457200" algn="just">
              <a:buFont typeface="+mj-lt"/>
              <a:buAutoNum type="alphaLcParenR"/>
            </a:pPr>
            <a:endParaRPr lang="pl-PL" sz="1600" dirty="0" smtClean="0"/>
          </a:p>
          <a:p>
            <a:pPr marL="0" indent="0" algn="just">
              <a:buNone/>
            </a:pPr>
            <a:endParaRPr lang="pl-PL" sz="1600" dirty="0" smtClean="0"/>
          </a:p>
          <a:p>
            <a:pPr marL="0" indent="0" algn="just">
              <a:buNone/>
            </a:pPr>
            <a:endParaRPr lang="en-US" sz="1600"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3</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9779" y="5352251"/>
            <a:ext cx="609604" cy="60960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7226" y="5352251"/>
            <a:ext cx="609604" cy="6096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4673" y="5352251"/>
            <a:ext cx="609604" cy="60960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2120" y="5352251"/>
            <a:ext cx="609604" cy="609604"/>
          </a:xfrm>
          <a:prstGeom prst="rect">
            <a:avLst/>
          </a:prstGeom>
        </p:spPr>
      </p:pic>
    </p:spTree>
    <p:extLst>
      <p:ext uri="{BB962C8B-B14F-4D97-AF65-F5344CB8AC3E}">
        <p14:creationId xmlns:p14="http://schemas.microsoft.com/office/powerpoint/2010/main" val="3904003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pl-PL" dirty="0" smtClean="0"/>
              <a:t>Jaspers – niebieska księga</a:t>
            </a:r>
            <a:endParaRPr lang="en-US" dirty="0"/>
          </a:p>
        </p:txBody>
      </p:sp>
      <p:sp>
        <p:nvSpPr>
          <p:cNvPr id="5" name="Content Placeholder 4"/>
          <p:cNvSpPr>
            <a:spLocks noGrp="1"/>
          </p:cNvSpPr>
          <p:nvPr>
            <p:ph idx="1"/>
          </p:nvPr>
        </p:nvSpPr>
        <p:spPr>
          <a:xfrm>
            <a:off x="628650" y="1883474"/>
            <a:ext cx="7886700" cy="4948175"/>
          </a:xfrm>
        </p:spPr>
        <p:txBody>
          <a:bodyPr>
            <a:normAutofit/>
          </a:bodyPr>
          <a:lstStyle/>
          <a:p>
            <a:pPr marL="0" indent="0" algn="just">
              <a:lnSpc>
                <a:spcPct val="80000"/>
              </a:lnSpc>
              <a:buNone/>
            </a:pPr>
            <a:r>
              <a:rPr lang="pl-PL" sz="1700" b="1" i="1" dirty="0" smtClean="0"/>
              <a:t>Prognozy </a:t>
            </a:r>
            <a:r>
              <a:rPr lang="pl-PL" sz="1700" b="1" i="1" dirty="0"/>
              <a:t>ruchu </a:t>
            </a:r>
            <a:endParaRPr lang="pl-PL" sz="1700" b="1" i="1" dirty="0" smtClean="0"/>
          </a:p>
          <a:p>
            <a:pPr marL="0" indent="0" algn="just">
              <a:lnSpc>
                <a:spcPct val="80000"/>
              </a:lnSpc>
              <a:buNone/>
            </a:pPr>
            <a:r>
              <a:rPr lang="pl-PL" sz="1700" i="1" dirty="0" smtClean="0"/>
              <a:t>Przygotowanie </a:t>
            </a:r>
            <a:r>
              <a:rPr lang="pl-PL" sz="1700" i="1" dirty="0"/>
              <a:t>prawidłowych prognoz natężenia ruchu ma zasadnicze znaczenie dla </a:t>
            </a:r>
            <a:r>
              <a:rPr lang="pl-PL" sz="1700" i="1" dirty="0" smtClean="0"/>
              <a:t>AKK. Prognozy </a:t>
            </a:r>
            <a:r>
              <a:rPr lang="pl-PL" sz="1700" i="1" dirty="0"/>
              <a:t>te muszą uwzględniać zmiany na analizowanym odcinku oraz skutki </a:t>
            </a:r>
            <a:r>
              <a:rPr lang="pl-PL" sz="1700" i="1" dirty="0" smtClean="0"/>
              <a:t>planowanej inwestycji </a:t>
            </a:r>
            <a:r>
              <a:rPr lang="pl-PL" sz="1700" i="1" dirty="0"/>
              <a:t>dla sieci drogowej. Mając na uwadze wymagania analizy </a:t>
            </a:r>
            <a:r>
              <a:rPr lang="pl-PL" sz="1700" i="1" dirty="0" smtClean="0"/>
              <a:t>ekonomicznej, prognozy </a:t>
            </a:r>
            <a:r>
              <a:rPr lang="pl-PL" sz="1700" i="1" dirty="0"/>
              <a:t>ruchu należy opracować w szczególności </a:t>
            </a:r>
            <a:r>
              <a:rPr lang="pl-PL" sz="1700" i="1" dirty="0" smtClean="0"/>
              <a:t>dla:</a:t>
            </a:r>
          </a:p>
          <a:p>
            <a:pPr algn="just">
              <a:lnSpc>
                <a:spcPct val="80000"/>
              </a:lnSpc>
            </a:pPr>
            <a:r>
              <a:rPr lang="pl-PL" sz="1700" i="1" dirty="0" smtClean="0"/>
              <a:t>wariantu </a:t>
            </a:r>
            <a:r>
              <a:rPr lang="pl-PL" sz="1700" i="1" dirty="0"/>
              <a:t>bezinwestycyjnego </a:t>
            </a:r>
            <a:r>
              <a:rPr lang="pl-PL" sz="1700" i="1" dirty="0" smtClean="0"/>
              <a:t>W0</a:t>
            </a:r>
          </a:p>
          <a:p>
            <a:pPr algn="just">
              <a:lnSpc>
                <a:spcPct val="80000"/>
              </a:lnSpc>
            </a:pPr>
            <a:r>
              <a:rPr lang="pl-PL" sz="1700" i="1" dirty="0" smtClean="0"/>
              <a:t>każdego </a:t>
            </a:r>
            <a:r>
              <a:rPr lang="pl-PL" sz="1700" i="1" dirty="0"/>
              <a:t>z wariantu/ów analizowanych w ramach </a:t>
            </a:r>
            <a:r>
              <a:rPr lang="pl-PL" sz="1700" i="1" dirty="0" smtClean="0"/>
              <a:t>AKK. </a:t>
            </a:r>
          </a:p>
          <a:p>
            <a:pPr marL="0" indent="0" algn="just">
              <a:lnSpc>
                <a:spcPct val="80000"/>
              </a:lnSpc>
              <a:buNone/>
            </a:pPr>
            <a:r>
              <a:rPr lang="pl-PL" sz="1700" i="1" dirty="0" smtClean="0"/>
              <a:t>Ponieważ niniejszy podręcznik ma służyć głównie do opracowywania AKK dla tzw. „dużych projektów” drogowych, dla których zaleca się stosowanie indywidualnego podejścia przy prognozowaniu natężeń ruchu, zakłada się, że projekty takie będą miały znaczący wpływ na zmiany potoków ruchu na większym obszarze oddziaływania projektu. Podstawą do wykonywania analiz oraz prognoz ruchu dla takich projektów jest</a:t>
            </a:r>
            <a:br>
              <a:rPr lang="pl-PL" sz="1700" i="1" dirty="0" smtClean="0"/>
            </a:br>
            <a:r>
              <a:rPr lang="pl-PL" sz="1700" i="1" dirty="0" smtClean="0"/>
              <a:t>przygotowanie aktualnego modelu ruchu, który wykonuje się opisanymi poniżej metodami. </a:t>
            </a:r>
          </a:p>
          <a:p>
            <a:pPr algn="just">
              <a:lnSpc>
                <a:spcPct val="80000"/>
              </a:lnSpc>
            </a:pPr>
            <a:r>
              <a:rPr lang="pl-PL" sz="1700" b="1" i="1" dirty="0" smtClean="0"/>
              <a:t>Modelowanie</a:t>
            </a:r>
            <a:r>
              <a:rPr lang="pl-PL" sz="1700" i="1" dirty="0" smtClean="0"/>
              <a:t> 			</a:t>
            </a:r>
            <a:r>
              <a:rPr lang="pl-PL" sz="1700" b="1" i="1" dirty="0" smtClean="0"/>
              <a:t>Metody uproszczone</a:t>
            </a:r>
            <a:endParaRPr lang="en-US" sz="1600" i="1"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4</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4900" y="5362206"/>
            <a:ext cx="608400" cy="6084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9138" y="5347359"/>
            <a:ext cx="609604" cy="609604"/>
          </a:xfrm>
          <a:prstGeom prst="rect">
            <a:avLst/>
          </a:prstGeom>
        </p:spPr>
      </p:pic>
    </p:spTree>
    <p:extLst>
      <p:ext uri="{BB962C8B-B14F-4D97-AF65-F5344CB8AC3E}">
        <p14:creationId xmlns:p14="http://schemas.microsoft.com/office/powerpoint/2010/main" val="314061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pl-PL" dirty="0" smtClean="0"/>
              <a:t>Jaspers – niebieska księga</a:t>
            </a:r>
            <a:endParaRPr lang="en-US" dirty="0"/>
          </a:p>
        </p:txBody>
      </p:sp>
      <p:sp>
        <p:nvSpPr>
          <p:cNvPr id="5" name="Content Placeholder 4"/>
          <p:cNvSpPr>
            <a:spLocks noGrp="1"/>
          </p:cNvSpPr>
          <p:nvPr>
            <p:ph idx="1"/>
          </p:nvPr>
        </p:nvSpPr>
        <p:spPr>
          <a:xfrm>
            <a:off x="628650" y="1909825"/>
            <a:ext cx="7886700" cy="1727455"/>
          </a:xfrm>
        </p:spPr>
        <p:txBody>
          <a:bodyPr>
            <a:normAutofit/>
          </a:bodyPr>
          <a:lstStyle/>
          <a:p>
            <a:pPr marL="0" indent="0" algn="just">
              <a:buNone/>
            </a:pPr>
            <a:r>
              <a:rPr lang="pl-PL" sz="1800" i="1" dirty="0"/>
              <a:t>Zasadniczo, na potrzeby projektów drogowych należy wykonywać prognozy ruchu </a:t>
            </a:r>
            <a:r>
              <a:rPr lang="pl-PL" sz="1800" i="1" dirty="0" smtClean="0"/>
              <a:t>za pomocą </a:t>
            </a:r>
            <a:r>
              <a:rPr lang="pl-PL" sz="1800" i="1" dirty="0"/>
              <a:t>modelowania. Jedynie w uzasadnionych merytoryczne przypadkach mogą </a:t>
            </a:r>
            <a:r>
              <a:rPr lang="pl-PL" sz="1800" i="1" dirty="0" smtClean="0"/>
              <a:t>być stosowane </a:t>
            </a:r>
            <a:r>
              <a:rPr lang="pl-PL" sz="1800" i="1" dirty="0"/>
              <a:t>metody uproszczone (np. ograniczenia czasowe, weryfikacja wyników</a:t>
            </a:r>
            <a:r>
              <a:rPr lang="pl-PL" sz="1800" i="1" dirty="0" smtClean="0"/>
              <a:t>). Jednakże </a:t>
            </a:r>
            <a:r>
              <a:rPr lang="pl-PL" sz="1800" i="1" dirty="0"/>
              <a:t>należy mieć świadomość, że otrzymane wyniki będą mniej dokładne </a:t>
            </a:r>
            <a:r>
              <a:rPr lang="pl-PL" sz="1800" i="1" dirty="0" smtClean="0"/>
              <a:t>niż w </a:t>
            </a:r>
            <a:r>
              <a:rPr lang="pl-PL" sz="1800" i="1" dirty="0"/>
              <a:t>przypadku modelowania</a:t>
            </a:r>
            <a:r>
              <a:rPr lang="pl-PL" sz="1800" i="1" dirty="0" smtClean="0"/>
              <a:t>.</a:t>
            </a:r>
          </a:p>
          <a:p>
            <a:pPr marL="0" indent="0" algn="just">
              <a:buNone/>
            </a:pPr>
            <a:endParaRPr lang="en-US" sz="1600"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5</a:t>
            </a:fld>
            <a:endParaRPr lang="en-US"/>
          </a:p>
        </p:txBody>
      </p:sp>
    </p:spTree>
    <p:extLst>
      <p:ext uri="{BB962C8B-B14F-4D97-AF65-F5344CB8AC3E}">
        <p14:creationId xmlns:p14="http://schemas.microsoft.com/office/powerpoint/2010/main" val="276079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Jaspers - Kiedy model?</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6</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358786536"/>
              </p:ext>
            </p:extLst>
          </p:nvPr>
        </p:nvGraphicFramePr>
        <p:xfrm>
          <a:off x="417830" y="1687797"/>
          <a:ext cx="8300721" cy="3941195"/>
        </p:xfrm>
        <a:graphic>
          <a:graphicData uri="http://schemas.openxmlformats.org/drawingml/2006/table">
            <a:tbl>
              <a:tblPr firstRow="1" bandRow="1">
                <a:tableStyleId>{073A0DAA-6AF3-43AB-8588-CEC1D06C72B9}</a:tableStyleId>
              </a:tblPr>
              <a:tblGrid>
                <a:gridCol w="3575050"/>
                <a:gridCol w="2103120"/>
                <a:gridCol w="2622551"/>
              </a:tblGrid>
              <a:tr h="278377">
                <a:tc>
                  <a:txBody>
                    <a:bodyPr/>
                    <a:lstStyle/>
                    <a:p>
                      <a:r>
                        <a:rPr lang="pl-PL" sz="1400" dirty="0" smtClean="0"/>
                        <a:t>rodzaj inwestycji</a:t>
                      </a:r>
                      <a:endParaRPr lang="en-US" sz="1400" dirty="0"/>
                    </a:p>
                  </a:txBody>
                  <a:tcPr/>
                </a:tc>
                <a:tc>
                  <a:txBody>
                    <a:bodyPr/>
                    <a:lstStyle/>
                    <a:p>
                      <a:r>
                        <a:rPr lang="pl-PL" sz="1400" dirty="0" smtClean="0"/>
                        <a:t>obszar miejski</a:t>
                      </a:r>
                      <a:endParaRPr lang="en-US" sz="1400" dirty="0"/>
                    </a:p>
                  </a:txBody>
                  <a:tcPr/>
                </a:tc>
                <a:tc>
                  <a:txBody>
                    <a:bodyPr/>
                    <a:lstStyle/>
                    <a:p>
                      <a:r>
                        <a:rPr lang="pl-PL" sz="1400" dirty="0" smtClean="0"/>
                        <a:t>obszar zamiejski</a:t>
                      </a:r>
                      <a:endParaRPr lang="en-US" sz="1400" dirty="0"/>
                    </a:p>
                  </a:txBody>
                  <a:tcPr/>
                </a:tc>
              </a:tr>
              <a:tr h="862967">
                <a:tc>
                  <a:txBody>
                    <a:bodyPr/>
                    <a:lstStyle/>
                    <a:p>
                      <a:pPr algn="just"/>
                      <a:r>
                        <a:rPr lang="pl-PL" sz="1400" dirty="0" smtClean="0"/>
                        <a:t>Inwestycje </a:t>
                      </a:r>
                      <a:r>
                        <a:rPr lang="pl-PL" sz="1400" b="1" dirty="0" smtClean="0"/>
                        <a:t>punktowe</a:t>
                      </a:r>
                      <a:r>
                        <a:rPr lang="pl-PL" sz="1400" dirty="0" smtClean="0"/>
                        <a:t> lub liniowe zmierzające do poprawy jakości lub bezpieczeństwa bez zwiększenia przepustowości.</a:t>
                      </a:r>
                      <a:endParaRPr lang="en-US" sz="1400" dirty="0"/>
                    </a:p>
                  </a:txBody>
                  <a:tcPr/>
                </a:tc>
                <a:tc gridSpan="2">
                  <a:txBody>
                    <a:bodyPr/>
                    <a:lstStyle/>
                    <a:p>
                      <a:pPr algn="just"/>
                      <a:r>
                        <a:rPr lang="pl-PL" sz="1400" b="1" dirty="0" smtClean="0"/>
                        <a:t>Nie</a:t>
                      </a:r>
                      <a:r>
                        <a:rPr lang="pl-PL" sz="1400" dirty="0" smtClean="0"/>
                        <a:t> ma wymogu stosowania sieciowego</a:t>
                      </a:r>
                      <a:br>
                        <a:rPr lang="pl-PL" sz="1400" dirty="0" smtClean="0"/>
                      </a:br>
                      <a:r>
                        <a:rPr lang="pl-PL" sz="1400" dirty="0" smtClean="0"/>
                        <a:t>modelu ruchu jeśli nie wystąpią ograniczania przepustowości</a:t>
                      </a:r>
                    </a:p>
                    <a:p>
                      <a:pPr algn="just"/>
                      <a:r>
                        <a:rPr lang="pl-PL" sz="1400" dirty="0" smtClean="0"/>
                        <a:t/>
                      </a:r>
                      <a:br>
                        <a:rPr lang="pl-PL" sz="1400" dirty="0" smtClean="0"/>
                      </a:br>
                      <a:endParaRPr lang="en-US" sz="1400" dirty="0"/>
                    </a:p>
                  </a:txBody>
                  <a:tcPr/>
                </a:tc>
                <a:tc hMerge="1">
                  <a:txBody>
                    <a:bodyPr/>
                    <a:lstStyle/>
                    <a:p>
                      <a:endParaRPr lang="en-US"/>
                    </a:p>
                  </a:txBody>
                  <a:tcPr/>
                </a:tc>
              </a:tr>
              <a:tr h="1252694">
                <a:tc>
                  <a:txBody>
                    <a:bodyPr/>
                    <a:lstStyle/>
                    <a:p>
                      <a:r>
                        <a:rPr lang="pl-PL" sz="1400" b="1" kern="1200" dirty="0" smtClean="0">
                          <a:effectLst/>
                        </a:rPr>
                        <a:t>Przebudowa</a:t>
                      </a:r>
                      <a:r>
                        <a:rPr lang="pl-PL" sz="1400" kern="1200" dirty="0" smtClean="0">
                          <a:effectLst/>
                        </a:rPr>
                        <a:t> istniejącej drogi</a:t>
                      </a:r>
                      <a:br>
                        <a:rPr lang="pl-PL" sz="1400" kern="1200" dirty="0" smtClean="0">
                          <a:effectLst/>
                        </a:rPr>
                      </a:br>
                      <a:r>
                        <a:rPr lang="pl-PL" sz="1400" kern="1200" dirty="0" smtClean="0">
                          <a:effectLst/>
                        </a:rPr>
                        <a:t>skutkująca większą  przepustowością, np. przez poszerzenie (rozbudowa do drogi dwujezdniowej lub dodanie dodatkowych pasów ruchu).</a:t>
                      </a:r>
                      <a:endParaRPr lang="en-US" sz="1400" dirty="0"/>
                    </a:p>
                  </a:txBody>
                  <a:tcPr/>
                </a:tc>
                <a:tc>
                  <a:txBody>
                    <a:bodyPr/>
                    <a:lstStyle/>
                    <a:p>
                      <a:r>
                        <a:rPr lang="pl-PL" sz="1400" b="1" kern="1200" dirty="0" smtClean="0">
                          <a:effectLst/>
                        </a:rPr>
                        <a:t>Model</a:t>
                      </a:r>
                      <a:r>
                        <a:rPr lang="pl-PL" sz="1400" kern="1200" dirty="0" smtClean="0">
                          <a:effectLst/>
                        </a:rPr>
                        <a:t> obejmujący obszar w granicach miasta</a:t>
                      </a:r>
                      <a:br>
                        <a:rPr lang="pl-PL" sz="1400" kern="1200" dirty="0" smtClean="0">
                          <a:effectLst/>
                        </a:rPr>
                      </a:br>
                      <a:r>
                        <a:rPr lang="pl-PL" sz="1400" kern="1200" dirty="0" smtClean="0">
                          <a:effectLst/>
                        </a:rPr>
                        <a:t/>
                      </a:r>
                      <a:br>
                        <a:rPr lang="pl-PL" sz="1400" kern="1200" dirty="0" smtClean="0">
                          <a:effectLst/>
                        </a:rPr>
                      </a:br>
                      <a:endParaRPr lang="en-US" sz="1400" dirty="0"/>
                    </a:p>
                  </a:txBody>
                  <a:tcPr/>
                </a:tc>
                <a:tc>
                  <a:txBody>
                    <a:bodyPr/>
                    <a:lstStyle/>
                    <a:p>
                      <a:r>
                        <a:rPr lang="pl-PL" sz="1400" b="1" kern="1200" dirty="0" smtClean="0">
                          <a:effectLst/>
                        </a:rPr>
                        <a:t>Model regionalny lub krajowy </a:t>
                      </a:r>
                      <a:r>
                        <a:rPr lang="pl-PL" sz="1400" kern="1200" dirty="0" smtClean="0">
                          <a:effectLst/>
                        </a:rPr>
                        <a:t>z uszczegółowieniem obszaru znaczącego odziaływania</a:t>
                      </a:r>
                      <a:br>
                        <a:rPr lang="pl-PL" sz="1400" kern="1200" dirty="0" smtClean="0">
                          <a:effectLst/>
                        </a:rPr>
                      </a:br>
                      <a:r>
                        <a:rPr lang="pl-PL" sz="1400" kern="1200" dirty="0" smtClean="0">
                          <a:effectLst/>
                        </a:rPr>
                        <a:t>planowanej inwestycji</a:t>
                      </a:r>
                      <a:br>
                        <a:rPr lang="pl-PL" sz="1400" kern="1200" dirty="0" smtClean="0">
                          <a:effectLst/>
                        </a:rPr>
                      </a:br>
                      <a:r>
                        <a:rPr lang="pl-PL" sz="1400" kern="1200" dirty="0" smtClean="0">
                          <a:effectLst/>
                        </a:rPr>
                        <a:t/>
                      </a:r>
                      <a:br>
                        <a:rPr lang="pl-PL" sz="1400" kern="1200" dirty="0" smtClean="0">
                          <a:effectLst/>
                        </a:rPr>
                      </a:br>
                      <a:endParaRPr lang="en-US" sz="1400" dirty="0"/>
                    </a:p>
                  </a:txBody>
                  <a:tcPr/>
                </a:tc>
              </a:tr>
              <a:tr h="1319915">
                <a:tc>
                  <a:txBody>
                    <a:bodyPr/>
                    <a:lstStyle/>
                    <a:p>
                      <a:r>
                        <a:rPr lang="pl-PL" sz="1400" b="1" kern="1200" dirty="0" smtClean="0">
                          <a:effectLst/>
                        </a:rPr>
                        <a:t>Budowa</a:t>
                      </a:r>
                      <a:r>
                        <a:rPr lang="pl-PL" sz="1400" kern="1200" dirty="0" smtClean="0">
                          <a:effectLst/>
                        </a:rPr>
                        <a:t> nowej drogi o nowym</a:t>
                      </a:r>
                      <a:br>
                        <a:rPr lang="pl-PL" sz="1400" kern="1200" dirty="0" smtClean="0">
                          <a:effectLst/>
                        </a:rPr>
                      </a:br>
                      <a:r>
                        <a:rPr lang="pl-PL" sz="1400" kern="1200" dirty="0" smtClean="0">
                          <a:effectLst/>
                        </a:rPr>
                        <a:t>przebiegu (w tym obwodnic miast).</a:t>
                      </a:r>
                      <a:endParaRPr lang="en-US" sz="1400" dirty="0"/>
                    </a:p>
                  </a:txBody>
                  <a:tcPr/>
                </a:tc>
                <a:tc>
                  <a:txBody>
                    <a:bodyPr/>
                    <a:lstStyle/>
                    <a:p>
                      <a:r>
                        <a:rPr lang="pl-PL" sz="1400" b="1" kern="1200" dirty="0" smtClean="0">
                          <a:effectLst/>
                        </a:rPr>
                        <a:t>Model</a:t>
                      </a:r>
                      <a:r>
                        <a:rPr lang="pl-PL" sz="1400" kern="1200" dirty="0" smtClean="0">
                          <a:effectLst/>
                        </a:rPr>
                        <a:t> obejmujący  obszar w granicach</a:t>
                      </a:r>
                      <a:br>
                        <a:rPr lang="pl-PL" sz="1400" kern="1200" dirty="0" smtClean="0">
                          <a:effectLst/>
                        </a:rPr>
                      </a:br>
                      <a:r>
                        <a:rPr lang="pl-PL" sz="1400" b="1" kern="1200" dirty="0" smtClean="0">
                          <a:effectLst/>
                        </a:rPr>
                        <a:t>aglomeracji</a:t>
                      </a:r>
                      <a:r>
                        <a:rPr lang="pl-PL" sz="1400" kern="1200" dirty="0" smtClean="0">
                          <a:effectLst/>
                        </a:rPr>
                        <a:t>, szczegółowy w granicach miasta.</a:t>
                      </a:r>
                      <a:r>
                        <a:rPr lang="pl-PL" sz="1400" kern="1200" baseline="0" dirty="0" smtClean="0">
                          <a:effectLst/>
                        </a:rPr>
                        <a:t> </a:t>
                      </a:r>
                      <a:endParaRPr lang="en-US" sz="1400" i="0" kern="1200" dirty="0">
                        <a:solidFill>
                          <a:schemeClr val="dk1"/>
                        </a:solidFill>
                        <a:effectLst/>
                        <a:latin typeface="+mn-lt"/>
                        <a:ea typeface="+mn-ea"/>
                        <a:cs typeface="+mn-cs"/>
                      </a:endParaRPr>
                    </a:p>
                  </a:txBody>
                  <a:tcPr/>
                </a:tc>
                <a:tc>
                  <a:txBody>
                    <a:bodyPr/>
                    <a:lstStyle/>
                    <a:p>
                      <a:r>
                        <a:rPr lang="pl-PL" sz="1400" b="1" kern="1200" dirty="0" smtClean="0">
                          <a:effectLst/>
                        </a:rPr>
                        <a:t>Model regionalny lub krajowy </a:t>
                      </a:r>
                      <a:r>
                        <a:rPr lang="pl-PL" sz="1400" kern="1200" dirty="0" smtClean="0">
                          <a:effectLst/>
                        </a:rPr>
                        <a:t>z uszczegółowieniem obszaru znaczącego oddziaływania planowanej inwestycji.</a:t>
                      </a:r>
                      <a:endParaRPr lang="en-US" sz="1400" i="0" kern="1200" dirty="0">
                        <a:solidFill>
                          <a:schemeClr val="dk1"/>
                        </a:solidFill>
                        <a:effectLst/>
                        <a:latin typeface="+mn-lt"/>
                        <a:ea typeface="+mn-ea"/>
                        <a:cs typeface="+mn-cs"/>
                      </a:endParaRPr>
                    </a:p>
                  </a:txBody>
                  <a:tcPr/>
                </a:tc>
              </a:tr>
            </a:tbl>
          </a:graphicData>
        </a:graphic>
      </p:graphicFrame>
      <p:sp>
        <p:nvSpPr>
          <p:cNvPr id="5" name="Content Placeholder 4"/>
          <p:cNvSpPr>
            <a:spLocks noGrp="1"/>
          </p:cNvSpPr>
          <p:nvPr>
            <p:ph idx="1"/>
          </p:nvPr>
        </p:nvSpPr>
        <p:spPr>
          <a:xfrm>
            <a:off x="-925830" y="6721476"/>
            <a:ext cx="7886700" cy="4351338"/>
          </a:xfrm>
        </p:spPr>
        <p:txBody>
          <a:bodyPr/>
          <a:lstStyle/>
          <a:p>
            <a:pPr marL="0" indent="0">
              <a:buNone/>
            </a:pPr>
            <a:r>
              <a:rPr lang="pl-PL" dirty="0" smtClean="0"/>
              <a:t> </a:t>
            </a:r>
            <a:endParaRPr lang="en-US" dirty="0"/>
          </a:p>
        </p:txBody>
      </p:sp>
    </p:spTree>
    <p:extLst>
      <p:ext uri="{BB962C8B-B14F-4D97-AF65-F5344CB8AC3E}">
        <p14:creationId xmlns:p14="http://schemas.microsoft.com/office/powerpoint/2010/main" val="131512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Etapy prognozowania ruchu</a:t>
            </a:r>
            <a:endParaRPr lang="en-US" dirty="0"/>
          </a:p>
        </p:txBody>
      </p:sp>
      <p:pic>
        <p:nvPicPr>
          <p:cNvPr id="2" name="Content Placeholder 1"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59000" y="1038797"/>
            <a:ext cx="4404360" cy="5235956"/>
          </a:xfrm>
        </p:spPr>
      </p:pic>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7</a:t>
            </a:fld>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542" y="4043528"/>
            <a:ext cx="608400" cy="6084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4338" y="4784224"/>
            <a:ext cx="609604" cy="60960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4338" y="3213301"/>
            <a:ext cx="608400" cy="6084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4338" y="5586849"/>
            <a:ext cx="608400" cy="6084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338" y="1983886"/>
            <a:ext cx="608400" cy="608400"/>
          </a:xfrm>
          <a:prstGeom prst="rect">
            <a:avLst/>
          </a:prstGeom>
        </p:spPr>
      </p:pic>
    </p:spTree>
    <p:extLst>
      <p:ext uri="{BB962C8B-B14F-4D97-AF65-F5344CB8AC3E}">
        <p14:creationId xmlns:p14="http://schemas.microsoft.com/office/powerpoint/2010/main" val="3199153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pl-PL" dirty="0" smtClean="0"/>
              <a:t>Wyniki modelu ruchu </a:t>
            </a:r>
            <a:endParaRPr lang="en-US" dirty="0"/>
          </a:p>
        </p:txBody>
      </p:sp>
      <p:sp>
        <p:nvSpPr>
          <p:cNvPr id="3" name="Content Placeholder 2"/>
          <p:cNvSpPr>
            <a:spLocks noGrp="1"/>
          </p:cNvSpPr>
          <p:nvPr>
            <p:ph type="subTitle" idx="1"/>
          </p:nvPr>
        </p:nvSpPr>
        <p:spPr/>
        <p:txBody>
          <a:bodyPr>
            <a:noAutofit/>
          </a:bodyPr>
          <a:lstStyle/>
          <a:p>
            <a:pPr marL="0" indent="0">
              <a:lnSpc>
                <a:spcPct val="100000"/>
              </a:lnSpc>
              <a:buNone/>
            </a:pPr>
            <a:r>
              <a:rPr lang="pl-PL" sz="2000" dirty="0" smtClean="0"/>
              <a:t>Co otrzymamy z modelu ruchu i jak to wykorzystać do prognozy?</a:t>
            </a:r>
            <a:endParaRPr lang="en-US" sz="2000" dirty="0"/>
          </a:p>
        </p:txBody>
      </p:sp>
    </p:spTree>
    <p:extLst>
      <p:ext uri="{BB962C8B-B14F-4D97-AF65-F5344CB8AC3E}">
        <p14:creationId xmlns:p14="http://schemas.microsoft.com/office/powerpoint/2010/main" val="559878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830" y="0"/>
            <a:ext cx="7886700" cy="1325563"/>
          </a:xfrm>
        </p:spPr>
        <p:txBody>
          <a:bodyPr/>
          <a:lstStyle/>
          <a:p>
            <a:pPr algn="ctr"/>
            <a:r>
              <a:rPr lang="pl-PL" dirty="0" smtClean="0"/>
              <a:t>Wyniki modelu ruchu </a:t>
            </a:r>
            <a:endParaRPr lang="en-US" dirty="0"/>
          </a:p>
        </p:txBody>
      </p:sp>
      <p:sp>
        <p:nvSpPr>
          <p:cNvPr id="6" name="Footer Placeholder 5"/>
          <p:cNvSpPr>
            <a:spLocks noGrp="1"/>
          </p:cNvSpPr>
          <p:nvPr>
            <p:ph type="ftr" sz="quarter" idx="11"/>
          </p:nvPr>
        </p:nvSpPr>
        <p:spPr/>
        <p:txBody>
          <a:bodyPr/>
          <a:lstStyle/>
          <a:p>
            <a:r>
              <a:rPr lang="pl-PL" smtClean="0"/>
              <a:t>EIiST       KST PK        dr inż. Rafał Kucharski        rkucharski@pk.edu.pl</a:t>
            </a:r>
            <a:endParaRPr lang="en-US" dirty="0"/>
          </a:p>
        </p:txBody>
      </p:sp>
      <p:sp>
        <p:nvSpPr>
          <p:cNvPr id="7" name="Slide Number Placeholder 6"/>
          <p:cNvSpPr>
            <a:spLocks noGrp="1"/>
          </p:cNvSpPr>
          <p:nvPr>
            <p:ph type="sldNum" sz="quarter" idx="12"/>
          </p:nvPr>
        </p:nvSpPr>
        <p:spPr/>
        <p:txBody>
          <a:bodyPr/>
          <a:lstStyle/>
          <a:p>
            <a:fld id="{EBB48244-C1CC-4CEA-9E8E-8578CEE9CB03}" type="slidenum">
              <a:rPr lang="en-US" smtClean="0"/>
              <a:t>9</a:t>
            </a:fld>
            <a:endParaRPr lang="en-US"/>
          </a:p>
        </p:txBody>
      </p:sp>
      <p:sp>
        <p:nvSpPr>
          <p:cNvPr id="3" name="Content Placeholder 2"/>
          <p:cNvSpPr>
            <a:spLocks noGrp="1"/>
          </p:cNvSpPr>
          <p:nvPr>
            <p:ph idx="1"/>
          </p:nvPr>
        </p:nvSpPr>
        <p:spPr/>
        <p:txBody>
          <a:bodyPr>
            <a:noAutofit/>
          </a:bodyPr>
          <a:lstStyle/>
          <a:p>
            <a:pPr marL="0" indent="0" algn="just">
              <a:lnSpc>
                <a:spcPct val="100000"/>
              </a:lnSpc>
              <a:buNone/>
            </a:pPr>
            <a:r>
              <a:rPr lang="pl-PL" sz="2000" i="1" dirty="0" smtClean="0"/>
              <a:t>Główne założenia modelu oraz wyniki prognozowania ruchu powinny być przedstawione w ramach AKK (lub dołączone jako osobny dokument), w tym jako minimum:</a:t>
            </a:r>
          </a:p>
          <a:p>
            <a:pPr marL="0" indent="0" algn="just">
              <a:lnSpc>
                <a:spcPct val="100000"/>
              </a:lnSpc>
              <a:buNone/>
            </a:pPr>
            <a:endParaRPr lang="pl-PL" sz="2000" i="1" dirty="0" smtClean="0"/>
          </a:p>
          <a:p>
            <a:pPr lvl="1" algn="just">
              <a:lnSpc>
                <a:spcPct val="100000"/>
              </a:lnSpc>
            </a:pPr>
            <a:r>
              <a:rPr lang="pl-PL" sz="2000" i="1" dirty="0" smtClean="0"/>
              <a:t>prognozowane natężenia ruchu na poszczególnych odcinkach, w relacjach źródło-cel, w ŚDR (</a:t>
            </a:r>
            <a:r>
              <a:rPr lang="pl-PL" sz="2000" i="1" dirty="0" err="1" smtClean="0"/>
              <a:t>poj</a:t>
            </a:r>
            <a:r>
              <a:rPr lang="pl-PL" sz="2000" i="1" dirty="0" smtClean="0"/>
              <a:t>/dobę),</a:t>
            </a:r>
          </a:p>
          <a:p>
            <a:pPr lvl="1" algn="just">
              <a:lnSpc>
                <a:spcPct val="100000"/>
              </a:lnSpc>
            </a:pPr>
            <a:r>
              <a:rPr lang="pl-PL" sz="2000" i="1" dirty="0" smtClean="0"/>
              <a:t>średnie odległości podróży,</a:t>
            </a:r>
          </a:p>
          <a:p>
            <a:pPr lvl="1" algn="just">
              <a:lnSpc>
                <a:spcPct val="100000"/>
              </a:lnSpc>
            </a:pPr>
            <a:r>
              <a:rPr lang="pl-PL" sz="2000" i="1" dirty="0" smtClean="0"/>
              <a:t>ruch źródło-cel dla poszczególnych odcinków sieci,</a:t>
            </a:r>
          </a:p>
          <a:p>
            <a:pPr lvl="1" algn="just">
              <a:lnSpc>
                <a:spcPct val="100000"/>
              </a:lnSpc>
            </a:pPr>
            <a:r>
              <a:rPr lang="pl-PL" sz="2000" i="1" dirty="0" smtClean="0"/>
              <a:t>czas podróży na określonych odcinkach lub kategoriach odcinków o określonej długości,</a:t>
            </a:r>
          </a:p>
          <a:p>
            <a:pPr lvl="1" algn="just">
              <a:lnSpc>
                <a:spcPct val="100000"/>
              </a:lnSpc>
            </a:pPr>
            <a:r>
              <a:rPr lang="pl-PL" sz="2000" i="1" dirty="0" smtClean="0"/>
              <a:t>prędkości podróży na poszczególnych odcinkach</a:t>
            </a:r>
            <a:endParaRPr lang="en-US" sz="2000" i="1" dirty="0"/>
          </a:p>
        </p:txBody>
      </p:sp>
    </p:spTree>
    <p:extLst>
      <p:ext uri="{BB962C8B-B14F-4D97-AF65-F5344CB8AC3E}">
        <p14:creationId xmlns:p14="http://schemas.microsoft.com/office/powerpoint/2010/main" val="2126061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y">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3329</TotalTime>
  <Words>1201</Words>
  <Application>Microsoft Office PowerPoint</Application>
  <PresentationFormat>Pokaz na ekranie (4:3)</PresentationFormat>
  <Paragraphs>198</Paragraphs>
  <Slides>22</Slides>
  <Notes>18</Notes>
  <HiddenSlides>0</HiddenSlides>
  <MMClips>0</MMClips>
  <ScaleCrop>false</ScaleCrop>
  <HeadingPairs>
    <vt:vector size="4" baseType="variant">
      <vt:variant>
        <vt:lpstr>Motyw</vt:lpstr>
      </vt:variant>
      <vt:variant>
        <vt:i4>1</vt:i4>
      </vt:variant>
      <vt:variant>
        <vt:lpstr>Tytuły slajdów</vt:lpstr>
      </vt:variant>
      <vt:variant>
        <vt:i4>22</vt:i4>
      </vt:variant>
    </vt:vector>
  </HeadingPairs>
  <TitlesOfParts>
    <vt:vector size="23" baseType="lpstr">
      <vt:lpstr>Office Theme</vt:lpstr>
      <vt:lpstr>Efektywność Inwestycji i Systemów Transportowych  Jaspers – Niebieska Księga</vt:lpstr>
      <vt:lpstr>I Potrzeba prognozowania</vt:lpstr>
      <vt:lpstr>Jaspers – Niebieska Księga</vt:lpstr>
      <vt:lpstr>Jaspers – niebieska księga</vt:lpstr>
      <vt:lpstr>Jaspers – niebieska księga</vt:lpstr>
      <vt:lpstr>Jaspers - Kiedy model?</vt:lpstr>
      <vt:lpstr>Etapy prognozowania ruchu</vt:lpstr>
      <vt:lpstr>Wyniki modelu ruchu </vt:lpstr>
      <vt:lpstr>Wyniki modelu ruchu </vt:lpstr>
      <vt:lpstr>Wyniki modelu ruchu (cd.)</vt:lpstr>
      <vt:lpstr>Prognoza popytu na przewozy - kolej</vt:lpstr>
      <vt:lpstr>Prognoza popytu na przewozy - kolej</vt:lpstr>
      <vt:lpstr>Prognoza popytu na przewozy - kolej</vt:lpstr>
      <vt:lpstr>Prognoza popytu na przewozy - kolej</vt:lpstr>
      <vt:lpstr>Prognoza popytu na przewozy - kolej</vt:lpstr>
      <vt:lpstr>Wyniki modelu ruchu - kolej</vt:lpstr>
      <vt:lpstr>Wyniki modelu ruchu - kolej</vt:lpstr>
      <vt:lpstr>Wykorzystanie prognoz w innych obszarach</vt:lpstr>
      <vt:lpstr>Założenia w prognozowaniu</vt:lpstr>
      <vt:lpstr>Założenia w prognozowaniu</vt:lpstr>
      <vt:lpstr>Podsumowanie</vt:lpstr>
      <vt:lpstr>Do zobaczenia za tydzień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Prognozowanie Ruchu</dc:title>
  <dc:creator>Rafał Kucharski</dc:creator>
  <cp:lastModifiedBy>Rafał Kucharski</cp:lastModifiedBy>
  <cp:revision>77</cp:revision>
  <dcterms:created xsi:type="dcterms:W3CDTF">2016-02-19T17:39:34Z</dcterms:created>
  <dcterms:modified xsi:type="dcterms:W3CDTF">2018-04-08T11:14:23Z</dcterms:modified>
</cp:coreProperties>
</file>