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5B512B-8A45-47A0-B430-84EC20DC69EC}">
  <a:tblStyle styleId="{445B512B-8A45-47A0-B430-84EC20DC69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52f6125a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52f6125a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52f6125a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52f6125a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52f6125a3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52f6125a3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52f6125a3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52f6125a3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52f6125a3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252f6125a3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52f6125a3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52f6125a3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52f6125a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52f6125a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6175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Binary Classification for Credit Card Fraud Detection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Milestone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464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Rafał Leja, Hanna Makowska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Models trained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3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Logistic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KNN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Random Forest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XGBoost</a:t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4742400" y="445025"/>
            <a:ext cx="408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Data preprocessing 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742400" y="1152475"/>
            <a:ext cx="408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stratified split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Comparison: ROC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300" y="807900"/>
            <a:ext cx="5369000" cy="402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Comparison: Precision Recall Curve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850" y="965425"/>
            <a:ext cx="5402150" cy="40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6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Confusion matrix comparison:</a:t>
            </a:r>
            <a:endParaRPr/>
          </a:p>
        </p:txBody>
      </p:sp>
      <p:graphicFrame>
        <p:nvGraphicFramePr>
          <p:cNvPr id="81" name="Google Shape;81;p17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{445B512B-8A45-47A0-B430-84EC20DC69EC}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TN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FP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FN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TP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LR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56850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13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38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61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RF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56855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29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70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KNN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56863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92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XGBoost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568</a:t>
                      </a:r>
                      <a:r>
                        <a:rPr lang="pl">
                          <a:solidFill>
                            <a:schemeClr val="dk1"/>
                          </a:solidFill>
                        </a:rPr>
                        <a:t>57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21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78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Comparison: Precision, Recall, F-1, Accuracy</a:t>
            </a:r>
            <a:endParaRPr/>
          </a:p>
        </p:txBody>
      </p:sp>
      <p:graphicFrame>
        <p:nvGraphicFramePr>
          <p:cNvPr id="87" name="Google Shape;87;p18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{445B512B-8A45-47A0-B430-84EC20DC69EC}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F-1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LR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0.824324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0.616162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0.705202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0.999105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RF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0.897436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0.707071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0.790960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0.999350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KNN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1.000000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0.070707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0.132075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0.998385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XGBoost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0.928571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0.787879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0.852459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0.999526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Comparison: Fit Time</a:t>
            </a:r>
            <a:endParaRPr/>
          </a:p>
        </p:txBody>
      </p:sp>
      <p:graphicFrame>
        <p:nvGraphicFramePr>
          <p:cNvPr id="93" name="Google Shape;93;p19"/>
          <p:cNvGraphicFramePr/>
          <p:nvPr/>
        </p:nvGraphicFramePr>
        <p:xfrm>
          <a:off x="2296450" y="187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{445B512B-8A45-47A0-B430-84EC20DC69EC}</a:tableStyleId>
              </a:tblPr>
              <a:tblGrid>
                <a:gridCol w="2275550"/>
                <a:gridCol w="2275550"/>
              </a:tblGrid>
              <a:tr h="539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Time [s]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9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LR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17.7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9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RF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54.7 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9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KNN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11.8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9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XGBoost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13.4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What are we planning to do: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SMOTE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Bootstraping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Time corelation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