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6C665C-ABEA-4550-84A8-D870C3DCF0D0}">
  <a:tblStyle styleId="{176C665C-ABEA-4550-84A8-D870C3DCF0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12166F9-E6AF-4026-A008-508DF322604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9767bf68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9767bf68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94a054c5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294a054c5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9767bf6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29767bf6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94a054c5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294a054c5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94a054c5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94a054c5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9a13c43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9a13c43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9a13c43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9a13c43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4a054c5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294a054c5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9767bf6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29767bf6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175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Binary Classification for Credit Card Fraud Detection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-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Final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4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l"/>
              <a:t>Rafał Leja, Hanna Makowska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Comparison: Precision Recall Curve (improved)</a:t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275" y="1017725"/>
            <a:ext cx="55010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60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Confusion matrix comparison: (Improved) 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{512166F9-E6AF-4026-A008-508DF3226041}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TN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FP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FN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TP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LR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56850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13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RF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56855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18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81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KNN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56690 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173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74  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25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5685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19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80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Comparison: Precision, Recall, F-1, Accuracy (improved)</a:t>
            </a:r>
            <a:endParaRPr/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6321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{512166F9-E6AF-4026-A008-508DF3226041}</a:tableStyleId>
              </a:tblPr>
              <a:tblGrid>
                <a:gridCol w="20886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F-1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LR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/>
                        <a:t>0.828947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/>
                        <a:t>0.636364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0.720000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999140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RF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0.910112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0.818182 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0.861702 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0.999544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KNN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0.126263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0.252525 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0.168350 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0.995664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0.919540 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0.808081 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0.860215  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0.999544</a:t>
                      </a:r>
                      <a:endParaRPr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LR (bootstrap)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0.817073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0.676768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0.740331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0.999175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RF (bootstrap)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0.927711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0.777778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0.846154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0.999508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KNN (bootstrap)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0.128571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0.181818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0.150628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0.996436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XGBoost (bootstrap)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0.927711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0.777778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0.846154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0.999508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Comparison: Fit Time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2296450" y="18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{512166F9-E6AF-4026-A008-508DF3226041}</a:tableStyleId>
              </a:tblPr>
              <a:tblGrid>
                <a:gridCol w="2275550"/>
                <a:gridCol w="2275550"/>
              </a:tblGrid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Time [s]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LR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17.7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RF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54.7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KNN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11.8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13.4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Comparison: Prediction Time</a:t>
            </a:r>
            <a:endParaRPr/>
          </a:p>
        </p:txBody>
      </p:sp>
      <p:graphicFrame>
        <p:nvGraphicFramePr>
          <p:cNvPr id="136" name="Google Shape;136;p26"/>
          <p:cNvGraphicFramePr/>
          <p:nvPr/>
        </p:nvGraphicFramePr>
        <p:xfrm>
          <a:off x="2296450" y="18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{512166F9-E6AF-4026-A008-508DF3226041}</a:tableStyleId>
              </a:tblPr>
              <a:tblGrid>
                <a:gridCol w="2275550"/>
                <a:gridCol w="2275550"/>
              </a:tblGrid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Time t</a:t>
                      </a:r>
                      <a:r>
                        <a:rPr lang="pl"/>
                        <a:t>o predict test set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/>
                        <a:t>(56962 elements)</a:t>
                      </a:r>
                      <a:r>
                        <a:rPr lang="pl" sz="1400" u="none" cap="none" strike="noStrike"/>
                        <a:t> [s]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LR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/>
                        <a:t>0.00615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RF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/>
                        <a:t>0.08008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KNN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/>
                        <a:t>12.20929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/>
                        <a:t>0.02043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233050" y="249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Time Correlation</a:t>
            </a:r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075" y="64012"/>
            <a:ext cx="6286801" cy="501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Feature </a:t>
            </a:r>
            <a:r>
              <a:rPr lang="pl"/>
              <a:t>importance</a:t>
            </a:r>
            <a:r>
              <a:rPr lang="pl"/>
              <a:t> for the best model (Random </a:t>
            </a:r>
            <a:r>
              <a:rPr lang="pl"/>
              <a:t>Forest</a:t>
            </a:r>
            <a:r>
              <a:rPr lang="pl"/>
              <a:t>)</a:t>
            </a: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850" y="1017725"/>
            <a:ext cx="687630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Random </a:t>
            </a:r>
            <a:r>
              <a:rPr lang="pl"/>
              <a:t>forest limited to 10 best features:</a:t>
            </a:r>
            <a:endParaRPr/>
          </a:p>
        </p:txBody>
      </p:sp>
      <p:graphicFrame>
        <p:nvGraphicFramePr>
          <p:cNvPr id="154" name="Google Shape;154;p29"/>
          <p:cNvGraphicFramePr/>
          <p:nvPr/>
        </p:nvGraphicFramePr>
        <p:xfrm>
          <a:off x="610250" y="17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{176C665C-ABEA-4550-84A8-D870C3DCF0D0}</a:tableStyleId>
              </a:tblPr>
              <a:tblGrid>
                <a:gridCol w="1025400"/>
                <a:gridCol w="1741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0.9268 </a:t>
                      </a:r>
                      <a:r>
                        <a:rPr lang="pl">
                          <a:solidFill>
                            <a:srgbClr val="6AA84F"/>
                          </a:solidFill>
                        </a:rPr>
                        <a:t>(+ 0.0168)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0.7677 </a:t>
                      </a:r>
                      <a:r>
                        <a:rPr lang="pl">
                          <a:solidFill>
                            <a:srgbClr val="CC0000"/>
                          </a:solidFill>
                        </a:rPr>
                        <a:t>(- 0.0504)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0.8398 </a:t>
                      </a:r>
                      <a:r>
                        <a:rPr lang="pl">
                          <a:solidFill>
                            <a:srgbClr val="CC0000"/>
                          </a:solidFill>
                        </a:rPr>
                        <a:t>(- 0.0219)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0.9995 (± 0)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975" y="1017725"/>
            <a:ext cx="55010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625" y="445025"/>
            <a:ext cx="827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About the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4625" y="1160350"/>
            <a:ext cx="821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 sz="1400"/>
              <a:t>The dataset contains transactions made by credit cards in September 2013 by European cardholders</a:t>
            </a:r>
            <a:endParaRPr sz="1400"/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 sz="1400"/>
              <a:t>The dataset is highly unbalanced, the positive class (frauds) account for 0.172% of all transactions.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78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l" sz="1350"/>
              <a:t>The dataset contains 30 features - Time, Amount V1, V2, ..., V28 - PCA transformed features</a:t>
            </a:r>
            <a:endParaRPr sz="13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923050" y="13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{176C665C-ABEA-4550-84A8-D870C3DCF0D0}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284315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492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Models trained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430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Logistic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KNN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Random Forest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XGBoost</a:t>
            </a:r>
            <a:endParaRPr/>
          </a:p>
        </p:txBody>
      </p:sp>
      <p:sp>
        <p:nvSpPr>
          <p:cNvPr id="69" name="Google Shape;69;p15"/>
          <p:cNvSpPr txBox="1"/>
          <p:nvPr>
            <p:ph type="title"/>
          </p:nvPr>
        </p:nvSpPr>
        <p:spPr>
          <a:xfrm>
            <a:off x="4742400" y="445025"/>
            <a:ext cx="408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Data preprocessing 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742400" y="1152475"/>
            <a:ext cx="408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stratified split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Comparison: ROC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267" y="1017725"/>
            <a:ext cx="550103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Comparison: Precision Recall Curve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1250" y="1017725"/>
            <a:ext cx="550105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60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Confusion matrix comparison: (Milestone) </a:t>
            </a:r>
            <a:endParaRPr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{512166F9-E6AF-4026-A008-508DF3226041}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TN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FP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FN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TP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LR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56850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13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38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61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RF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56855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29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70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KNN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56863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92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XGBoost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56857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21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78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Comparison: Precision, Recall, F-1, Accuracy (Milestone)</a:t>
            </a:r>
            <a:endParaRPr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952500" y="12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{512166F9-E6AF-4026-A008-508DF3226041}</a:tableStyleId>
              </a:tblPr>
              <a:tblGrid>
                <a:gridCol w="1864625"/>
                <a:gridCol w="1030975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Precision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Recall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F-1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Accuracy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LR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0.824324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0.616162 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0.705202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400" u="none" cap="none" strike="noStrike">
                          <a:solidFill>
                            <a:schemeClr val="dk1"/>
                          </a:solidFill>
                        </a:rPr>
                        <a:t>0.999105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RF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0.897436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0.707071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0.790960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0.999350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KNN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1.000000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0.070707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0.132075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0.998385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XGBoost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0.928571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0.787879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0.852459 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l" sz="1400" u="none" cap="none" strike="noStrike"/>
                        <a:t>0.999526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LR (bootstrap)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0.850746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0.575758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0.686747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0.999087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RF 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(bootstrap)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0.900000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0.727273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0.804469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0.999386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KNN 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(bootstrap)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0.400000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0.040404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0.073394 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>
                          <a:solidFill>
                            <a:schemeClr val="dk1"/>
                          </a:solidFill>
                        </a:rPr>
                        <a:t>0.998227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XGBoost 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(bootstrap)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0.927711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0.777778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0.846154  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0.999508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Improvements</a:t>
            </a:r>
            <a:r>
              <a:rPr lang="pl"/>
              <a:t>: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Polynomial Features -&gt; Logistic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SMOTE -&gt; Random Forest, XGBoost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Threshold = 0 -&gt; KNN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l"/>
              <a:t>Comparison: ROC (improved)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275" y="1017725"/>
            <a:ext cx="550102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