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57" r:id="rId4"/>
    <p:sldId id="258" r:id="rId5"/>
    <p:sldId id="259" r:id="rId6"/>
    <p:sldId id="264" r:id="rId7"/>
    <p:sldId id="261" r:id="rId8"/>
    <p:sldId id="262" r:id="rId9"/>
    <p:sldId id="263" r:id="rId10"/>
    <p:sldId id="265" r:id="rId11"/>
    <p:sldId id="266" r:id="rId12"/>
    <p:sldId id="268" r:id="rId13"/>
  </p:sldIdLst>
  <p:sldSz cx="6858000" cy="9906000" type="A4"/>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90" d="100"/>
          <a:sy n="90" d="100"/>
        </p:scale>
        <p:origin x="27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42BC00-7346-4A29-89E2-328B6BF5C834}" type="datetimeFigureOut">
              <a:rPr lang="sv-SE" smtClean="0"/>
              <a:t>2015-08-17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132410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42BC00-7346-4A29-89E2-328B6BF5C834}" type="datetimeFigureOut">
              <a:rPr lang="sv-SE" smtClean="0"/>
              <a:t>2015-08-17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392633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42BC00-7346-4A29-89E2-328B6BF5C834}" type="datetimeFigureOut">
              <a:rPr lang="sv-SE" smtClean="0"/>
              <a:t>2015-08-17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88317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42BC00-7346-4A29-89E2-328B6BF5C834}" type="datetimeFigureOut">
              <a:rPr lang="sv-SE" smtClean="0"/>
              <a:t>2015-08-17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287971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42BC00-7346-4A29-89E2-328B6BF5C834}" type="datetimeFigureOut">
              <a:rPr lang="sv-SE" smtClean="0"/>
              <a:t>2015-08-17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130901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42BC00-7346-4A29-89E2-328B6BF5C834}" type="datetimeFigureOut">
              <a:rPr lang="sv-SE" smtClean="0"/>
              <a:t>2015-08-17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342251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42BC00-7346-4A29-89E2-328B6BF5C834}" type="datetimeFigureOut">
              <a:rPr lang="sv-SE" smtClean="0"/>
              <a:t>2015-08-17</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273243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42BC00-7346-4A29-89E2-328B6BF5C834}" type="datetimeFigureOut">
              <a:rPr lang="sv-SE" smtClean="0"/>
              <a:t>2015-08-17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2082526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2BC00-7346-4A29-89E2-328B6BF5C834}" type="datetimeFigureOut">
              <a:rPr lang="sv-SE" smtClean="0"/>
              <a:t>2015-08-17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274374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2BC00-7346-4A29-89E2-328B6BF5C834}" type="datetimeFigureOut">
              <a:rPr lang="sv-SE" smtClean="0"/>
              <a:t>2015-08-17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303866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2BC00-7346-4A29-89E2-328B6BF5C834}" type="datetimeFigureOut">
              <a:rPr lang="sv-SE" smtClean="0"/>
              <a:t>2015-08-17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0B0ED511-104C-47B2-9E5E-322528B786AC}" type="slidenum">
              <a:rPr lang="sv-SE" smtClean="0"/>
              <a:t>‹#›</a:t>
            </a:fld>
            <a:endParaRPr lang="sv-SE"/>
          </a:p>
        </p:txBody>
      </p:sp>
    </p:spTree>
    <p:extLst>
      <p:ext uri="{BB962C8B-B14F-4D97-AF65-F5344CB8AC3E}">
        <p14:creationId xmlns:p14="http://schemas.microsoft.com/office/powerpoint/2010/main" val="380696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042BC00-7346-4A29-89E2-328B6BF5C834}" type="datetimeFigureOut">
              <a:rPr lang="sv-SE" smtClean="0"/>
              <a:t>2015-08-17</a:t>
            </a:fld>
            <a:endParaRPr lang="sv-S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0ED511-104C-47B2-9E5E-322528B786AC}" type="slidenum">
              <a:rPr lang="sv-SE" smtClean="0"/>
              <a:t>‹#›</a:t>
            </a:fld>
            <a:endParaRPr lang="sv-SE"/>
          </a:p>
        </p:txBody>
      </p:sp>
    </p:spTree>
    <p:extLst>
      <p:ext uri="{BB962C8B-B14F-4D97-AF65-F5344CB8AC3E}">
        <p14:creationId xmlns:p14="http://schemas.microsoft.com/office/powerpoint/2010/main" val="2421937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 y="0"/>
            <a:ext cx="6855924" cy="9906000"/>
          </a:xfrm>
          <a:prstGeom prst="rect">
            <a:avLst/>
          </a:prstGeom>
        </p:spPr>
      </p:pic>
      <p:sp>
        <p:nvSpPr>
          <p:cNvPr id="3" name="Rectangle 2"/>
          <p:cNvSpPr/>
          <p:nvPr/>
        </p:nvSpPr>
        <p:spPr>
          <a:xfrm>
            <a:off x="384464" y="1548246"/>
            <a:ext cx="6473536" cy="3181833"/>
          </a:xfrm>
          <a:prstGeom prst="rect">
            <a:avLst/>
          </a:prstGeom>
        </p:spPr>
        <p:txBody>
          <a:bodyPr wrap="square">
            <a:spAutoFit/>
          </a:bodyPr>
          <a:lstStyle/>
          <a:p>
            <a:pPr algn="ctr">
              <a:lnSpc>
                <a:spcPct val="107000"/>
              </a:lnSpc>
              <a:spcAft>
                <a:spcPts val="800"/>
              </a:spcAft>
            </a:pPr>
            <a:r>
              <a:rPr lang="en-US" sz="1600" b="1" dirty="0" smtClean="0"/>
              <a:t>Setup</a:t>
            </a:r>
            <a:endParaRPr lang="en-US" sz="1200" dirty="0"/>
          </a:p>
          <a:p>
            <a:pPr marL="228600" indent="-228600">
              <a:lnSpc>
                <a:spcPct val="107000"/>
              </a:lnSpc>
              <a:spcAft>
                <a:spcPts val="800"/>
              </a:spcAft>
              <a:buAutoNum type="arabicPeriod"/>
            </a:pPr>
            <a:r>
              <a:rPr lang="en-US" sz="1200" dirty="0" smtClean="0"/>
              <a:t>Enable HDR on your camera</a:t>
            </a:r>
          </a:p>
          <a:p>
            <a:pPr marL="228600" indent="-228600">
              <a:lnSpc>
                <a:spcPct val="107000"/>
              </a:lnSpc>
              <a:spcAft>
                <a:spcPts val="800"/>
              </a:spcAft>
              <a:buAutoNum type="arabicPeriod"/>
            </a:pPr>
            <a:r>
              <a:rPr lang="en-US" sz="1200" i="1" dirty="0" smtClean="0"/>
              <a:t>(Optional, but strongly recommended) </a:t>
            </a:r>
            <a:r>
              <a:rPr lang="en-US" sz="1200" dirty="0" smtClean="0"/>
              <a:t>Set your Color Space to “Linear” under “Edit/Project Settings/Player” </a:t>
            </a:r>
          </a:p>
          <a:p>
            <a:pPr marL="228600" indent="-228600">
              <a:lnSpc>
                <a:spcPct val="107000"/>
              </a:lnSpc>
              <a:spcAft>
                <a:spcPts val="800"/>
              </a:spcAft>
              <a:buAutoNum type="arabicPeriod"/>
            </a:pPr>
            <a:r>
              <a:rPr lang="en-US" sz="1200" dirty="0" smtClean="0"/>
              <a:t>Add the script called “</a:t>
            </a:r>
            <a:r>
              <a:rPr lang="en-US" sz="1200" dirty="0" err="1" smtClean="0"/>
              <a:t>ScionPostProcessing.cs</a:t>
            </a:r>
            <a:r>
              <a:rPr lang="en-US" sz="1200" dirty="0" smtClean="0"/>
              <a:t>” to your camera</a:t>
            </a:r>
          </a:p>
          <a:p>
            <a:pPr marL="228600" indent="-228600">
              <a:lnSpc>
                <a:spcPct val="107000"/>
              </a:lnSpc>
              <a:spcAft>
                <a:spcPts val="800"/>
              </a:spcAft>
              <a:buAutoNum type="arabicPeriod"/>
            </a:pPr>
            <a:endParaRPr lang="en-US" sz="12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smtClean="0">
                <a:ea typeface="Calibri" panose="020F0502020204030204" pitchFamily="34" charset="0"/>
                <a:cs typeface="Times New Roman" panose="02020603050405020304" pitchFamily="18" charset="0"/>
              </a:rPr>
              <a:t>Introduction</a:t>
            </a:r>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Scion is a combined post process pack. It combines a set of post process effects in an effort to minimize bandwidth costs and maximize performance. </a:t>
            </a:r>
            <a:r>
              <a:rPr lang="en-US" sz="1200" dirty="0" smtClean="0">
                <a:ea typeface="Calibri" panose="020F0502020204030204" pitchFamily="34" charset="0"/>
                <a:cs typeface="Times New Roman" panose="02020603050405020304" pitchFamily="18" charset="0"/>
              </a:rPr>
              <a:t>This documentation contains a description per effect with all the relevant information.</a:t>
            </a:r>
          </a:p>
          <a:p>
            <a:pPr algn="ctr">
              <a:lnSpc>
                <a:spcPct val="107000"/>
              </a:lnSpc>
              <a:spcAft>
                <a:spcPts val="800"/>
              </a:spcAft>
            </a:pPr>
            <a:endParaRPr lang="en-US" sz="1600" dirty="0" smtClean="0">
              <a:effectLst/>
              <a:ea typeface="Calibri" panose="020F0502020204030204" pitchFamily="34" charset="0"/>
              <a:cs typeface="Times New Roman" panose="02020603050405020304" pitchFamily="18" charset="0"/>
            </a:endParaRPr>
          </a:p>
        </p:txBody>
      </p:sp>
      <p:sp>
        <p:nvSpPr>
          <p:cNvPr id="5" name="TextBox 4"/>
          <p:cNvSpPr txBox="1"/>
          <p:nvPr/>
        </p:nvSpPr>
        <p:spPr>
          <a:xfrm>
            <a:off x="352566" y="504121"/>
            <a:ext cx="3538265" cy="584775"/>
          </a:xfrm>
          <a:prstGeom prst="rect">
            <a:avLst/>
          </a:prstGeom>
          <a:noFill/>
        </p:spPr>
        <p:txBody>
          <a:bodyPr wrap="square" rtlCol="0">
            <a:spAutoFit/>
          </a:bodyPr>
          <a:lstStyle/>
          <a:p>
            <a:r>
              <a:rPr lang="sv-SE" sz="3200" dirty="0" smtClean="0">
                <a:solidFill>
                  <a:srgbClr val="D0D0D0"/>
                </a:solidFill>
              </a:rPr>
              <a:t>Documentation</a:t>
            </a:r>
            <a:endParaRPr lang="sv-SE" sz="3200" dirty="0">
              <a:solidFill>
                <a:srgbClr val="D0D0D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575" y="7937599"/>
            <a:ext cx="1541721" cy="1541721"/>
          </a:xfrm>
          <a:prstGeom prst="rect">
            <a:avLst/>
          </a:prstGeom>
        </p:spPr>
      </p:pic>
    </p:spTree>
    <p:extLst>
      <p:ext uri="{BB962C8B-B14F-4D97-AF65-F5344CB8AC3E}">
        <p14:creationId xmlns:p14="http://schemas.microsoft.com/office/powerpoint/2010/main" val="3612660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2647328"/>
          </a:xfrm>
          <a:prstGeom prst="rect">
            <a:avLst/>
          </a:prstGeom>
        </p:spPr>
        <p:txBody>
          <a:bodyPr wrap="square">
            <a:spAutoFit/>
          </a:bodyPr>
          <a:lstStyle/>
          <a:p>
            <a:pPr algn="ctr">
              <a:lnSpc>
                <a:spcPct val="107000"/>
              </a:lnSpc>
              <a:spcAft>
                <a:spcPts val="800"/>
              </a:spcAft>
            </a:pPr>
            <a:r>
              <a:rPr lang="en-US" sz="1600" b="1" dirty="0" smtClean="0"/>
              <a:t>Description</a:t>
            </a:r>
          </a:p>
          <a:p>
            <a:pPr>
              <a:lnSpc>
                <a:spcPct val="107000"/>
              </a:lnSpc>
              <a:spcAft>
                <a:spcPts val="800"/>
              </a:spcAft>
            </a:pPr>
            <a:r>
              <a:rPr lang="en-US" sz="1200" dirty="0" smtClean="0"/>
              <a:t>The Exposure Settings are only visible if applicable to the current selected camera mode. The applicable modes are “Aperture Priority” and “Auto Priority”.</a:t>
            </a:r>
          </a:p>
          <a:p>
            <a:pPr>
              <a:lnSpc>
                <a:spcPct val="107000"/>
              </a:lnSpc>
              <a:spcAft>
                <a:spcPts val="800"/>
              </a:spcAft>
            </a:pPr>
            <a:r>
              <a:rPr lang="en-US" sz="1200" dirty="0" smtClean="0"/>
              <a:t>Exposure compensation is a flat additive to the calculated exposure. You can use this to force the exposure to become brighter or darker, while still adapting to the surroundings.</a:t>
            </a:r>
          </a:p>
          <a:p>
            <a:pPr>
              <a:lnSpc>
                <a:spcPct val="107000"/>
              </a:lnSpc>
              <a:spcAft>
                <a:spcPts val="800"/>
              </a:spcAft>
            </a:pPr>
            <a:r>
              <a:rPr lang="en-US" sz="1200" dirty="0" smtClean="0"/>
              <a:t>Min Max Exposure allows you to force the exposure to stay within a certain range. It is useful if an area is supposed to be visibly darker to the player and you want to stop the automatic exposure from making it bright.</a:t>
            </a:r>
          </a:p>
          <a:p>
            <a:pPr>
              <a:lnSpc>
                <a:spcPct val="107000"/>
              </a:lnSpc>
              <a:spcAft>
                <a:spcPts val="800"/>
              </a:spcAft>
            </a:pPr>
            <a:r>
              <a:rPr lang="en-US" sz="1200" dirty="0" smtClean="0"/>
              <a:t>Adaption speed dictates how fast the camera adapts to a change in lighting.</a:t>
            </a:r>
          </a:p>
          <a:p>
            <a:pPr>
              <a:lnSpc>
                <a:spcPct val="107000"/>
              </a:lnSpc>
              <a:spcAft>
                <a:spcPts val="800"/>
              </a:spcAft>
            </a:pPr>
            <a:endParaRPr lang="en-US" sz="1200" dirty="0" smtClean="0"/>
          </a:p>
        </p:txBody>
      </p:sp>
      <p:sp>
        <p:nvSpPr>
          <p:cNvPr id="5" name="TextBox 4"/>
          <p:cNvSpPr txBox="1"/>
          <p:nvPr/>
        </p:nvSpPr>
        <p:spPr>
          <a:xfrm>
            <a:off x="597114" y="481736"/>
            <a:ext cx="3538265" cy="646331"/>
          </a:xfrm>
          <a:prstGeom prst="rect">
            <a:avLst/>
          </a:prstGeom>
          <a:noFill/>
        </p:spPr>
        <p:txBody>
          <a:bodyPr wrap="square" rtlCol="0">
            <a:spAutoFit/>
          </a:bodyPr>
          <a:lstStyle/>
          <a:p>
            <a:r>
              <a:rPr lang="sv-SE" sz="3600" dirty="0" smtClean="0">
                <a:solidFill>
                  <a:srgbClr val="D0D0D0"/>
                </a:solidFill>
              </a:rPr>
              <a:t>Exposure</a:t>
            </a:r>
            <a:endParaRPr lang="sv-SE" sz="3600" dirty="0">
              <a:solidFill>
                <a:srgbClr val="D0D0D0"/>
              </a:solidFill>
            </a:endParaRPr>
          </a:p>
        </p:txBody>
      </p:sp>
    </p:spTree>
    <p:extLst>
      <p:ext uri="{BB962C8B-B14F-4D97-AF65-F5344CB8AC3E}">
        <p14:creationId xmlns:p14="http://schemas.microsoft.com/office/powerpoint/2010/main" val="3799733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6424772"/>
          </a:xfrm>
          <a:prstGeom prst="rect">
            <a:avLst/>
          </a:prstGeom>
        </p:spPr>
        <p:txBody>
          <a:bodyPr wrap="square">
            <a:spAutoFit/>
          </a:bodyPr>
          <a:lstStyle/>
          <a:p>
            <a:pPr algn="ctr">
              <a:lnSpc>
                <a:spcPct val="107000"/>
              </a:lnSpc>
              <a:spcAft>
                <a:spcPts val="800"/>
              </a:spcAft>
            </a:pPr>
            <a:r>
              <a:rPr lang="en-US" sz="1600" b="1" dirty="0" smtClean="0"/>
              <a:t>Description</a:t>
            </a:r>
          </a:p>
          <a:p>
            <a:pPr>
              <a:lnSpc>
                <a:spcPct val="107000"/>
              </a:lnSpc>
              <a:spcAft>
                <a:spcPts val="800"/>
              </a:spcAft>
            </a:pPr>
            <a:r>
              <a:rPr lang="en-US" sz="1200" dirty="0" smtClean="0"/>
              <a:t>The Depth of Field effect in Scion differs from the effects you are likely to have encountered before. Unlike </a:t>
            </a:r>
            <a:r>
              <a:rPr lang="en-US" sz="1200" dirty="0"/>
              <a:t>traditional Depth of Field effects, it is not controlled by arbitrary values such as "blur amount" or "focus length". It </a:t>
            </a:r>
            <a:r>
              <a:rPr lang="en-US" sz="1200" dirty="0" smtClean="0"/>
              <a:t>instead mimics a real camera, so </a:t>
            </a:r>
            <a:r>
              <a:rPr lang="en-US" sz="1200" dirty="0"/>
              <a:t>to increase the out of focus </a:t>
            </a:r>
            <a:r>
              <a:rPr lang="en-US" sz="1200" dirty="0" smtClean="0"/>
              <a:t>effect </a:t>
            </a:r>
            <a:r>
              <a:rPr lang="en-US" sz="1200" dirty="0"/>
              <a:t>you would reduce the F </a:t>
            </a:r>
            <a:r>
              <a:rPr lang="en-US" sz="1200" dirty="0" smtClean="0"/>
              <a:t>Number or increase the Focal Length</a:t>
            </a:r>
            <a:r>
              <a:rPr lang="en-US" sz="1200" dirty="0" smtClean="0"/>
              <a:t>.</a:t>
            </a:r>
          </a:p>
          <a:p>
            <a:pPr>
              <a:lnSpc>
                <a:spcPct val="107000"/>
              </a:lnSpc>
              <a:spcAft>
                <a:spcPts val="800"/>
              </a:spcAft>
            </a:pPr>
            <a:r>
              <a:rPr lang="en-US" sz="1200" dirty="0" smtClean="0"/>
              <a:t>The </a:t>
            </a:r>
            <a:r>
              <a:rPr lang="en-US" sz="1200" b="1" dirty="0" smtClean="0"/>
              <a:t>exclusion mask</a:t>
            </a:r>
            <a:r>
              <a:rPr lang="en-US" sz="1200" dirty="0" smtClean="0"/>
              <a:t> allows the user to exclude layers from the depth of field calculation. </a:t>
            </a:r>
            <a:r>
              <a:rPr lang="en-US" sz="1200" b="1" i="1" dirty="0" smtClean="0"/>
              <a:t>Important note: </a:t>
            </a:r>
            <a:r>
              <a:rPr lang="en-US" sz="1200" i="1" dirty="0" smtClean="0"/>
              <a:t>The exclusion does not take Z testing into account. This means you should only ever exclude “</a:t>
            </a:r>
            <a:r>
              <a:rPr lang="en-US" sz="1200" i="1" dirty="0" err="1" smtClean="0"/>
              <a:t>overlayed</a:t>
            </a:r>
            <a:r>
              <a:rPr lang="en-US" sz="1200" i="1" dirty="0" smtClean="0"/>
              <a:t>” objects close to the camera, such as a FPS weapon. Artifacts will appear if an excluded object is behind a non </a:t>
            </a:r>
            <a:r>
              <a:rPr lang="en-US" sz="1200" i="1" smtClean="0"/>
              <a:t>excluded object.</a:t>
            </a:r>
            <a:endParaRPr lang="en-US" sz="1200" dirty="0" smtClean="0"/>
          </a:p>
          <a:p>
            <a:pPr>
              <a:lnSpc>
                <a:spcPct val="107000"/>
              </a:lnSpc>
              <a:spcAft>
                <a:spcPts val="800"/>
              </a:spcAft>
            </a:pPr>
            <a:r>
              <a:rPr lang="en-US" sz="1200" dirty="0" smtClean="0"/>
              <a:t> The </a:t>
            </a:r>
            <a:r>
              <a:rPr lang="en-US" sz="1200" b="1" dirty="0" smtClean="0"/>
              <a:t>maximum radius </a:t>
            </a:r>
            <a:r>
              <a:rPr lang="en-US" sz="1200" dirty="0" smtClean="0"/>
              <a:t>dictates how far away the algorithm is allowed to sample. There will be fewer under sampling artifacts the less the maximum radius </a:t>
            </a:r>
            <a:r>
              <a:rPr lang="en-US" sz="1200" dirty="0"/>
              <a:t>is.</a:t>
            </a:r>
          </a:p>
          <a:p>
            <a:pPr>
              <a:lnSpc>
                <a:spcPct val="107000"/>
              </a:lnSpc>
              <a:spcAft>
                <a:spcPts val="800"/>
              </a:spcAft>
            </a:pPr>
            <a:r>
              <a:rPr lang="en-US" sz="1200" dirty="0"/>
              <a:t>Setting the </a:t>
            </a:r>
            <a:r>
              <a:rPr lang="en-US" sz="1200" b="1" dirty="0"/>
              <a:t>quality level </a:t>
            </a:r>
            <a:r>
              <a:rPr lang="en-US" sz="1200" dirty="0"/>
              <a:t>to high allows the algorithm to take more samples in the worst case scenario (heavy blur</a:t>
            </a:r>
            <a:r>
              <a:rPr lang="en-US" sz="1200" dirty="0" smtClean="0"/>
              <a:t>).</a:t>
            </a:r>
            <a:endParaRPr lang="en-US" sz="1200" dirty="0" smtClean="0"/>
          </a:p>
          <a:p>
            <a:pPr>
              <a:lnSpc>
                <a:spcPct val="107000"/>
              </a:lnSpc>
              <a:spcAft>
                <a:spcPts val="800"/>
              </a:spcAft>
            </a:pPr>
            <a:r>
              <a:rPr lang="en-US" sz="1200" dirty="0" smtClean="0"/>
              <a:t>The </a:t>
            </a:r>
            <a:r>
              <a:rPr lang="en-US" sz="1200" dirty="0" smtClean="0"/>
              <a:t>in focus distance is called the focal plane. In Scion there </a:t>
            </a:r>
            <a:r>
              <a:rPr lang="en-US" sz="1200" dirty="0"/>
              <a:t>are </a:t>
            </a:r>
            <a:r>
              <a:rPr lang="en-US" sz="1200" dirty="0" smtClean="0"/>
              <a:t>three ways </a:t>
            </a:r>
            <a:r>
              <a:rPr lang="en-US" sz="1200" dirty="0"/>
              <a:t>to control the focal plane of the camera. </a:t>
            </a:r>
            <a:endParaRPr lang="en-US" sz="1200" dirty="0" smtClean="0"/>
          </a:p>
          <a:p>
            <a:pPr marL="171450" indent="-171450">
              <a:lnSpc>
                <a:spcPct val="107000"/>
              </a:lnSpc>
              <a:spcAft>
                <a:spcPts val="800"/>
              </a:spcAft>
              <a:buFont typeface="Arial" panose="020B0604020202020204" pitchFamily="34" charset="0"/>
              <a:buChar char="•"/>
            </a:pPr>
            <a:r>
              <a:rPr lang="en-US" sz="1200" b="1" dirty="0" smtClean="0"/>
              <a:t>Manual Distance </a:t>
            </a:r>
            <a:r>
              <a:rPr lang="en-US" sz="1200" dirty="0" smtClean="0"/>
              <a:t>– Manually specify the distance to the focal plane</a:t>
            </a:r>
          </a:p>
          <a:p>
            <a:pPr marL="171450" indent="-171450">
              <a:lnSpc>
                <a:spcPct val="107000"/>
              </a:lnSpc>
              <a:spcAft>
                <a:spcPts val="800"/>
              </a:spcAft>
              <a:buFont typeface="Arial" panose="020B0604020202020204" pitchFamily="34" charset="0"/>
              <a:buChar char="•"/>
            </a:pPr>
            <a:r>
              <a:rPr lang="en-US" sz="1200" b="1" dirty="0" smtClean="0"/>
              <a:t>Manual Range </a:t>
            </a:r>
            <a:r>
              <a:rPr lang="en-US" sz="1200" dirty="0" smtClean="0"/>
              <a:t>– </a:t>
            </a:r>
            <a:r>
              <a:rPr lang="en-US" sz="1200" dirty="0" smtClean="0"/>
              <a:t>Functions exactly like manual distance when range is set to 0. When the range is increased this “pulls in” depth values towards the focal plane. E.g. if the depth range is 5 everything will behave as if it is 5 meters closer to the focal plane.</a:t>
            </a:r>
            <a:endParaRPr lang="en-US" sz="1200" dirty="0"/>
          </a:p>
          <a:p>
            <a:pPr marL="171450" indent="-171450">
              <a:lnSpc>
                <a:spcPct val="107000"/>
              </a:lnSpc>
              <a:spcAft>
                <a:spcPts val="800"/>
              </a:spcAft>
              <a:buFont typeface="Arial" panose="020B0604020202020204" pitchFamily="34" charset="0"/>
              <a:buChar char="•"/>
            </a:pPr>
            <a:r>
              <a:rPr lang="en-US" sz="1200" b="1" dirty="0"/>
              <a:t>Point Average </a:t>
            </a:r>
            <a:r>
              <a:rPr lang="en-US" sz="1200" dirty="0"/>
              <a:t>– Average a part of the screen to calculate the focal </a:t>
            </a:r>
            <a:r>
              <a:rPr lang="en-US" sz="1200" dirty="0" smtClean="0"/>
              <a:t>plane</a:t>
            </a:r>
            <a:endParaRPr lang="en-US" sz="1200" dirty="0" smtClean="0"/>
          </a:p>
          <a:p>
            <a:pPr marL="171450" indent="-171450">
              <a:lnSpc>
                <a:spcPct val="107000"/>
              </a:lnSpc>
              <a:spcAft>
                <a:spcPts val="800"/>
              </a:spcAft>
              <a:buFont typeface="Arial" panose="020B0604020202020204" pitchFamily="34" charset="0"/>
              <a:buChar char="•"/>
            </a:pPr>
            <a:endParaRPr lang="en-US" sz="1200" dirty="0" smtClean="0"/>
          </a:p>
          <a:p>
            <a:pPr>
              <a:lnSpc>
                <a:spcPct val="107000"/>
              </a:lnSpc>
              <a:spcAft>
                <a:spcPts val="800"/>
              </a:spcAft>
            </a:pPr>
            <a:r>
              <a:rPr lang="en-US" sz="1200" dirty="0" smtClean="0"/>
              <a:t>When using point average you </a:t>
            </a:r>
            <a:r>
              <a:rPr lang="en-US" sz="1200" dirty="0" smtClean="0"/>
              <a:t>get </a:t>
            </a:r>
            <a:r>
              <a:rPr lang="en-US" sz="1200" dirty="0" smtClean="0"/>
              <a:t>to choose the exact UV coordinates (in the [0,1] range) and the range of the circle. Check the “Visualize” box for a clearer understanding of what pixels contribute to the average depth.</a:t>
            </a:r>
          </a:p>
          <a:p>
            <a:pPr>
              <a:lnSpc>
                <a:spcPct val="107000"/>
              </a:lnSpc>
              <a:spcAft>
                <a:spcPts val="800"/>
              </a:spcAft>
            </a:pPr>
            <a:r>
              <a:rPr lang="en-US" sz="1200" dirty="0" smtClean="0"/>
              <a:t>You also get to choose an adaption speed. This is how quickly the average depth is allowed to change. A very fast adaption speed causes unnatural instant shifts.</a:t>
            </a:r>
          </a:p>
        </p:txBody>
      </p:sp>
      <p:sp>
        <p:nvSpPr>
          <p:cNvPr id="5" name="TextBox 4"/>
          <p:cNvSpPr txBox="1"/>
          <p:nvPr/>
        </p:nvSpPr>
        <p:spPr>
          <a:xfrm>
            <a:off x="331300" y="503001"/>
            <a:ext cx="3538265" cy="646331"/>
          </a:xfrm>
          <a:prstGeom prst="rect">
            <a:avLst/>
          </a:prstGeom>
          <a:noFill/>
        </p:spPr>
        <p:txBody>
          <a:bodyPr wrap="square" rtlCol="0">
            <a:spAutoFit/>
          </a:bodyPr>
          <a:lstStyle/>
          <a:p>
            <a:r>
              <a:rPr lang="sv-SE" sz="3600" dirty="0" smtClean="0">
                <a:solidFill>
                  <a:srgbClr val="D0D0D0"/>
                </a:solidFill>
              </a:rPr>
              <a:t>Depth of Field</a:t>
            </a:r>
            <a:endParaRPr lang="sv-SE" sz="3600" dirty="0">
              <a:solidFill>
                <a:srgbClr val="D0D0D0"/>
              </a:solidFill>
            </a:endParaRPr>
          </a:p>
        </p:txBody>
      </p:sp>
    </p:spTree>
    <p:extLst>
      <p:ext uri="{BB962C8B-B14F-4D97-AF65-F5344CB8AC3E}">
        <p14:creationId xmlns:p14="http://schemas.microsoft.com/office/powerpoint/2010/main" val="2429530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2749920"/>
          </a:xfrm>
          <a:prstGeom prst="rect">
            <a:avLst/>
          </a:prstGeom>
        </p:spPr>
        <p:txBody>
          <a:bodyPr wrap="square">
            <a:spAutoFit/>
          </a:bodyPr>
          <a:lstStyle/>
          <a:p>
            <a:pPr algn="ctr">
              <a:lnSpc>
                <a:spcPct val="107000"/>
              </a:lnSpc>
              <a:spcAft>
                <a:spcPts val="800"/>
              </a:spcAft>
            </a:pPr>
            <a:r>
              <a:rPr lang="en-US" sz="1600" b="1" dirty="0" smtClean="0"/>
              <a:t>Description</a:t>
            </a:r>
          </a:p>
          <a:p>
            <a:pPr>
              <a:lnSpc>
                <a:spcPct val="107000"/>
              </a:lnSpc>
              <a:spcAft>
                <a:spcPts val="800"/>
              </a:spcAft>
            </a:pPr>
            <a:r>
              <a:rPr lang="en-US" sz="1200" dirty="0" smtClean="0"/>
              <a:t>Scion supports color grading (or color correction) lookup textures from several different sources. </a:t>
            </a:r>
            <a:r>
              <a:rPr lang="en-US" sz="1200" dirty="0" smtClean="0"/>
              <a:t>If your LUT (lookup texture) functions in any of these programs it can be converted to Scion</a:t>
            </a:r>
          </a:p>
          <a:p>
            <a:pPr marL="171450" indent="-171450">
              <a:lnSpc>
                <a:spcPct val="107000"/>
              </a:lnSpc>
              <a:spcAft>
                <a:spcPts val="800"/>
              </a:spcAft>
              <a:buFont typeface="Arial" panose="020B0604020202020204" pitchFamily="34" charset="0"/>
              <a:buChar char="•"/>
            </a:pPr>
            <a:r>
              <a:rPr lang="en-US" sz="1200" dirty="0" smtClean="0"/>
              <a:t>Amplify Color</a:t>
            </a:r>
          </a:p>
          <a:p>
            <a:pPr marL="171450" indent="-171450">
              <a:lnSpc>
                <a:spcPct val="107000"/>
              </a:lnSpc>
              <a:spcAft>
                <a:spcPts val="800"/>
              </a:spcAft>
              <a:buFont typeface="Arial" panose="020B0604020202020204" pitchFamily="34" charset="0"/>
              <a:buChar char="•"/>
            </a:pPr>
            <a:r>
              <a:rPr lang="en-US" sz="1200" dirty="0" err="1" smtClean="0"/>
              <a:t>Chromatica</a:t>
            </a:r>
            <a:endParaRPr lang="en-US" sz="1200" dirty="0" smtClean="0"/>
          </a:p>
          <a:p>
            <a:pPr marL="171450" indent="-171450">
              <a:lnSpc>
                <a:spcPct val="107000"/>
              </a:lnSpc>
              <a:spcAft>
                <a:spcPts val="800"/>
              </a:spcAft>
              <a:buFont typeface="Arial" panose="020B0604020202020204" pitchFamily="34" charset="0"/>
              <a:buChar char="•"/>
            </a:pPr>
            <a:r>
              <a:rPr lang="en-US" sz="1200" dirty="0" smtClean="0"/>
              <a:t>Standard Assets Color Correction</a:t>
            </a:r>
          </a:p>
          <a:p>
            <a:pPr>
              <a:lnSpc>
                <a:spcPct val="107000"/>
              </a:lnSpc>
              <a:spcAft>
                <a:spcPts val="800"/>
              </a:spcAft>
            </a:pPr>
            <a:r>
              <a:rPr lang="en-US" sz="1200" dirty="0" smtClean="0"/>
              <a:t>In order to convert a LUT, go to “Window/Scion”. Then select the LUT and the desired compatibility mode and hit the convert button. This will save a new texture next to the old one, with the letters “_Scion” appended at the end.</a:t>
            </a:r>
            <a:endParaRPr lang="en-US" sz="1200" dirty="0"/>
          </a:p>
          <a:p>
            <a:pPr>
              <a:lnSpc>
                <a:spcPct val="107000"/>
              </a:lnSpc>
              <a:spcAft>
                <a:spcPts val="800"/>
              </a:spcAft>
            </a:pPr>
            <a:r>
              <a:rPr lang="en-US" sz="1200" dirty="0" smtClean="0"/>
              <a:t>Color grading in Scion supports either a single LUT or runtime blending between two different LUTs. </a:t>
            </a:r>
          </a:p>
        </p:txBody>
      </p:sp>
      <p:sp>
        <p:nvSpPr>
          <p:cNvPr id="5" name="TextBox 4"/>
          <p:cNvSpPr txBox="1"/>
          <p:nvPr/>
        </p:nvSpPr>
        <p:spPr>
          <a:xfrm>
            <a:off x="331300" y="503001"/>
            <a:ext cx="3538265" cy="646331"/>
          </a:xfrm>
          <a:prstGeom prst="rect">
            <a:avLst/>
          </a:prstGeom>
          <a:noFill/>
        </p:spPr>
        <p:txBody>
          <a:bodyPr wrap="square" rtlCol="0">
            <a:spAutoFit/>
          </a:bodyPr>
          <a:lstStyle/>
          <a:p>
            <a:r>
              <a:rPr lang="sv-SE" sz="3600" dirty="0" smtClean="0">
                <a:solidFill>
                  <a:srgbClr val="D0D0D0"/>
                </a:solidFill>
              </a:rPr>
              <a:t>Color Grading</a:t>
            </a:r>
            <a:endParaRPr lang="sv-SE" sz="3600" dirty="0">
              <a:solidFill>
                <a:srgbClr val="D0D0D0"/>
              </a:solidFill>
            </a:endParaRPr>
          </a:p>
        </p:txBody>
      </p:sp>
    </p:spTree>
    <p:extLst>
      <p:ext uri="{BB962C8B-B14F-4D97-AF65-F5344CB8AC3E}">
        <p14:creationId xmlns:p14="http://schemas.microsoft.com/office/powerpoint/2010/main" val="1616149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 y="0"/>
            <a:ext cx="6855924" cy="9906000"/>
          </a:xfrm>
          <a:prstGeom prst="rect">
            <a:avLst/>
          </a:prstGeom>
        </p:spPr>
      </p:pic>
      <p:sp>
        <p:nvSpPr>
          <p:cNvPr id="3" name="Rectangle 2"/>
          <p:cNvSpPr/>
          <p:nvPr/>
        </p:nvSpPr>
        <p:spPr>
          <a:xfrm>
            <a:off x="384464" y="1548246"/>
            <a:ext cx="6473536" cy="4714304"/>
          </a:xfrm>
          <a:prstGeom prst="rect">
            <a:avLst/>
          </a:prstGeom>
        </p:spPr>
        <p:txBody>
          <a:bodyPr wrap="square">
            <a:spAutoFit/>
          </a:bodyPr>
          <a:lstStyle/>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The idea behind Scion is twofold. </a:t>
            </a:r>
            <a:endParaRPr lang="en-US" sz="1200" dirty="0" smtClean="0">
              <a:effectLst/>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The </a:t>
            </a:r>
            <a:r>
              <a:rPr lang="en-US" sz="1200" dirty="0" smtClean="0">
                <a:effectLst/>
                <a:ea typeface="Calibri" panose="020F0502020204030204" pitchFamily="34" charset="0"/>
                <a:cs typeface="Times New Roman" panose="02020603050405020304" pitchFamily="18" charset="0"/>
              </a:rPr>
              <a:t>first </a:t>
            </a:r>
            <a:r>
              <a:rPr lang="en-US" sz="1200" dirty="0" smtClean="0">
                <a:effectLst/>
                <a:ea typeface="Calibri" panose="020F0502020204030204" pitchFamily="34" charset="0"/>
                <a:cs typeface="Times New Roman" panose="02020603050405020304" pitchFamily="18" charset="0"/>
              </a:rPr>
              <a:t>is to </a:t>
            </a:r>
            <a:r>
              <a:rPr lang="en-US" sz="1200" dirty="0" smtClean="0">
                <a:effectLst/>
                <a:ea typeface="Calibri" panose="020F0502020204030204" pitchFamily="34" charset="0"/>
                <a:cs typeface="Times New Roman" panose="02020603050405020304" pitchFamily="18" charset="0"/>
              </a:rPr>
              <a:t>combine simple post process effects into a single </a:t>
            </a:r>
            <a:r>
              <a:rPr lang="en-US" sz="1200" dirty="0" err="1" smtClean="0">
                <a:effectLst/>
                <a:ea typeface="Calibri" panose="020F0502020204030204" pitchFamily="34" charset="0"/>
                <a:cs typeface="Times New Roman" panose="02020603050405020304" pitchFamily="18" charset="0"/>
              </a:rPr>
              <a:t>ubershader</a:t>
            </a:r>
            <a:r>
              <a:rPr lang="en-US" sz="1200" dirty="0" smtClean="0">
                <a:effectLst/>
                <a:ea typeface="Calibri" panose="020F0502020204030204" pitchFamily="34" charset="0"/>
                <a:cs typeface="Times New Roman" panose="02020603050405020304" pitchFamily="18" charset="0"/>
              </a:rPr>
              <a:t> </a:t>
            </a:r>
            <a:r>
              <a:rPr lang="en-US" sz="1200" dirty="0" smtClean="0">
                <a:effectLst/>
                <a:ea typeface="Calibri" panose="020F0502020204030204" pitchFamily="34" charset="0"/>
                <a:cs typeface="Times New Roman" panose="02020603050405020304" pitchFamily="18" charset="0"/>
              </a:rPr>
              <a:t>to minimize bandwidth cost and maximize performance. </a:t>
            </a:r>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The second is to mimic the behavior of a real camera.</a:t>
            </a:r>
            <a:r>
              <a:rPr lang="en-US" sz="1200" dirty="0"/>
              <a:t> </a:t>
            </a:r>
            <a:r>
              <a:rPr lang="en-US" sz="1200" dirty="0" smtClean="0"/>
              <a:t>The goal of </a:t>
            </a:r>
            <a:r>
              <a:rPr lang="en-US" sz="1200" dirty="0" err="1" smtClean="0"/>
              <a:t>realtime</a:t>
            </a:r>
            <a:r>
              <a:rPr lang="en-US" sz="1200" dirty="0" smtClean="0"/>
              <a:t> graphics is (often) to </a:t>
            </a:r>
            <a:r>
              <a:rPr lang="en-US" sz="1200" dirty="0"/>
              <a:t>mimic the appearance of Hollywood films. A film is </a:t>
            </a:r>
            <a:r>
              <a:rPr lang="en-US" sz="1200" dirty="0" smtClean="0"/>
              <a:t>shot using </a:t>
            </a:r>
            <a:r>
              <a:rPr lang="en-US" sz="1200" dirty="0"/>
              <a:t>cameras. A camera is not controlled by settings such as "blur amount" and "length of focus". </a:t>
            </a:r>
            <a:r>
              <a:rPr lang="en-US" sz="1200" dirty="0" smtClean="0"/>
              <a:t>A real camera </a:t>
            </a:r>
            <a:r>
              <a:rPr lang="en-US" sz="1200" dirty="0"/>
              <a:t>is controlled by a few </a:t>
            </a:r>
            <a:r>
              <a:rPr lang="en-US" sz="1200" dirty="0" smtClean="0"/>
              <a:t>variables. These variables, in Scion’s case, are</a:t>
            </a:r>
          </a:p>
          <a:p>
            <a:pPr marL="171450" indent="-171450">
              <a:spcAft>
                <a:spcPts val="800"/>
              </a:spcAft>
              <a:buFont typeface="Arial" panose="020B0604020202020204" pitchFamily="34" charset="0"/>
              <a:buChar char="•"/>
            </a:pPr>
            <a:r>
              <a:rPr lang="en-US" sz="1200" dirty="0" smtClean="0"/>
              <a:t>F-Number</a:t>
            </a:r>
          </a:p>
          <a:p>
            <a:pPr marL="171450" indent="-171450">
              <a:spcAft>
                <a:spcPts val="800"/>
              </a:spcAft>
              <a:buFont typeface="Arial" panose="020B0604020202020204" pitchFamily="34" charset="0"/>
              <a:buChar char="•"/>
            </a:pPr>
            <a:r>
              <a:rPr lang="en-US" sz="1200" dirty="0" smtClean="0"/>
              <a:t>Focal Length</a:t>
            </a:r>
          </a:p>
          <a:p>
            <a:pPr marL="171450" indent="-171450">
              <a:spcAft>
                <a:spcPts val="800"/>
              </a:spcAft>
              <a:buFont typeface="Arial" panose="020B0604020202020204" pitchFamily="34" charset="0"/>
              <a:buChar char="•"/>
            </a:pPr>
            <a:r>
              <a:rPr lang="en-US" sz="1200" dirty="0" smtClean="0"/>
              <a:t>ISO</a:t>
            </a:r>
          </a:p>
          <a:p>
            <a:pPr marL="171450" indent="-171450">
              <a:spcAft>
                <a:spcPts val="800"/>
              </a:spcAft>
              <a:buFont typeface="Arial" panose="020B0604020202020204" pitchFamily="34" charset="0"/>
              <a:buChar char="•"/>
            </a:pPr>
            <a:r>
              <a:rPr lang="en-US" sz="1200" dirty="0" smtClean="0"/>
              <a:t>Shutter Speed</a:t>
            </a:r>
          </a:p>
          <a:p>
            <a:pPr marL="171450" indent="-171450">
              <a:spcAft>
                <a:spcPts val="800"/>
              </a:spcAft>
              <a:buFont typeface="Arial" panose="020B0604020202020204" pitchFamily="34" charset="0"/>
              <a:buChar char="•"/>
            </a:pPr>
            <a:r>
              <a:rPr lang="en-US" sz="1200" dirty="0" smtClean="0"/>
              <a:t>Focal Plane</a:t>
            </a:r>
          </a:p>
          <a:p>
            <a:pPr>
              <a:spcAft>
                <a:spcPts val="800"/>
              </a:spcAft>
            </a:pPr>
            <a:r>
              <a:rPr lang="en-US" sz="1200" dirty="0" smtClean="0">
                <a:effectLst/>
                <a:ea typeface="Calibri" panose="020F0502020204030204" pitchFamily="34" charset="0"/>
                <a:cs typeface="Times New Roman" panose="02020603050405020304" pitchFamily="18" charset="0"/>
              </a:rPr>
              <a:t>Which variables you actually get to control depends on the camera mode. By default it is set to Auto Priority, which removes the F-Number, the ISO and the Shutter Speed settings. </a:t>
            </a:r>
          </a:p>
          <a:p>
            <a:pPr>
              <a:spcAft>
                <a:spcPts val="800"/>
              </a:spcAft>
            </a:pPr>
            <a:r>
              <a:rPr lang="en-US" sz="1200" dirty="0" smtClean="0">
                <a:ea typeface="Calibri" panose="020F0502020204030204" pitchFamily="34" charset="0"/>
                <a:cs typeface="Times New Roman" panose="02020603050405020304" pitchFamily="18" charset="0"/>
              </a:rPr>
              <a:t>Focal length is by default derived from the Field of View of the camera, but you can decouple the two by checking the box “Custom Focal Length”.</a:t>
            </a:r>
          </a:p>
          <a:p>
            <a:pPr>
              <a:spcAft>
                <a:spcPts val="800"/>
              </a:spcAft>
            </a:pPr>
            <a:r>
              <a:rPr lang="en-US" sz="1200" dirty="0" smtClean="0">
                <a:effectLst/>
                <a:ea typeface="Calibri" panose="020F0502020204030204" pitchFamily="34" charset="0"/>
                <a:cs typeface="Times New Roman" panose="02020603050405020304" pitchFamily="18" charset="0"/>
              </a:rPr>
              <a:t>Focal plane affects the depth of field, and is described </a:t>
            </a:r>
            <a:r>
              <a:rPr lang="en-US" sz="1200" dirty="0" smtClean="0">
                <a:ea typeface="Calibri" panose="020F0502020204030204" pitchFamily="34" charset="0"/>
                <a:cs typeface="Times New Roman" panose="02020603050405020304" pitchFamily="18" charset="0"/>
              </a:rPr>
              <a:t>in the Depth of Field section of this document.</a:t>
            </a:r>
            <a:endParaRPr lang="en-US" sz="1200" dirty="0">
              <a:effectLst/>
              <a:ea typeface="Calibri" panose="020F0502020204030204" pitchFamily="34" charset="0"/>
              <a:cs typeface="Times New Roman" panose="02020603050405020304" pitchFamily="18" charset="0"/>
            </a:endParaRPr>
          </a:p>
          <a:p>
            <a:pPr algn="ctr">
              <a:lnSpc>
                <a:spcPct val="107000"/>
              </a:lnSpc>
              <a:spcAft>
                <a:spcPts val="800"/>
              </a:spcAft>
            </a:pPr>
            <a:endParaRPr lang="en-US" sz="1600" dirty="0" smtClean="0">
              <a:effectLst/>
              <a:ea typeface="Calibri" panose="020F0502020204030204" pitchFamily="34" charset="0"/>
              <a:cs typeface="Times New Roman" panose="02020603050405020304" pitchFamily="18" charset="0"/>
            </a:endParaRPr>
          </a:p>
        </p:txBody>
      </p:sp>
      <p:sp>
        <p:nvSpPr>
          <p:cNvPr id="5" name="TextBox 4"/>
          <p:cNvSpPr txBox="1"/>
          <p:nvPr/>
        </p:nvSpPr>
        <p:spPr>
          <a:xfrm>
            <a:off x="352566" y="504121"/>
            <a:ext cx="3538265" cy="584775"/>
          </a:xfrm>
          <a:prstGeom prst="rect">
            <a:avLst/>
          </a:prstGeom>
          <a:noFill/>
        </p:spPr>
        <p:txBody>
          <a:bodyPr wrap="square" rtlCol="0">
            <a:spAutoFit/>
          </a:bodyPr>
          <a:lstStyle/>
          <a:p>
            <a:r>
              <a:rPr lang="sv-SE" sz="3200" dirty="0" smtClean="0">
                <a:solidFill>
                  <a:srgbClr val="D0D0D0"/>
                </a:solidFill>
              </a:rPr>
              <a:t>Reasoning</a:t>
            </a:r>
            <a:endParaRPr lang="sv-SE" sz="3200" dirty="0">
              <a:solidFill>
                <a:srgbClr val="D0D0D0"/>
              </a:solidFill>
            </a:endParaRPr>
          </a:p>
        </p:txBody>
      </p:sp>
    </p:spTree>
    <p:extLst>
      <p:ext uri="{BB962C8B-B14F-4D97-AF65-F5344CB8AC3E}">
        <p14:creationId xmlns:p14="http://schemas.microsoft.com/office/powerpoint/2010/main" val="2167718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853632"/>
          </a:xfrm>
          <a:prstGeom prst="rect">
            <a:avLst/>
          </a:prstGeom>
        </p:spPr>
        <p:txBody>
          <a:bodyPr wrap="square">
            <a:spAutoFit/>
          </a:bodyPr>
          <a:lstStyle/>
          <a:p>
            <a:pPr algn="ctr">
              <a:lnSpc>
                <a:spcPct val="107000"/>
              </a:lnSpc>
              <a:spcAft>
                <a:spcPts val="800"/>
              </a:spcAft>
            </a:pPr>
            <a:r>
              <a:rPr lang="en-US" sz="1600" b="1" dirty="0" smtClean="0"/>
              <a:t>Description</a:t>
            </a:r>
            <a:endParaRPr lang="en-US" sz="1200" dirty="0"/>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A procedural film grain effect controlled by a single intensity slider. The performance cost is next to nothing.</a:t>
            </a:r>
          </a:p>
        </p:txBody>
      </p:sp>
      <p:sp>
        <p:nvSpPr>
          <p:cNvPr id="5" name="TextBox 4"/>
          <p:cNvSpPr txBox="1"/>
          <p:nvPr/>
        </p:nvSpPr>
        <p:spPr>
          <a:xfrm>
            <a:off x="597114" y="481736"/>
            <a:ext cx="3538265" cy="646331"/>
          </a:xfrm>
          <a:prstGeom prst="rect">
            <a:avLst/>
          </a:prstGeom>
          <a:noFill/>
        </p:spPr>
        <p:txBody>
          <a:bodyPr wrap="square" rtlCol="0">
            <a:spAutoFit/>
          </a:bodyPr>
          <a:lstStyle/>
          <a:p>
            <a:r>
              <a:rPr lang="sv-SE" sz="3600" dirty="0" smtClean="0">
                <a:solidFill>
                  <a:srgbClr val="D0D0D0"/>
                </a:solidFill>
              </a:rPr>
              <a:t>Grain</a:t>
            </a:r>
            <a:endParaRPr lang="sv-SE" sz="3600" dirty="0">
              <a:solidFill>
                <a:srgbClr val="D0D0D0"/>
              </a:solidFill>
            </a:endParaRPr>
          </a:p>
        </p:txBody>
      </p:sp>
    </p:spTree>
    <p:extLst>
      <p:ext uri="{BB962C8B-B14F-4D97-AF65-F5344CB8AC3E}">
        <p14:creationId xmlns:p14="http://schemas.microsoft.com/office/powerpoint/2010/main" val="3287903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1248868"/>
          </a:xfrm>
          <a:prstGeom prst="rect">
            <a:avLst/>
          </a:prstGeom>
        </p:spPr>
        <p:txBody>
          <a:bodyPr wrap="square">
            <a:spAutoFit/>
          </a:bodyPr>
          <a:lstStyle/>
          <a:p>
            <a:pPr algn="ctr">
              <a:lnSpc>
                <a:spcPct val="107000"/>
              </a:lnSpc>
              <a:spcAft>
                <a:spcPts val="800"/>
              </a:spcAft>
            </a:pPr>
            <a:r>
              <a:rPr lang="en-US" sz="1600" b="1" dirty="0" smtClean="0"/>
              <a:t>Description</a:t>
            </a:r>
            <a:endParaRPr lang="en-US" sz="1200" dirty="0"/>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A vignette effect controlled by three variables. Intensity, scale and color. </a:t>
            </a:r>
            <a:r>
              <a:rPr lang="en-US" sz="1200" dirty="0" smtClean="0">
                <a:ea typeface="Calibri" panose="020F0502020204030204" pitchFamily="34" charset="0"/>
                <a:cs typeface="Times New Roman" panose="02020603050405020304" pitchFamily="18" charset="0"/>
              </a:rPr>
              <a:t>Intensity dictates how strong the effect is while scale controls how much of the screen is affected. The color of the vignette effect is by default set to black but the user has the choice to change it. For most purposes, the default black color should be the best choice.</a:t>
            </a:r>
            <a:endParaRPr lang="en-US" sz="1200" dirty="0" smtClean="0">
              <a:effectLst/>
              <a:ea typeface="Calibri" panose="020F0502020204030204" pitchFamily="34" charset="0"/>
              <a:cs typeface="Times New Roman" panose="02020603050405020304" pitchFamily="18" charset="0"/>
            </a:endParaRPr>
          </a:p>
        </p:txBody>
      </p:sp>
      <p:sp>
        <p:nvSpPr>
          <p:cNvPr id="5" name="TextBox 4"/>
          <p:cNvSpPr txBox="1"/>
          <p:nvPr/>
        </p:nvSpPr>
        <p:spPr>
          <a:xfrm>
            <a:off x="597114" y="481736"/>
            <a:ext cx="3538265" cy="646331"/>
          </a:xfrm>
          <a:prstGeom prst="rect">
            <a:avLst/>
          </a:prstGeom>
          <a:noFill/>
        </p:spPr>
        <p:txBody>
          <a:bodyPr wrap="square" rtlCol="0">
            <a:spAutoFit/>
          </a:bodyPr>
          <a:lstStyle/>
          <a:p>
            <a:r>
              <a:rPr lang="sv-SE" sz="3600" dirty="0" smtClean="0">
                <a:solidFill>
                  <a:srgbClr val="D0D0D0"/>
                </a:solidFill>
              </a:rPr>
              <a:t>Vignette</a:t>
            </a:r>
            <a:endParaRPr lang="sv-SE" sz="3600" dirty="0">
              <a:solidFill>
                <a:srgbClr val="D0D0D0"/>
              </a:solidFill>
            </a:endParaRPr>
          </a:p>
        </p:txBody>
      </p:sp>
    </p:spTree>
    <p:extLst>
      <p:ext uri="{BB962C8B-B14F-4D97-AF65-F5344CB8AC3E}">
        <p14:creationId xmlns:p14="http://schemas.microsoft.com/office/powerpoint/2010/main" val="3583598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2046907"/>
          </a:xfrm>
          <a:prstGeom prst="rect">
            <a:avLst/>
          </a:prstGeom>
        </p:spPr>
        <p:txBody>
          <a:bodyPr wrap="square">
            <a:spAutoFit/>
          </a:bodyPr>
          <a:lstStyle/>
          <a:p>
            <a:pPr algn="ctr">
              <a:lnSpc>
                <a:spcPct val="107000"/>
              </a:lnSpc>
              <a:spcAft>
                <a:spcPts val="800"/>
              </a:spcAft>
            </a:pPr>
            <a:r>
              <a:rPr lang="en-US" sz="1600" b="1" dirty="0" smtClean="0"/>
              <a:t>Description</a:t>
            </a:r>
            <a:endParaRPr lang="en-US" sz="1200" dirty="0"/>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A chromatic aberration effect controlled by two variables. Intensity and scale. </a:t>
            </a:r>
            <a:r>
              <a:rPr lang="en-US" sz="1200" dirty="0" smtClean="0">
                <a:ea typeface="Calibri" panose="020F0502020204030204" pitchFamily="34" charset="0"/>
                <a:cs typeface="Times New Roman" panose="02020603050405020304" pitchFamily="18" charset="0"/>
              </a:rPr>
              <a:t>Intensity dictates how strong the effect is while scale controls how much of the screen is affected. </a:t>
            </a:r>
          </a:p>
          <a:p>
            <a:pPr>
              <a:lnSpc>
                <a:spcPct val="107000"/>
              </a:lnSpc>
              <a:spcAft>
                <a:spcPts val="800"/>
              </a:spcAft>
            </a:pPr>
            <a:r>
              <a:rPr lang="en-US" sz="1200" dirty="0" smtClean="0">
                <a:ea typeface="Calibri" panose="020F0502020204030204" pitchFamily="34" charset="0"/>
                <a:cs typeface="Times New Roman" panose="02020603050405020304" pitchFamily="18" charset="0"/>
              </a:rPr>
              <a:t>The scale is calculated the same way as the Vignette effect, meaning that if you want them to overlap perfectly you need to set the scales to the same value.</a:t>
            </a:r>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The effect differs slightly from the commonly encountered approach of splitting red, green and blue into three separate samples and offsetting. The implementation in Scion instead looks more like a rainbow, a gradual change, rather than just color channel splitting.</a:t>
            </a:r>
          </a:p>
        </p:txBody>
      </p:sp>
      <p:sp>
        <p:nvSpPr>
          <p:cNvPr id="5" name="TextBox 4"/>
          <p:cNvSpPr txBox="1"/>
          <p:nvPr/>
        </p:nvSpPr>
        <p:spPr>
          <a:xfrm>
            <a:off x="310035" y="598694"/>
            <a:ext cx="3538265" cy="461665"/>
          </a:xfrm>
          <a:prstGeom prst="rect">
            <a:avLst/>
          </a:prstGeom>
          <a:noFill/>
        </p:spPr>
        <p:txBody>
          <a:bodyPr wrap="square" rtlCol="0">
            <a:spAutoFit/>
          </a:bodyPr>
          <a:lstStyle/>
          <a:p>
            <a:r>
              <a:rPr lang="sv-SE" sz="2400" dirty="0" smtClean="0">
                <a:solidFill>
                  <a:srgbClr val="D0D0D0"/>
                </a:solidFill>
              </a:rPr>
              <a:t>Chromatic Aberration</a:t>
            </a:r>
            <a:endParaRPr lang="sv-SE" sz="2400" dirty="0">
              <a:solidFill>
                <a:srgbClr val="D0D0D0"/>
              </a:solidFill>
            </a:endParaRPr>
          </a:p>
        </p:txBody>
      </p:sp>
    </p:spTree>
    <p:extLst>
      <p:ext uri="{BB962C8B-B14F-4D97-AF65-F5344CB8AC3E}">
        <p14:creationId xmlns:p14="http://schemas.microsoft.com/office/powerpoint/2010/main" val="2642763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3680816"/>
          </a:xfrm>
          <a:prstGeom prst="rect">
            <a:avLst/>
          </a:prstGeom>
        </p:spPr>
        <p:txBody>
          <a:bodyPr wrap="square">
            <a:spAutoFit/>
          </a:bodyPr>
          <a:lstStyle/>
          <a:p>
            <a:pPr algn="ctr">
              <a:lnSpc>
                <a:spcPct val="107000"/>
              </a:lnSpc>
              <a:spcAft>
                <a:spcPts val="800"/>
              </a:spcAft>
            </a:pPr>
            <a:r>
              <a:rPr lang="en-US" sz="1600" b="1" dirty="0" smtClean="0"/>
              <a:t>Description</a:t>
            </a:r>
            <a:endParaRPr lang="en-US" sz="1200" dirty="0"/>
          </a:p>
          <a:p>
            <a:pPr>
              <a:lnSpc>
                <a:spcPct val="107000"/>
              </a:lnSpc>
              <a:spcAft>
                <a:spcPts val="800"/>
              </a:spcAft>
            </a:pPr>
            <a:r>
              <a:rPr lang="en-US" sz="1200" dirty="0" err="1" smtClean="0">
                <a:effectLst/>
                <a:ea typeface="Calibri" panose="020F0502020204030204" pitchFamily="34" charset="0"/>
                <a:cs typeface="Times New Roman" panose="02020603050405020304" pitchFamily="18" charset="0"/>
              </a:rPr>
              <a:t>Tonemapping</a:t>
            </a:r>
            <a:r>
              <a:rPr lang="en-US" sz="1200" dirty="0" smtClean="0">
                <a:effectLst/>
                <a:ea typeface="Calibri" panose="020F0502020204030204" pitchFamily="34" charset="0"/>
                <a:cs typeface="Times New Roman" panose="02020603050405020304" pitchFamily="18" charset="0"/>
              </a:rPr>
              <a:t> is the process of taking HDR values [0,infinity] and moving them inside the [0,1] range for display on your screen. </a:t>
            </a:r>
            <a:r>
              <a:rPr lang="en-US" sz="1200" dirty="0" err="1" smtClean="0">
                <a:effectLst/>
                <a:ea typeface="Calibri" panose="020F0502020204030204" pitchFamily="34" charset="0"/>
                <a:cs typeface="Times New Roman" panose="02020603050405020304" pitchFamily="18" charset="0"/>
              </a:rPr>
              <a:t>Tonemapping</a:t>
            </a:r>
            <a:r>
              <a:rPr lang="en-US" sz="1200" dirty="0" smtClean="0">
                <a:effectLst/>
                <a:ea typeface="Calibri" panose="020F0502020204030204" pitchFamily="34" charset="0"/>
                <a:cs typeface="Times New Roman" panose="02020603050405020304" pitchFamily="18" charset="0"/>
              </a:rPr>
              <a:t> and exposure are two different features, one does not replace the other rather they complement each other</a:t>
            </a:r>
            <a:r>
              <a:rPr lang="en-US" sz="1200" dirty="0" smtClean="0">
                <a:effectLst/>
                <a:ea typeface="Calibri" panose="020F0502020204030204" pitchFamily="34" charset="0"/>
                <a:cs typeface="Times New Roman" panose="02020603050405020304" pitchFamily="18" charset="0"/>
              </a:rPr>
              <a:t>.</a:t>
            </a:r>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 </a:t>
            </a:r>
            <a:r>
              <a:rPr lang="en-US" sz="1200" dirty="0" smtClean="0">
                <a:ea typeface="Calibri" panose="020F0502020204030204" pitchFamily="34" charset="0"/>
                <a:cs typeface="Times New Roman" panose="02020603050405020304" pitchFamily="18" charset="0"/>
              </a:rPr>
              <a:t>Scion will let you choose between 4 different </a:t>
            </a:r>
            <a:r>
              <a:rPr lang="en-US" sz="1200" dirty="0" err="1" smtClean="0">
                <a:ea typeface="Calibri" panose="020F0502020204030204" pitchFamily="34" charset="0"/>
                <a:cs typeface="Times New Roman" panose="02020603050405020304" pitchFamily="18" charset="0"/>
              </a:rPr>
              <a:t>tonemapping</a:t>
            </a:r>
            <a:r>
              <a:rPr lang="en-US" sz="1200" dirty="0" smtClean="0">
                <a:ea typeface="Calibri" panose="020F0502020204030204" pitchFamily="34" charset="0"/>
                <a:cs typeface="Times New Roman" panose="02020603050405020304" pitchFamily="18" charset="0"/>
              </a:rPr>
              <a:t> algorithms as well as setting the white point. The white point is the value, after exposure is applied, that will become white in the </a:t>
            </a:r>
            <a:r>
              <a:rPr lang="en-US" sz="1200" dirty="0" err="1" smtClean="0">
                <a:ea typeface="Calibri" panose="020F0502020204030204" pitchFamily="34" charset="0"/>
                <a:cs typeface="Times New Roman" panose="02020603050405020304" pitchFamily="18" charset="0"/>
              </a:rPr>
              <a:t>tonemapping</a:t>
            </a:r>
            <a:r>
              <a:rPr lang="en-US" sz="1200" dirty="0" smtClean="0">
                <a:ea typeface="Calibri" panose="020F0502020204030204" pitchFamily="34" charset="0"/>
                <a:cs typeface="Times New Roman" panose="02020603050405020304" pitchFamily="18" charset="0"/>
              </a:rPr>
              <a:t> process. The four </a:t>
            </a:r>
            <a:r>
              <a:rPr lang="en-US" sz="1200" dirty="0" err="1" smtClean="0">
                <a:ea typeface="Calibri" panose="020F0502020204030204" pitchFamily="34" charset="0"/>
                <a:cs typeface="Times New Roman" panose="02020603050405020304" pitchFamily="18" charset="0"/>
              </a:rPr>
              <a:t>tonemapping</a:t>
            </a:r>
            <a:r>
              <a:rPr lang="en-US" sz="1200" dirty="0" smtClean="0">
                <a:ea typeface="Calibri" panose="020F0502020204030204" pitchFamily="34" charset="0"/>
                <a:cs typeface="Times New Roman" panose="02020603050405020304" pitchFamily="18" charset="0"/>
              </a:rPr>
              <a:t> algorithms available are</a:t>
            </a:r>
          </a:p>
          <a:p>
            <a:pPr marL="171450" indent="-171450">
              <a:spcAft>
                <a:spcPts val="800"/>
              </a:spcAft>
              <a:buFont typeface="Arial" panose="020B0604020202020204" pitchFamily="34" charset="0"/>
              <a:buChar char="•"/>
            </a:pPr>
            <a:r>
              <a:rPr lang="en-US" sz="1200" b="1" dirty="0" err="1" smtClean="0">
                <a:effectLst/>
                <a:ea typeface="Calibri" panose="020F0502020204030204" pitchFamily="34" charset="0"/>
                <a:cs typeface="Times New Roman" panose="02020603050405020304" pitchFamily="18" charset="0"/>
              </a:rPr>
              <a:t>Reinhard</a:t>
            </a:r>
            <a:endParaRPr lang="en-US" sz="1200" b="1" dirty="0" smtClean="0">
              <a:effectLst/>
              <a:ea typeface="Calibri" panose="020F0502020204030204" pitchFamily="34" charset="0"/>
              <a:cs typeface="Times New Roman" panose="02020603050405020304" pitchFamily="18" charset="0"/>
            </a:endParaRPr>
          </a:p>
          <a:p>
            <a:pPr marL="171450" indent="-171450">
              <a:spcAft>
                <a:spcPts val="800"/>
              </a:spcAft>
              <a:buFont typeface="Arial" panose="020B0604020202020204" pitchFamily="34" charset="0"/>
              <a:buChar char="•"/>
            </a:pPr>
            <a:r>
              <a:rPr lang="en-US" sz="1200" b="1" dirty="0" err="1" smtClean="0">
                <a:ea typeface="Calibri" panose="020F0502020204030204" pitchFamily="34" charset="0"/>
                <a:cs typeface="Times New Roman" panose="02020603050405020304" pitchFamily="18" charset="0"/>
              </a:rPr>
              <a:t>Luma</a:t>
            </a:r>
            <a:r>
              <a:rPr lang="en-US" sz="1200" b="1" dirty="0" smtClean="0">
                <a:ea typeface="Calibri" panose="020F0502020204030204" pitchFamily="34" charset="0"/>
                <a:cs typeface="Times New Roman" panose="02020603050405020304" pitchFamily="18" charset="0"/>
              </a:rPr>
              <a:t> </a:t>
            </a:r>
            <a:r>
              <a:rPr lang="en-US" sz="1200" b="1" dirty="0" err="1" smtClean="0">
                <a:ea typeface="Calibri" panose="020F0502020204030204" pitchFamily="34" charset="0"/>
                <a:cs typeface="Times New Roman" panose="02020603050405020304" pitchFamily="18" charset="0"/>
              </a:rPr>
              <a:t>Reinhard</a:t>
            </a:r>
            <a:endParaRPr lang="en-US" sz="1200" b="1" dirty="0" smtClean="0">
              <a:ea typeface="Calibri" panose="020F0502020204030204" pitchFamily="34" charset="0"/>
              <a:cs typeface="Times New Roman" panose="02020603050405020304" pitchFamily="18" charset="0"/>
            </a:endParaRPr>
          </a:p>
          <a:p>
            <a:pPr marL="171450" indent="-171450">
              <a:spcAft>
                <a:spcPts val="800"/>
              </a:spcAft>
              <a:buFont typeface="Arial" panose="020B0604020202020204" pitchFamily="34" charset="0"/>
              <a:buChar char="•"/>
            </a:pPr>
            <a:r>
              <a:rPr lang="en-US" sz="1200" b="1" dirty="0" smtClean="0">
                <a:effectLst/>
                <a:ea typeface="Calibri" panose="020F0502020204030204" pitchFamily="34" charset="0"/>
                <a:cs typeface="Times New Roman" panose="02020603050405020304" pitchFamily="18" charset="0"/>
              </a:rPr>
              <a:t>Filmic</a:t>
            </a:r>
          </a:p>
          <a:p>
            <a:pPr marL="171450" indent="-171450">
              <a:spcAft>
                <a:spcPts val="800"/>
              </a:spcAft>
              <a:buFont typeface="Arial" panose="020B0604020202020204" pitchFamily="34" charset="0"/>
              <a:buChar char="•"/>
            </a:pPr>
            <a:r>
              <a:rPr lang="en-US" sz="1200" b="1" dirty="0" smtClean="0">
                <a:ea typeface="Calibri" panose="020F0502020204030204" pitchFamily="34" charset="0"/>
                <a:cs typeface="Times New Roman" panose="02020603050405020304" pitchFamily="18" charset="0"/>
              </a:rPr>
              <a:t>Photographic</a:t>
            </a:r>
          </a:p>
          <a:p>
            <a:pPr>
              <a:spcAft>
                <a:spcPts val="800"/>
              </a:spcAft>
            </a:pP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dirty="0">
                <a:ea typeface="Calibri" panose="020F0502020204030204" pitchFamily="34" charset="0"/>
                <a:cs typeface="Times New Roman" panose="02020603050405020304" pitchFamily="18" charset="0"/>
              </a:rPr>
              <a:t>If you want to turn </a:t>
            </a:r>
            <a:r>
              <a:rPr lang="en-US" sz="1200" dirty="0" err="1">
                <a:ea typeface="Calibri" panose="020F0502020204030204" pitchFamily="34" charset="0"/>
                <a:cs typeface="Times New Roman" panose="02020603050405020304" pitchFamily="18" charset="0"/>
              </a:rPr>
              <a:t>tonemapping</a:t>
            </a:r>
            <a:r>
              <a:rPr lang="en-US" sz="1200" dirty="0">
                <a:ea typeface="Calibri" panose="020F0502020204030204" pitchFamily="34" charset="0"/>
                <a:cs typeface="Times New Roman" panose="02020603050405020304" pitchFamily="18" charset="0"/>
              </a:rPr>
              <a:t> off, you will have to exchange your “</a:t>
            </a:r>
            <a:r>
              <a:rPr lang="en-US" sz="1200" dirty="0" err="1">
                <a:ea typeface="Calibri" panose="020F0502020204030204" pitchFamily="34" charset="0"/>
                <a:cs typeface="Times New Roman" panose="02020603050405020304" pitchFamily="18" charset="0"/>
              </a:rPr>
              <a:t>ScionPostProcess.cs</a:t>
            </a:r>
            <a:r>
              <a:rPr lang="en-US" sz="1200" dirty="0">
                <a:ea typeface="Calibri" panose="020F0502020204030204" pitchFamily="34" charset="0"/>
                <a:cs typeface="Times New Roman" panose="02020603050405020304" pitchFamily="18" charset="0"/>
              </a:rPr>
              <a:t>” script for the “</a:t>
            </a:r>
            <a:r>
              <a:rPr lang="en-US" sz="1200" dirty="0" err="1">
                <a:ea typeface="Calibri" panose="020F0502020204030204" pitchFamily="34" charset="0"/>
                <a:cs typeface="Times New Roman" panose="02020603050405020304" pitchFamily="18" charset="0"/>
              </a:rPr>
              <a:t>ScionPostProcessNoTonemap.cs</a:t>
            </a:r>
            <a:r>
              <a:rPr lang="en-US" sz="1200" dirty="0">
                <a:ea typeface="Calibri" panose="020F0502020204030204" pitchFamily="34" charset="0"/>
                <a:cs typeface="Times New Roman" panose="02020603050405020304" pitchFamily="18" charset="0"/>
              </a:rPr>
              <a:t>” script</a:t>
            </a:r>
            <a:r>
              <a:rPr lang="en-US" sz="1200" dirty="0" smtClean="0">
                <a:ea typeface="Calibri" panose="020F0502020204030204" pitchFamily="34" charset="0"/>
                <a:cs typeface="Times New Roman" panose="02020603050405020304" pitchFamily="18" charset="0"/>
              </a:rPr>
              <a:t>.</a:t>
            </a:r>
            <a:endParaRPr lang="en-US" sz="1200" b="1" dirty="0" smtClean="0">
              <a:effectLst/>
              <a:ea typeface="Calibri" panose="020F0502020204030204" pitchFamily="34" charset="0"/>
              <a:cs typeface="Times New Roman" panose="02020603050405020304" pitchFamily="18" charset="0"/>
            </a:endParaRPr>
          </a:p>
        </p:txBody>
      </p:sp>
      <p:sp>
        <p:nvSpPr>
          <p:cNvPr id="5" name="TextBox 4"/>
          <p:cNvSpPr txBox="1"/>
          <p:nvPr/>
        </p:nvSpPr>
        <p:spPr>
          <a:xfrm>
            <a:off x="373830" y="481736"/>
            <a:ext cx="3538265" cy="646331"/>
          </a:xfrm>
          <a:prstGeom prst="rect">
            <a:avLst/>
          </a:prstGeom>
          <a:noFill/>
        </p:spPr>
        <p:txBody>
          <a:bodyPr wrap="square" rtlCol="0">
            <a:spAutoFit/>
          </a:bodyPr>
          <a:lstStyle/>
          <a:p>
            <a:r>
              <a:rPr lang="sv-SE" sz="3600" dirty="0" smtClean="0">
                <a:solidFill>
                  <a:srgbClr val="D0D0D0"/>
                </a:solidFill>
              </a:rPr>
              <a:t>Tonemapping</a:t>
            </a:r>
            <a:endParaRPr lang="sv-SE" sz="3600" dirty="0">
              <a:solidFill>
                <a:srgbClr val="D0D0D0"/>
              </a:solidFill>
            </a:endParaRPr>
          </a:p>
        </p:txBody>
      </p:sp>
    </p:spTree>
    <p:extLst>
      <p:ext uri="{BB962C8B-B14F-4D97-AF65-F5344CB8AC3E}">
        <p14:creationId xmlns:p14="http://schemas.microsoft.com/office/powerpoint/2010/main" val="4074293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4038221"/>
          </a:xfrm>
          <a:prstGeom prst="rect">
            <a:avLst/>
          </a:prstGeom>
        </p:spPr>
        <p:txBody>
          <a:bodyPr wrap="square">
            <a:spAutoFit/>
          </a:bodyPr>
          <a:lstStyle/>
          <a:p>
            <a:pPr algn="ctr">
              <a:lnSpc>
                <a:spcPct val="107000"/>
              </a:lnSpc>
              <a:spcAft>
                <a:spcPts val="800"/>
              </a:spcAft>
            </a:pPr>
            <a:r>
              <a:rPr lang="en-US" sz="1600" b="1" dirty="0" smtClean="0"/>
              <a:t>Description</a:t>
            </a:r>
            <a:endParaRPr lang="en-US" sz="1200" dirty="0"/>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A (almost) physically based bloom effect. It lacks a </a:t>
            </a:r>
            <a:r>
              <a:rPr lang="en-US" sz="1200" dirty="0" err="1" smtClean="0">
                <a:effectLst/>
                <a:ea typeface="Calibri" panose="020F0502020204030204" pitchFamily="34" charset="0"/>
                <a:cs typeface="Times New Roman" panose="02020603050405020304" pitchFamily="18" charset="0"/>
              </a:rPr>
              <a:t>thresholding</a:t>
            </a:r>
            <a:r>
              <a:rPr lang="en-US" sz="1200" dirty="0" smtClean="0">
                <a:effectLst/>
                <a:ea typeface="Calibri" panose="020F0502020204030204" pitchFamily="34" charset="0"/>
                <a:cs typeface="Times New Roman" panose="02020603050405020304" pitchFamily="18" charset="0"/>
              </a:rPr>
              <a:t> pass and therefore does not get rid of energy like old school bloom effects would. However, the input image is filtered to remove small bright spots that otherwise cause flickering and blowouts. These pixels are typically known as fireflies, flashing in and out of a moving render due to aliasing.</a:t>
            </a:r>
          </a:p>
          <a:p>
            <a:pPr>
              <a:lnSpc>
                <a:spcPct val="107000"/>
              </a:lnSpc>
              <a:spcAft>
                <a:spcPts val="800"/>
              </a:spcAft>
            </a:pPr>
            <a:r>
              <a:rPr lang="en-US" sz="1200" dirty="0" smtClean="0">
                <a:ea typeface="Calibri" panose="020F0502020204030204" pitchFamily="34" charset="0"/>
                <a:cs typeface="Times New Roman" panose="02020603050405020304" pitchFamily="18" charset="0"/>
              </a:rPr>
              <a:t>The filtering does reduce the energy of the input image, and there is therefore a brightness slider that allows the user to slightly skew and control the overall energy.</a:t>
            </a:r>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The bloom is controlled by three variables. Intensity, brightness and </a:t>
            </a:r>
            <a:r>
              <a:rPr lang="en-US" sz="1200" dirty="0" err="1" smtClean="0">
                <a:effectLst/>
                <a:ea typeface="Calibri" panose="020F0502020204030204" pitchFamily="34" charset="0"/>
                <a:cs typeface="Times New Roman" panose="02020603050405020304" pitchFamily="18" charset="0"/>
              </a:rPr>
              <a:t>downsamples</a:t>
            </a:r>
            <a:r>
              <a:rPr lang="en-US" sz="1200" dirty="0" smtClean="0">
                <a:effectLst/>
                <a:ea typeface="Calibri" panose="020F0502020204030204" pitchFamily="34" charset="0"/>
                <a:cs typeface="Times New Roman" panose="02020603050405020304" pitchFamily="18" charset="0"/>
              </a:rPr>
              <a:t>.</a:t>
            </a:r>
            <a:r>
              <a:rPr lang="en-US" sz="1200" dirty="0">
                <a:ea typeface="Calibri" panose="020F0502020204030204" pitchFamily="34" charset="0"/>
                <a:cs typeface="Times New Roman" panose="02020603050405020304" pitchFamily="18" charset="0"/>
              </a:rPr>
              <a:t> </a:t>
            </a:r>
            <a:endParaRPr lang="en-US" sz="1200" dirty="0" smtClean="0">
              <a:ea typeface="Calibri" panose="020F0502020204030204" pitchFamily="34" charset="0"/>
              <a:cs typeface="Times New Roman" panose="02020603050405020304" pitchFamily="18" charset="0"/>
            </a:endParaRPr>
          </a:p>
          <a:p>
            <a:pPr>
              <a:lnSpc>
                <a:spcPct val="107000"/>
              </a:lnSpc>
              <a:spcAft>
                <a:spcPts val="800"/>
              </a:spcAft>
            </a:pPr>
            <a:r>
              <a:rPr lang="en-US" sz="1200" b="1" dirty="0" smtClean="0">
                <a:ea typeface="Calibri" panose="020F0502020204030204" pitchFamily="34" charset="0"/>
                <a:cs typeface="Times New Roman" panose="02020603050405020304" pitchFamily="18" charset="0"/>
              </a:rPr>
              <a:t>Intensity</a:t>
            </a:r>
            <a:r>
              <a:rPr lang="en-US" sz="1200" dirty="0" smtClean="0">
                <a:ea typeface="Calibri" panose="020F0502020204030204" pitchFamily="34" charset="0"/>
                <a:cs typeface="Times New Roman" panose="02020603050405020304" pitchFamily="18" charset="0"/>
              </a:rPr>
              <a:t> dictates how much of the final, composed image is taken from the bloom calculations. So an intensity of 1 would effectively completely remove the original texture, only taking the bloom into account. </a:t>
            </a:r>
          </a:p>
          <a:p>
            <a:pPr>
              <a:lnSpc>
                <a:spcPct val="107000"/>
              </a:lnSpc>
              <a:spcAft>
                <a:spcPts val="800"/>
              </a:spcAft>
            </a:pPr>
            <a:r>
              <a:rPr lang="en-US" sz="1200" b="1" dirty="0" smtClean="0">
                <a:ea typeface="Calibri" panose="020F0502020204030204" pitchFamily="34" charset="0"/>
                <a:cs typeface="Times New Roman" panose="02020603050405020304" pitchFamily="18" charset="0"/>
              </a:rPr>
              <a:t>Brightness</a:t>
            </a:r>
            <a:r>
              <a:rPr lang="en-US" sz="1200" dirty="0" smtClean="0">
                <a:ea typeface="Calibri" panose="020F0502020204030204" pitchFamily="34" charset="0"/>
                <a:cs typeface="Times New Roman" panose="02020603050405020304" pitchFamily="18" charset="0"/>
              </a:rPr>
              <a:t> is a multiplier to the bloom calculations. </a:t>
            </a: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b="1" dirty="0" smtClean="0">
                <a:ea typeface="Calibri" panose="020F0502020204030204" pitchFamily="34" charset="0"/>
                <a:cs typeface="Times New Roman" panose="02020603050405020304" pitchFamily="18" charset="0"/>
              </a:rPr>
              <a:t>Range </a:t>
            </a:r>
            <a:r>
              <a:rPr lang="en-US" sz="1200" dirty="0" smtClean="0">
                <a:ea typeface="Calibri" panose="020F0502020204030204" pitchFamily="34" charset="0"/>
                <a:cs typeface="Times New Roman" panose="02020603050405020304" pitchFamily="18" charset="0"/>
              </a:rPr>
              <a:t>controls how far light leaks. This setting has no effect on performance, it is purely aesthetical. </a:t>
            </a:r>
          </a:p>
          <a:p>
            <a:pPr>
              <a:lnSpc>
                <a:spcPct val="107000"/>
              </a:lnSpc>
              <a:spcAft>
                <a:spcPts val="800"/>
              </a:spcAft>
            </a:pPr>
            <a:r>
              <a:rPr lang="en-US" sz="1200" b="1" dirty="0" err="1" smtClean="0">
                <a:ea typeface="Calibri" panose="020F0502020204030204" pitchFamily="34" charset="0"/>
                <a:cs typeface="Times New Roman" panose="02020603050405020304" pitchFamily="18" charset="0"/>
              </a:rPr>
              <a:t>Downsamples</a:t>
            </a:r>
            <a:r>
              <a:rPr lang="en-US" sz="1200" dirty="0" smtClean="0">
                <a:ea typeface="Calibri" panose="020F0502020204030204" pitchFamily="34" charset="0"/>
                <a:cs typeface="Times New Roman" panose="02020603050405020304" pitchFamily="18" charset="0"/>
              </a:rPr>
              <a:t> </a:t>
            </a:r>
            <a:r>
              <a:rPr lang="en-US" sz="1200" dirty="0" smtClean="0">
                <a:ea typeface="Calibri" panose="020F0502020204030204" pitchFamily="34" charset="0"/>
                <a:cs typeface="Times New Roman" panose="02020603050405020304" pitchFamily="18" charset="0"/>
              </a:rPr>
              <a:t>is how long the chain of </a:t>
            </a:r>
            <a:r>
              <a:rPr lang="en-US" sz="1200" dirty="0" err="1" smtClean="0">
                <a:ea typeface="Calibri" panose="020F0502020204030204" pitchFamily="34" charset="0"/>
                <a:cs typeface="Times New Roman" panose="02020603050405020304" pitchFamily="18" charset="0"/>
              </a:rPr>
              <a:t>downsampling</a:t>
            </a:r>
            <a:r>
              <a:rPr lang="en-US" sz="1200" dirty="0" smtClean="0">
                <a:ea typeface="Calibri" panose="020F0502020204030204" pitchFamily="34" charset="0"/>
                <a:cs typeface="Times New Roman" panose="02020603050405020304" pitchFamily="18" charset="0"/>
              </a:rPr>
              <a:t> is. The larger this value the further away the bloom reaches. The cost also increases with each </a:t>
            </a:r>
            <a:r>
              <a:rPr lang="en-US" sz="1200" dirty="0" err="1" smtClean="0">
                <a:ea typeface="Calibri" panose="020F0502020204030204" pitchFamily="34" charset="0"/>
                <a:cs typeface="Times New Roman" panose="02020603050405020304" pitchFamily="18" charset="0"/>
              </a:rPr>
              <a:t>downsample</a:t>
            </a:r>
            <a:r>
              <a:rPr lang="en-US" sz="1200" dirty="0" smtClean="0">
                <a:ea typeface="Calibri" panose="020F0502020204030204" pitchFamily="34" charset="0"/>
                <a:cs typeface="Times New Roman" panose="02020603050405020304" pitchFamily="18" charset="0"/>
              </a:rPr>
              <a:t>, although the further you go the lesser the resolution becomes therefore the cost per </a:t>
            </a:r>
            <a:r>
              <a:rPr lang="en-US" sz="1200" dirty="0" err="1" smtClean="0">
                <a:ea typeface="Calibri" panose="020F0502020204030204" pitchFamily="34" charset="0"/>
                <a:cs typeface="Times New Roman" panose="02020603050405020304" pitchFamily="18" charset="0"/>
              </a:rPr>
              <a:t>downsample</a:t>
            </a:r>
            <a:r>
              <a:rPr lang="en-US" sz="1200" dirty="0" smtClean="0">
                <a:ea typeface="Calibri" panose="020F0502020204030204" pitchFamily="34" charset="0"/>
                <a:cs typeface="Times New Roman" panose="02020603050405020304" pitchFamily="18" charset="0"/>
              </a:rPr>
              <a:t> decreases as well. </a:t>
            </a:r>
            <a:endParaRPr lang="en-US" sz="1200" dirty="0" smtClean="0">
              <a:effectLst/>
              <a:ea typeface="Calibri" panose="020F0502020204030204" pitchFamily="34" charset="0"/>
              <a:cs typeface="Times New Roman" panose="02020603050405020304" pitchFamily="18" charset="0"/>
            </a:endParaRPr>
          </a:p>
        </p:txBody>
      </p:sp>
      <p:sp>
        <p:nvSpPr>
          <p:cNvPr id="5" name="TextBox 4"/>
          <p:cNvSpPr txBox="1"/>
          <p:nvPr/>
        </p:nvSpPr>
        <p:spPr>
          <a:xfrm>
            <a:off x="597114" y="481736"/>
            <a:ext cx="3538265" cy="646331"/>
          </a:xfrm>
          <a:prstGeom prst="rect">
            <a:avLst/>
          </a:prstGeom>
          <a:noFill/>
        </p:spPr>
        <p:txBody>
          <a:bodyPr wrap="square" rtlCol="0">
            <a:spAutoFit/>
          </a:bodyPr>
          <a:lstStyle/>
          <a:p>
            <a:r>
              <a:rPr lang="sv-SE" sz="3600" dirty="0" smtClean="0">
                <a:solidFill>
                  <a:srgbClr val="D0D0D0"/>
                </a:solidFill>
              </a:rPr>
              <a:t>Bloom</a:t>
            </a:r>
            <a:endParaRPr lang="sv-SE" sz="3600" dirty="0">
              <a:solidFill>
                <a:srgbClr val="D0D0D0"/>
              </a:solidFill>
            </a:endParaRPr>
          </a:p>
        </p:txBody>
      </p:sp>
    </p:spTree>
    <p:extLst>
      <p:ext uri="{BB962C8B-B14F-4D97-AF65-F5344CB8AC3E}">
        <p14:creationId xmlns:p14="http://schemas.microsoft.com/office/powerpoint/2010/main" val="293667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1351460"/>
          </a:xfrm>
          <a:prstGeom prst="rect">
            <a:avLst/>
          </a:prstGeom>
        </p:spPr>
        <p:txBody>
          <a:bodyPr wrap="square">
            <a:spAutoFit/>
          </a:bodyPr>
          <a:lstStyle/>
          <a:p>
            <a:pPr algn="ctr">
              <a:lnSpc>
                <a:spcPct val="107000"/>
              </a:lnSpc>
              <a:spcAft>
                <a:spcPts val="800"/>
              </a:spcAft>
            </a:pPr>
            <a:r>
              <a:rPr lang="en-US" sz="1600" b="1" dirty="0" smtClean="0"/>
              <a:t>Description</a:t>
            </a:r>
            <a:endParaRPr lang="en-US" sz="1200" dirty="0"/>
          </a:p>
          <a:p>
            <a:pPr>
              <a:lnSpc>
                <a:spcPct val="107000"/>
              </a:lnSpc>
              <a:spcAft>
                <a:spcPts val="800"/>
              </a:spcAft>
            </a:pPr>
            <a:r>
              <a:rPr lang="en-US" sz="1200" dirty="0" smtClean="0">
                <a:ea typeface="Calibri" panose="020F0502020204030204" pitchFamily="34" charset="0"/>
                <a:cs typeface="Times New Roman" panose="02020603050405020304" pitchFamily="18" charset="0"/>
              </a:rPr>
              <a:t>The Lens Dirt effect is an extension of the bloom effect, so it only becomes usable if bloom is active. It allows you to use a texture to increase the contribution of the bloom, simulating the effect of a dirty lens.</a:t>
            </a:r>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Similarly to the bloom effect, you can control the brightness and intensity of the lens dirt effect.</a:t>
            </a:r>
          </a:p>
        </p:txBody>
      </p:sp>
      <p:sp>
        <p:nvSpPr>
          <p:cNvPr id="5" name="TextBox 4"/>
          <p:cNvSpPr txBox="1"/>
          <p:nvPr/>
        </p:nvSpPr>
        <p:spPr>
          <a:xfrm>
            <a:off x="597114" y="481736"/>
            <a:ext cx="3538265" cy="646331"/>
          </a:xfrm>
          <a:prstGeom prst="rect">
            <a:avLst/>
          </a:prstGeom>
          <a:noFill/>
        </p:spPr>
        <p:txBody>
          <a:bodyPr wrap="square" rtlCol="0">
            <a:spAutoFit/>
          </a:bodyPr>
          <a:lstStyle/>
          <a:p>
            <a:r>
              <a:rPr lang="sv-SE" sz="3600" dirty="0" smtClean="0">
                <a:solidFill>
                  <a:srgbClr val="D0D0D0"/>
                </a:solidFill>
              </a:rPr>
              <a:t>Lens Dirt</a:t>
            </a:r>
            <a:endParaRPr lang="sv-SE" sz="3600" dirty="0">
              <a:solidFill>
                <a:srgbClr val="D0D0D0"/>
              </a:solidFill>
            </a:endParaRPr>
          </a:p>
        </p:txBody>
      </p:sp>
    </p:spTree>
    <p:extLst>
      <p:ext uri="{BB962C8B-B14F-4D97-AF65-F5344CB8AC3E}">
        <p14:creationId xmlns:p14="http://schemas.microsoft.com/office/powerpoint/2010/main" val="1112731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5924" cy="9906000"/>
          </a:xfrm>
          <a:prstGeom prst="rect">
            <a:avLst/>
          </a:prstGeom>
        </p:spPr>
      </p:pic>
      <p:sp>
        <p:nvSpPr>
          <p:cNvPr id="3" name="Rectangle 2"/>
          <p:cNvSpPr/>
          <p:nvPr/>
        </p:nvSpPr>
        <p:spPr>
          <a:xfrm>
            <a:off x="384464" y="1548246"/>
            <a:ext cx="6473536" cy="4199163"/>
          </a:xfrm>
          <a:prstGeom prst="rect">
            <a:avLst/>
          </a:prstGeom>
        </p:spPr>
        <p:txBody>
          <a:bodyPr wrap="square">
            <a:spAutoFit/>
          </a:bodyPr>
          <a:lstStyle/>
          <a:p>
            <a:pPr algn="ctr">
              <a:lnSpc>
                <a:spcPct val="107000"/>
              </a:lnSpc>
              <a:spcAft>
                <a:spcPts val="800"/>
              </a:spcAft>
            </a:pPr>
            <a:r>
              <a:rPr lang="en-US" sz="1600" b="1" dirty="0" smtClean="0"/>
              <a:t>Description</a:t>
            </a:r>
            <a:endParaRPr lang="en-US" sz="1200" dirty="0"/>
          </a:p>
          <a:p>
            <a:pPr>
              <a:lnSpc>
                <a:spcPct val="107000"/>
              </a:lnSpc>
              <a:spcAft>
                <a:spcPts val="800"/>
              </a:spcAft>
            </a:pPr>
            <a:r>
              <a:rPr lang="en-US" sz="1200" dirty="0" smtClean="0">
                <a:ea typeface="Calibri" panose="020F0502020204030204" pitchFamily="34" charset="0"/>
                <a:cs typeface="Times New Roman" panose="02020603050405020304" pitchFamily="18" charset="0"/>
              </a:rPr>
              <a:t>There are 4 different camera modes in Scion. </a:t>
            </a:r>
            <a:endParaRPr lang="en-US" sz="1200" dirty="0">
              <a:ea typeface="Calibri" panose="020F0502020204030204" pitchFamily="34" charset="0"/>
              <a:cs typeface="Times New Roman" panose="02020603050405020304" pitchFamily="18" charset="0"/>
            </a:endParaRPr>
          </a:p>
          <a:p>
            <a:pPr marL="171450" indent="-171450">
              <a:spcAft>
                <a:spcPts val="800"/>
              </a:spcAft>
              <a:buFont typeface="Arial" panose="020B0604020202020204" pitchFamily="34" charset="0"/>
              <a:buChar char="•"/>
            </a:pPr>
            <a:r>
              <a:rPr lang="en-US" sz="1200" dirty="0">
                <a:ea typeface="Calibri" panose="020F0502020204030204" pitchFamily="34" charset="0"/>
                <a:cs typeface="Times New Roman" panose="02020603050405020304" pitchFamily="18" charset="0"/>
              </a:rPr>
              <a:t>Auto </a:t>
            </a:r>
            <a:r>
              <a:rPr lang="en-US" sz="1200" dirty="0" smtClean="0">
                <a:ea typeface="Calibri" panose="020F0502020204030204" pitchFamily="34" charset="0"/>
                <a:cs typeface="Times New Roman" panose="02020603050405020304" pitchFamily="18" charset="0"/>
              </a:rPr>
              <a:t>Priority</a:t>
            </a:r>
            <a:endParaRPr lang="en-US" sz="1200" dirty="0">
              <a:ea typeface="Calibri" panose="020F0502020204030204" pitchFamily="34" charset="0"/>
              <a:cs typeface="Times New Roman" panose="02020603050405020304" pitchFamily="18" charset="0"/>
            </a:endParaRPr>
          </a:p>
          <a:p>
            <a:pPr marL="171450" indent="-171450">
              <a:spcAft>
                <a:spcPts val="800"/>
              </a:spcAft>
              <a:buFont typeface="Arial" panose="020B0604020202020204" pitchFamily="34" charset="0"/>
              <a:buChar char="•"/>
            </a:pPr>
            <a:r>
              <a:rPr lang="en-US" sz="1200" dirty="0" smtClean="0">
                <a:effectLst/>
                <a:ea typeface="Calibri" panose="020F0502020204030204" pitchFamily="34" charset="0"/>
                <a:cs typeface="Times New Roman" panose="02020603050405020304" pitchFamily="18" charset="0"/>
              </a:rPr>
              <a:t>Aperture Priority</a:t>
            </a:r>
          </a:p>
          <a:p>
            <a:pPr marL="171450" indent="-171450">
              <a:spcAft>
                <a:spcPts val="800"/>
              </a:spcAft>
              <a:buFont typeface="Arial" panose="020B0604020202020204" pitchFamily="34" charset="0"/>
              <a:buChar char="•"/>
            </a:pPr>
            <a:r>
              <a:rPr lang="en-US" sz="1200" dirty="0" smtClean="0">
                <a:effectLst/>
                <a:ea typeface="Calibri" panose="020F0502020204030204" pitchFamily="34" charset="0"/>
                <a:cs typeface="Times New Roman" panose="02020603050405020304" pitchFamily="18" charset="0"/>
              </a:rPr>
              <a:t>Manual</a:t>
            </a:r>
          </a:p>
          <a:p>
            <a:pPr marL="171450" indent="-171450">
              <a:spcAft>
                <a:spcPts val="800"/>
              </a:spcAft>
              <a:buFont typeface="Arial" panose="020B0604020202020204" pitchFamily="34" charset="0"/>
              <a:buChar char="•"/>
            </a:pPr>
            <a:r>
              <a:rPr lang="en-US" sz="1200" dirty="0" smtClean="0">
                <a:ea typeface="Calibri" panose="020F0502020204030204" pitchFamily="34" charset="0"/>
                <a:cs typeface="Times New Roman" panose="02020603050405020304" pitchFamily="18" charset="0"/>
              </a:rPr>
              <a:t>Off</a:t>
            </a:r>
          </a:p>
          <a:p>
            <a:pPr>
              <a:lnSpc>
                <a:spcPct val="107000"/>
              </a:lnSpc>
              <a:spcAft>
                <a:spcPts val="800"/>
              </a:spcAft>
            </a:pPr>
            <a:r>
              <a:rPr lang="en-US" sz="1200" dirty="0" smtClean="0">
                <a:effectLst/>
                <a:ea typeface="Calibri" panose="020F0502020204030204" pitchFamily="34" charset="0"/>
                <a:cs typeface="Times New Roman" panose="02020603050405020304" pitchFamily="18" charset="0"/>
              </a:rPr>
              <a:t>Auto priority is the default mode and handles all settings for you. </a:t>
            </a:r>
          </a:p>
          <a:p>
            <a:pPr>
              <a:lnSpc>
                <a:spcPct val="107000"/>
              </a:lnSpc>
              <a:spcAft>
                <a:spcPts val="800"/>
              </a:spcAft>
            </a:pPr>
            <a:r>
              <a:rPr lang="en-US" sz="1200" dirty="0" smtClean="0">
                <a:ea typeface="Calibri" panose="020F0502020204030204" pitchFamily="34" charset="0"/>
                <a:cs typeface="Times New Roman" panose="02020603050405020304" pitchFamily="18" charset="0"/>
              </a:rPr>
              <a:t>Aperture priority allows you to manually set the Camera’s F-Number.</a:t>
            </a: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ea typeface="Calibri" panose="020F0502020204030204" pitchFamily="34" charset="0"/>
                <a:cs typeface="Times New Roman" panose="02020603050405020304" pitchFamily="18" charset="0"/>
              </a:rPr>
              <a:t>Manual gives you full direct control over all the variables.</a:t>
            </a:r>
          </a:p>
          <a:p>
            <a:pPr>
              <a:lnSpc>
                <a:spcPct val="107000"/>
              </a:lnSpc>
              <a:spcAft>
                <a:spcPts val="800"/>
              </a:spcAft>
            </a:pPr>
            <a:r>
              <a:rPr lang="en-US" sz="1200" dirty="0" smtClean="0">
                <a:ea typeface="Calibri" panose="020F0502020204030204" pitchFamily="34" charset="0"/>
                <a:cs typeface="Times New Roman" panose="02020603050405020304" pitchFamily="18" charset="0"/>
              </a:rPr>
              <a:t>Off removes exposure all together from the render. However, the F-Number will still be visible due to its impact on the Depth of Field.</a:t>
            </a:r>
          </a:p>
          <a:p>
            <a:pPr>
              <a:lnSpc>
                <a:spcPct val="107000"/>
              </a:lnSpc>
              <a:spcAft>
                <a:spcPts val="800"/>
              </a:spcAft>
            </a:pP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ea typeface="Calibri" panose="020F0502020204030204" pitchFamily="34" charset="0"/>
                <a:cs typeface="Times New Roman" panose="02020603050405020304" pitchFamily="18" charset="0"/>
              </a:rPr>
              <a:t>You may also choose to toggle “Custom Focal Length”. Typically the cameras focal length is derived from the Field of View setting, enabling this however does allow some artistic freedom. Focal length impacts how large the “blur” is for the Depth of Field.</a:t>
            </a:r>
          </a:p>
        </p:txBody>
      </p:sp>
      <p:sp>
        <p:nvSpPr>
          <p:cNvPr id="5" name="TextBox 4"/>
          <p:cNvSpPr txBox="1"/>
          <p:nvPr/>
        </p:nvSpPr>
        <p:spPr>
          <a:xfrm>
            <a:off x="331300" y="492369"/>
            <a:ext cx="3538265" cy="646331"/>
          </a:xfrm>
          <a:prstGeom prst="rect">
            <a:avLst/>
          </a:prstGeom>
          <a:noFill/>
        </p:spPr>
        <p:txBody>
          <a:bodyPr wrap="square" rtlCol="0">
            <a:spAutoFit/>
          </a:bodyPr>
          <a:lstStyle/>
          <a:p>
            <a:r>
              <a:rPr lang="sv-SE" sz="3600" dirty="0" smtClean="0">
                <a:solidFill>
                  <a:srgbClr val="D0D0D0"/>
                </a:solidFill>
              </a:rPr>
              <a:t>Camera Mode</a:t>
            </a:r>
            <a:endParaRPr lang="sv-SE" sz="3600" dirty="0">
              <a:solidFill>
                <a:srgbClr val="D0D0D0"/>
              </a:solidFill>
            </a:endParaRPr>
          </a:p>
        </p:txBody>
      </p:sp>
    </p:spTree>
    <p:extLst>
      <p:ext uri="{BB962C8B-B14F-4D97-AF65-F5344CB8AC3E}">
        <p14:creationId xmlns:p14="http://schemas.microsoft.com/office/powerpoint/2010/main" val="3743286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741</TotalTime>
  <Words>1632</Words>
  <Application>Microsoft Office PowerPoint</Application>
  <PresentationFormat>A4 Paper (210x297 mm)</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August</dc:creator>
  <cp:lastModifiedBy>August</cp:lastModifiedBy>
  <cp:revision>38</cp:revision>
  <dcterms:created xsi:type="dcterms:W3CDTF">2015-03-31T22:35:11Z</dcterms:created>
  <dcterms:modified xsi:type="dcterms:W3CDTF">2015-08-17T01:49:53Z</dcterms:modified>
</cp:coreProperties>
</file>