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uiz Schreinert" userId="ce271820-5316-441f-aacb-97e5c96f5460" providerId="ADAL" clId="{4E3FCA6A-2E7F-4C90-A8D3-720FC160D3AB}"/>
    <pc:docChg chg="modSld">
      <pc:chgData name="Rafael Ruiz Schreinert" userId="ce271820-5316-441f-aacb-97e5c96f5460" providerId="ADAL" clId="{4E3FCA6A-2E7F-4C90-A8D3-720FC160D3AB}" dt="2022-04-04T18:45:09.746" v="2" actId="20577"/>
      <pc:docMkLst>
        <pc:docMk/>
      </pc:docMkLst>
      <pc:sldChg chg="modSp mod">
        <pc:chgData name="Rafael Ruiz Schreinert" userId="ce271820-5316-441f-aacb-97e5c96f5460" providerId="ADAL" clId="{4E3FCA6A-2E7F-4C90-A8D3-720FC160D3AB}" dt="2022-04-04T18:45:09.746" v="2" actId="20577"/>
        <pc:sldMkLst>
          <pc:docMk/>
          <pc:sldMk cId="0" sldId="256"/>
        </pc:sldMkLst>
        <pc:spChg chg="mod">
          <ac:chgData name="Rafael Ruiz Schreinert" userId="ce271820-5316-441f-aacb-97e5c96f5460" providerId="ADAL" clId="{4E3FCA6A-2E7F-4C90-A8D3-720FC160D3AB}" dt="2022-04-04T18:45:09.746" v="2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5a45364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5a45364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5a45364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5a45364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5a45364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5a45364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5a45364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5a45364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5a45364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5a45364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5a45364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5a45364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5a45364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5a45364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5a45364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5a45364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5a45364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5a45364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f5a45364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f5a45364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5a4536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5a4536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f5a45364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f5a45364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5a4536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5a4536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5a4536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f5a4536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5a45364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5a45364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5a45364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5a45364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5a45364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5a45364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a45364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a45364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5a45364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5a45364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Case Técnico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90100" y="3114850"/>
            <a:ext cx="5563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979">
                <a:solidFill>
                  <a:srgbClr val="181818"/>
                </a:solidFill>
                <a:highlight>
                  <a:srgbClr val="FFFFFF"/>
                </a:highlight>
              </a:rPr>
              <a:t>Open University Learning Analytics dataset - https://analyse.kmi.open.ac.uk/open_dataset</a:t>
            </a:r>
            <a:endParaRPr sz="1979">
              <a:solidFill>
                <a:srgbClr val="18181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2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30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Créditos cursados:</a:t>
            </a:r>
            <a:endParaRPr sz="202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31225" y="767100"/>
            <a:ext cx="55638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grande maioria dos estudantes cursou de 0 a 100 créditos.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75" y="152400"/>
            <a:ext cx="16383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2081350"/>
            <a:ext cx="30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Deficiência:</a:t>
            </a:r>
            <a:endParaRPr sz="202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31225" y="2744275"/>
            <a:ext cx="55638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Menos de 10% dos estudantes possuem deficiência.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200" y="2744275"/>
            <a:ext cx="29051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0" y="2661475"/>
            <a:ext cx="2205247" cy="24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228175" y="706925"/>
            <a:ext cx="5316300" cy="18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Cursos mais cursados são BBB, FFF e DDD respectivamente. E o menos cursado é AAA seguido de GGG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Os cursos mais cursados parecem ter um índice de reprovação maior.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30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Módulo:</a:t>
            </a:r>
            <a:endParaRPr sz="202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t="1215"/>
          <a:stretch/>
        </p:blipFill>
        <p:spPr>
          <a:xfrm>
            <a:off x="5544475" y="134225"/>
            <a:ext cx="3599525" cy="401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51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Período de início:</a:t>
            </a:r>
            <a:endParaRPr sz="202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261575" y="706925"/>
            <a:ext cx="5563800" cy="20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maioria dos alunos começa em Outubro (J) e a minoria em Fevereiro (B).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Alunos que iniciaram em Fevereiro tiveram maior índice de reprovação.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50" y="3456575"/>
            <a:ext cx="25527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375" y="165425"/>
            <a:ext cx="3318625" cy="34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51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Tentativas prévias:</a:t>
            </a:r>
            <a:endParaRPr sz="202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261575" y="706925"/>
            <a:ext cx="5102400" cy="20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Mais de 87% dos estudantes não fizeram tentativas anteriores, cerca de 10% fizeram 1.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Os que fizeram 1 tentativa anterior tiveram maior índice de reprovação.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623" y="2797325"/>
            <a:ext cx="2447650" cy="2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975" y="593575"/>
            <a:ext cx="3780025" cy="33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71950" y="134200"/>
            <a:ext cx="41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2270" algn="l" rtl="0">
              <a:spcBef>
                <a:spcPts val="0"/>
              </a:spcBef>
              <a:spcAft>
                <a:spcPts val="0"/>
              </a:spcAft>
              <a:buSzPts val="2420"/>
              <a:buAutoNum type="arabicPeriod"/>
            </a:pPr>
            <a:r>
              <a:rPr lang="en-GB" sz="2420"/>
              <a:t>Interação dos estudantes com o VLE:</a:t>
            </a:r>
            <a:endParaRPr sz="242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71950" y="1152475"/>
            <a:ext cx="4269300" cy="3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Este gráfico podemos ver os materiais didáticos com maior interação pelos estudantes.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gráfico inferior podemos ver a interação média dos alunos, para vermos não só o que mais eles acessam e também o que mais retém a atenção no VLE. E faz sentido, visto que geralmente os alunos gastam mais clicks nos quizes.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t="3716" r="33002"/>
          <a:stretch/>
        </p:blipFill>
        <p:spPr>
          <a:xfrm>
            <a:off x="4158400" y="0"/>
            <a:ext cx="4620149" cy="26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t="3379" r="24064" b="3787"/>
          <a:stretch/>
        </p:blipFill>
        <p:spPr>
          <a:xfrm>
            <a:off x="4341300" y="2571750"/>
            <a:ext cx="4437250" cy="239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60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2. Fatores relacionados ao desempenho:</a:t>
            </a:r>
            <a:endParaRPr sz="2320"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087925"/>
            <a:ext cx="8170500" cy="20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65"/>
              <a:t>	Ao longo da exploração do dataset em busca do perfil dos estudantes, já foi possível reparar algumas relações entre os atributos e o desempenho (que optei por fazer de forma binária em Aprovado e Reprovado). Porém para confirmar as percepções optei por aplicar um algoritmo de Machine Learning, o Extra Trees Classifier, que acabou por confirmar as percepções com um “accuracy score” de 86%</a:t>
            </a:r>
            <a:endParaRPr sz="1865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78" y="3143275"/>
            <a:ext cx="3555926" cy="20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 gráfico mostra as variáveis organizadas por grau de importância em relação ao desempenho binário (Aprovado e Reprovado). Confirmando as percepções que tivemos ao longo da análise exploratória (EDA).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950" y="630725"/>
            <a:ext cx="4160950" cy="45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60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2. Fatores relacionados ao desempenho:</a:t>
            </a:r>
            <a:endParaRPr sz="23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276150" y="881775"/>
            <a:ext cx="85917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gráfico podemos ver a relação de aprovação entre o número de clicks para cada material didático (VLE). Podemos notar a forte relação no desempenho positivo nas principais VLEs acessadas.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650" y="1986025"/>
            <a:ext cx="6346675" cy="31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60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2. Fatores relacionados ao desempenho:</a:t>
            </a:r>
            <a:endParaRPr sz="23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276150" y="881775"/>
            <a:ext cx="85917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Rodando o algoritmo novamente, mas desta vez junto com as features do VLE, mais uma vez confirmamos as percepções, onde as features do gráfico anterior tem boa importância no desempenho dos estudantes.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60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2. Fatores relacionados ao desempenho:</a:t>
            </a:r>
            <a:endParaRPr sz="232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63" y="2155675"/>
            <a:ext cx="6622075" cy="2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125250" y="802100"/>
            <a:ext cx="8893500" cy="4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Uma boa ideia seria tentar entender o motivo de a Região e o IMD influenciarem no desempenho dos estudantes, verificar se os alunos estão tendo dificuldade de acesso ao VLE, visto que a interatividade dos estudantes tem bastante influência no desempenho.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Outro ponto a ser olhado seria a diferença no índice de aprovação dos 2 períodos (Fev e Out). Existe diferença entre os cursos iniciados em datas diferentes?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 a principal medida seria orientar os alunos em relação a rotina de estudos e sobre como estudar, pois vimos que as páginas acessadas tem forte relação com o desempenho. Orientar os alunos a acessarem frequentemente a homepage, revisarem os conteúdos, realizarem os quizes, participarem do forum. Mostrar os dados de aprovação em relação a interação com o VLE para os alunos, pode ser uma boa estratégia para salientar a importância dos mesmos e despertar o interesse dos estudantes, pois sempre que os alunos veem onde está o caminho da a aprovação eles tendem a prestar atenção.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60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3. Sugestões para melhora de desempenho:</a:t>
            </a:r>
            <a:endParaRPr sz="2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77200" y="505200"/>
            <a:ext cx="37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/>
              <a:t>Descrição do dataset</a:t>
            </a:r>
            <a:endParaRPr sz="29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63025"/>
            <a:ext cx="8520600" cy="27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 dataset contém dados sobre os 7 cursos (modules), estudantes e as interações com o Ambiente Vitual de Aprendizado (VLE). A apresentação dos cursos inicia em Fevereiro (B) e Outubro (J). As tabelas de dados do dataset se conectam por chaves de identificação indicadas no Schema do próximo slide. Todas as tabelas estão em formato csv.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2583025" y="3733675"/>
            <a:ext cx="40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Obrigado pela oportunidade.</a:t>
            </a:r>
            <a:endParaRPr sz="23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355" y="0"/>
            <a:ext cx="54512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19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Qual o perfil das pessoas estudantes?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08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2. Quais são os fatores relacionados ao desempenho das pessoas?</a:t>
            </a:r>
            <a:endParaRPr sz="2520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20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3. Quais recomendações iniciativas você sugere para que o desempenho das pessoas estudantes melhore?</a:t>
            </a:r>
            <a:endParaRPr sz="2520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04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Objetivos do desafio:</a:t>
            </a:r>
            <a:endParaRPr sz="25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74600"/>
            <a:ext cx="51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Gênero:</a:t>
            </a:r>
            <a:endParaRPr sz="202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952500"/>
            <a:ext cx="5563800" cy="3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Temos um perfil majoritário de pessoas do sexo masculino (52,27% - 15.046), porém nada tão desproporcional em relação às pessoas do sexo feminino (47,73% - 13.739).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notar um </a:t>
            </a:r>
            <a:r>
              <a:rPr lang="en-GB" b="1"/>
              <a:t>leve</a:t>
            </a:r>
            <a:r>
              <a:rPr lang="en-GB"/>
              <a:t> melhor desempenho entre o público feminino quando vemos o gráfico comparativo de aprovados e reprovados, onde a inclinação da reta é mais acentuada indicando maior índice de reprovação entre o público masculino.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650" y="741950"/>
            <a:ext cx="2209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100" y="1833350"/>
            <a:ext cx="3316900" cy="33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148" y="0"/>
            <a:ext cx="2149525" cy="11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74600"/>
            <a:ext cx="51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Idade:</a:t>
            </a:r>
            <a:endParaRPr sz="202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53300"/>
            <a:ext cx="5563800" cy="3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Quase 70% dos estudantes estão na faixa de até 35 anos, 29,4% tem entre 35 e 55 anos e o,6% mais de 55 anos de idade.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notar que o índice de reprovação é um pouco mais alto entre os mais jovens. Pessoas mais velhas dão mais valor ao estudo? Pagam pelo próprio estudo?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l="1681"/>
          <a:stretch/>
        </p:blipFill>
        <p:spPr>
          <a:xfrm>
            <a:off x="6256425" y="1189125"/>
            <a:ext cx="2737176" cy="39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51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Localidade:</a:t>
            </a:r>
            <a:endParaRPr sz="202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61575" y="706925"/>
            <a:ext cx="55638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4 maiores regiões em número de estudantes são East Anglican Region, Scotland, London e South Region. E a menos representativa é Ireland.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notar que as regiões mais representativas também lideram entre os mais reprovados, salvo South region que teve um melhor índice de aprovação (vide inclinação oposta da reta).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10055" t="50204"/>
          <a:stretch/>
        </p:blipFill>
        <p:spPr>
          <a:xfrm>
            <a:off x="3511788" y="3681675"/>
            <a:ext cx="2245875" cy="14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200" y="0"/>
            <a:ext cx="3205800" cy="387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l="10055" b="50204"/>
          <a:stretch/>
        </p:blipFill>
        <p:spPr>
          <a:xfrm>
            <a:off x="1265925" y="3681675"/>
            <a:ext cx="2245875" cy="1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510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Escolaridade:</a:t>
            </a:r>
            <a:endParaRPr sz="202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261575" y="706925"/>
            <a:ext cx="55638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marR="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Podemos ver que mais de 80% dos estudantes têm até o "A Level" (Os A-levels são qualificações avançadas relacionadas à área de estudo que o estudante pretende cursar na universidade.) 14,5% possui HE Qualification (Equiparável a Graduação). A minoria restante ou não tem qualificação formal ou tem Pós Graduação.</a:t>
            </a:r>
            <a:endParaRPr/>
          </a:p>
          <a:p>
            <a:pPr marL="457200" marR="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Podemos dizer que quanto maior o nível de escolaridade melhor o desempenho dos alunos, visto que os que possuíam A Level ou HE tiveram maior índice de aprovação em relação aos que não concluíram o A Level.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38" y="3607950"/>
            <a:ext cx="3048125" cy="15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375" y="0"/>
            <a:ext cx="2937625" cy="38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134225"/>
            <a:ext cx="59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lang="en-GB" sz="2020"/>
              <a:t>IMD (ìndice de qualidade de vida da região)</a:t>
            </a:r>
            <a:endParaRPr sz="202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632250"/>
            <a:ext cx="5563800" cy="23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ver que a maior parte dos alunos vive em zonas com baixo IMD (quanto maior o índice maior a qualidade de vida na região).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ver a tendência nos dados, onde quanto maior o IMD maior o índice de aprovação.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t="1594"/>
          <a:stretch/>
        </p:blipFill>
        <p:spPr>
          <a:xfrm>
            <a:off x="5875500" y="320850"/>
            <a:ext cx="3268499" cy="4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t="53514"/>
          <a:stretch/>
        </p:blipFill>
        <p:spPr>
          <a:xfrm>
            <a:off x="3190475" y="3469100"/>
            <a:ext cx="2367450" cy="15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46484"/>
          <a:stretch/>
        </p:blipFill>
        <p:spPr>
          <a:xfrm>
            <a:off x="823025" y="3233275"/>
            <a:ext cx="2367450" cy="17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Apresentação na tela (16:9)</PresentationFormat>
  <Paragraphs>58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Case Técnico</vt:lpstr>
      <vt:lpstr>Descrição do dataset</vt:lpstr>
      <vt:lpstr>Apresentação do PowerPoint</vt:lpstr>
      <vt:lpstr>Qual o perfil das pessoas estudantes?</vt:lpstr>
      <vt:lpstr>Gênero:</vt:lpstr>
      <vt:lpstr>Idade:</vt:lpstr>
      <vt:lpstr>Localidade:</vt:lpstr>
      <vt:lpstr>Escolaridade:</vt:lpstr>
      <vt:lpstr>IMD (ìndice de qualidade de vida da região)</vt:lpstr>
      <vt:lpstr>Créditos cursados:</vt:lpstr>
      <vt:lpstr>Módulo:</vt:lpstr>
      <vt:lpstr>Período de início:</vt:lpstr>
      <vt:lpstr>Tentativas prévias:</vt:lpstr>
      <vt:lpstr>Interação dos estudantes com o VLE:</vt:lpstr>
      <vt:lpstr>2. Fatores relacionados ao desempenho:</vt:lpstr>
      <vt:lpstr>2. Fatores relacionados ao desempenho:</vt:lpstr>
      <vt:lpstr>2. Fatores relacionados ao desempenho:</vt:lpstr>
      <vt:lpstr>2. Fatores relacionados ao desempenho:</vt:lpstr>
      <vt:lpstr>3. Sugestões para melhora de desempenho:</vt:lpstr>
      <vt:lpstr>Obrigado pela oportunidade.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Técnico</dc:title>
  <cp:lastModifiedBy>Rafael Ruiz Schreinert</cp:lastModifiedBy>
  <cp:revision>1</cp:revision>
  <dcterms:modified xsi:type="dcterms:W3CDTF">2022-04-04T18:45:37Z</dcterms:modified>
</cp:coreProperties>
</file>