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12/8/2024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12/8/2024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b="1" dirty="0" smtClean="0"/>
              <a:t>Introduction to</a:t>
            </a:r>
            <a:r>
              <a:rPr lang="en-US" sz="11500" b="1" dirty="0" smtClean="0"/>
              <a:t> </a:t>
            </a:r>
            <a:r>
              <a:rPr lang="en-US" sz="7200" dirty="0" smtClean="0"/>
              <a:t> </a:t>
            </a:r>
            <a:endParaRPr lang="en-US" sz="7200" dirty="0"/>
          </a:p>
        </p:txBody>
      </p:sp>
      <p:sp>
        <p:nvSpPr>
          <p:cNvPr id="3" name="Subtitle 2"/>
          <p:cNvSpPr>
            <a:spLocks noGrp="1"/>
          </p:cNvSpPr>
          <p:nvPr>
            <p:ph type="subTitle" idx="1"/>
          </p:nvPr>
        </p:nvSpPr>
        <p:spPr/>
        <p:txBody>
          <a:bodyPr>
            <a:noAutofit/>
          </a:bodyPr>
          <a:lstStyle/>
          <a:p>
            <a:r>
              <a:rPr lang="en-US" sz="6600" b="1" dirty="0" smtClean="0"/>
              <a:t>FLASK AND DJANGO</a:t>
            </a:r>
            <a:endParaRPr lang="en-US" sz="6600" b="1" dirty="0"/>
          </a:p>
        </p:txBody>
      </p:sp>
    </p:spTree>
    <p:extLst>
      <p:ext uri="{BB962C8B-B14F-4D97-AF65-F5344CB8AC3E}">
        <p14:creationId xmlns:p14="http://schemas.microsoft.com/office/powerpoint/2010/main" val="499463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FEATURES OF FLASK</a:t>
            </a:r>
            <a:endParaRPr lang="en-US" b="1" dirty="0"/>
          </a:p>
        </p:txBody>
      </p:sp>
      <p:sp>
        <p:nvSpPr>
          <p:cNvPr id="3" name="Content Placeholder 2"/>
          <p:cNvSpPr>
            <a:spLocks noGrp="1"/>
          </p:cNvSpPr>
          <p:nvPr>
            <p:ph idx="1"/>
          </p:nvPr>
        </p:nvSpPr>
        <p:spPr/>
        <p:txBody>
          <a:bodyPr>
            <a:normAutofit fontScale="85000" lnSpcReduction="20000"/>
          </a:bodyPr>
          <a:lstStyle/>
          <a:p>
            <a:r>
              <a:rPr lang="en-US" b="1" dirty="0" smtClean="0"/>
              <a:t>Light weight Design:</a:t>
            </a:r>
          </a:p>
          <a:p>
            <a:pPr marL="0" indent="0">
              <a:buNone/>
            </a:pPr>
            <a:r>
              <a:rPr lang="en-US" dirty="0" smtClean="0"/>
              <a:t>Simple </a:t>
            </a:r>
            <a:r>
              <a:rPr lang="en-US" dirty="0"/>
              <a:t>and minimalistic, no unnecessary </a:t>
            </a:r>
            <a:r>
              <a:rPr lang="en-US" dirty="0" err="1"/>
              <a:t>components.Freedom</a:t>
            </a:r>
            <a:r>
              <a:rPr lang="en-US" dirty="0"/>
              <a:t> to choose components as needed</a:t>
            </a:r>
            <a:r>
              <a:rPr lang="en-US" dirty="0" smtClean="0"/>
              <a:t>.</a:t>
            </a:r>
          </a:p>
          <a:p>
            <a:endParaRPr lang="en-US" dirty="0" smtClean="0"/>
          </a:p>
          <a:p>
            <a:r>
              <a:rPr lang="en-US" b="1" dirty="0" smtClean="0"/>
              <a:t>Flexibility:</a:t>
            </a:r>
          </a:p>
          <a:p>
            <a:pPr marL="0" indent="0">
              <a:buNone/>
            </a:pPr>
            <a:r>
              <a:rPr lang="en-US" dirty="0" err="1" smtClean="0"/>
              <a:t>Unopinionated</a:t>
            </a:r>
            <a:r>
              <a:rPr lang="en-US" dirty="0" smtClean="0"/>
              <a:t> </a:t>
            </a:r>
            <a:r>
              <a:rPr lang="en-US" dirty="0"/>
              <a:t>structure for custom application </a:t>
            </a:r>
            <a:r>
              <a:rPr lang="en-US" dirty="0" err="1"/>
              <a:t>setup.Supports</a:t>
            </a:r>
            <a:r>
              <a:rPr lang="en-US" dirty="0"/>
              <a:t> various databases (SQL, NoSQL</a:t>
            </a:r>
            <a:r>
              <a:rPr lang="en-US" dirty="0" smtClean="0"/>
              <a:t>).</a:t>
            </a:r>
          </a:p>
          <a:p>
            <a:endParaRPr lang="en-US" dirty="0" smtClean="0"/>
          </a:p>
          <a:p>
            <a:r>
              <a:rPr lang="en-US" b="1" dirty="0" smtClean="0"/>
              <a:t>Extensions:</a:t>
            </a:r>
          </a:p>
          <a:p>
            <a:pPr marL="0" indent="0">
              <a:buNone/>
            </a:pPr>
            <a:r>
              <a:rPr lang="en-US" dirty="0" smtClean="0"/>
              <a:t>Easily </a:t>
            </a:r>
            <a:r>
              <a:rPr lang="en-US" dirty="0"/>
              <a:t>extendable with third-party libraries (e.g., Flask-</a:t>
            </a:r>
            <a:r>
              <a:rPr lang="en-US" dirty="0" err="1"/>
              <a:t>SQLAlchemy</a:t>
            </a:r>
            <a:r>
              <a:rPr lang="en-US" dirty="0"/>
              <a:t>, Flask-WTF).Built-in support for adding features like authentication and email.</a:t>
            </a:r>
          </a:p>
        </p:txBody>
      </p:sp>
    </p:spTree>
    <p:extLst>
      <p:ext uri="{BB962C8B-B14F-4D97-AF65-F5344CB8AC3E}">
        <p14:creationId xmlns:p14="http://schemas.microsoft.com/office/powerpoint/2010/main" val="3828114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Simplicity:</a:t>
            </a:r>
          </a:p>
          <a:p>
            <a:pPr marL="0" indent="0">
              <a:buNone/>
            </a:pPr>
            <a:r>
              <a:rPr lang="en-US" dirty="0" smtClean="0"/>
              <a:t>Minimal </a:t>
            </a:r>
            <a:r>
              <a:rPr lang="en-US" dirty="0"/>
              <a:t>setup and easy to </a:t>
            </a:r>
            <a:r>
              <a:rPr lang="en-US" dirty="0" err="1"/>
              <a:t>learn.Ideal</a:t>
            </a:r>
            <a:r>
              <a:rPr lang="en-US" dirty="0"/>
              <a:t> for beginners and quick development</a:t>
            </a:r>
            <a:r>
              <a:rPr lang="en-US" dirty="0" smtClean="0"/>
              <a:t>.</a:t>
            </a:r>
          </a:p>
          <a:p>
            <a:endParaRPr lang="en-US" dirty="0" smtClean="0"/>
          </a:p>
          <a:p>
            <a:r>
              <a:rPr lang="en-US" b="1" dirty="0" smtClean="0"/>
              <a:t>Customization:</a:t>
            </a:r>
          </a:p>
          <a:p>
            <a:pPr marL="0" indent="0">
              <a:buNone/>
            </a:pPr>
            <a:r>
              <a:rPr lang="en-US" dirty="0" err="1" smtClean="0"/>
              <a:t>OptionsCustom</a:t>
            </a:r>
            <a:r>
              <a:rPr lang="en-US" dirty="0" smtClean="0"/>
              <a:t> </a:t>
            </a:r>
            <a:r>
              <a:rPr lang="en-US" dirty="0"/>
              <a:t>URL routing with decorators.Jinja2 </a:t>
            </a:r>
            <a:r>
              <a:rPr lang="en-US" dirty="0" err="1"/>
              <a:t>templating</a:t>
            </a:r>
            <a:r>
              <a:rPr lang="en-US" dirty="0"/>
              <a:t> for dynamic HTML rendering</a:t>
            </a:r>
            <a:r>
              <a:rPr lang="en-US" dirty="0" smtClean="0"/>
              <a:t>.</a:t>
            </a:r>
          </a:p>
          <a:p>
            <a:endParaRPr lang="en-US" dirty="0" smtClean="0"/>
          </a:p>
          <a:p>
            <a:r>
              <a:rPr lang="en-US" b="1" dirty="0" smtClean="0"/>
              <a:t>Built-in Development:</a:t>
            </a:r>
          </a:p>
          <a:p>
            <a:pPr marL="0" indent="0">
              <a:buNone/>
            </a:pPr>
            <a:r>
              <a:rPr lang="en-US" dirty="0" err="1" smtClean="0"/>
              <a:t>ServerIncludes</a:t>
            </a:r>
            <a:r>
              <a:rPr lang="en-US" dirty="0" smtClean="0"/>
              <a:t> </a:t>
            </a:r>
            <a:r>
              <a:rPr lang="en-US" dirty="0"/>
              <a:t>debugging and hot reloading for faster development.</a:t>
            </a:r>
          </a:p>
        </p:txBody>
      </p:sp>
    </p:spTree>
    <p:extLst>
      <p:ext uri="{BB962C8B-B14F-4D97-AF65-F5344CB8AC3E}">
        <p14:creationId xmlns:p14="http://schemas.microsoft.com/office/powerpoint/2010/main" val="4161735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normAutofit/>
          </a:bodyPr>
          <a:lstStyle/>
          <a:p>
            <a:r>
              <a:rPr lang="en-US" b="1" dirty="0" smtClean="0"/>
              <a:t>Session Management:</a:t>
            </a:r>
          </a:p>
          <a:p>
            <a:pPr marL="0" indent="0">
              <a:buNone/>
            </a:pPr>
            <a:r>
              <a:rPr lang="en-US" dirty="0" smtClean="0"/>
              <a:t>Secure </a:t>
            </a:r>
            <a:r>
              <a:rPr lang="en-US" dirty="0"/>
              <a:t>cookie-based sessions for managing user data</a:t>
            </a:r>
            <a:r>
              <a:rPr lang="en-US" dirty="0" smtClean="0"/>
              <a:t>.</a:t>
            </a:r>
          </a:p>
          <a:p>
            <a:pPr marL="0" indent="0">
              <a:buNone/>
            </a:pPr>
            <a:endParaRPr lang="en-US" dirty="0" smtClean="0"/>
          </a:p>
          <a:p>
            <a:r>
              <a:rPr lang="en-US" b="1" dirty="0" smtClean="0"/>
              <a:t>Large </a:t>
            </a:r>
            <a:r>
              <a:rPr lang="en-US" b="1" dirty="0"/>
              <a:t>Community &amp; </a:t>
            </a:r>
            <a:r>
              <a:rPr lang="en-US" b="1" dirty="0" smtClean="0"/>
              <a:t>Documentation:</a:t>
            </a:r>
          </a:p>
          <a:p>
            <a:pPr marL="0" indent="0">
              <a:buNone/>
            </a:pPr>
            <a:r>
              <a:rPr lang="en-US" dirty="0" smtClean="0"/>
              <a:t>Well-documented </a:t>
            </a:r>
            <a:r>
              <a:rPr lang="en-US" dirty="0"/>
              <a:t>with a large, active community</a:t>
            </a:r>
            <a:r>
              <a:rPr lang="en-US" dirty="0" smtClean="0"/>
              <a:t>.</a:t>
            </a:r>
          </a:p>
        </p:txBody>
      </p:sp>
    </p:spTree>
    <p:extLst>
      <p:ext uri="{BB962C8B-B14F-4D97-AF65-F5344CB8AC3E}">
        <p14:creationId xmlns:p14="http://schemas.microsoft.com/office/powerpoint/2010/main" val="292762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COMMON USES OF FLASK</a:t>
            </a:r>
            <a:endParaRPr lang="en-US" b="1" dirty="0"/>
          </a:p>
        </p:txBody>
      </p:sp>
      <p:sp>
        <p:nvSpPr>
          <p:cNvPr id="3" name="Content Placeholder 2"/>
          <p:cNvSpPr>
            <a:spLocks noGrp="1"/>
          </p:cNvSpPr>
          <p:nvPr>
            <p:ph idx="1"/>
          </p:nvPr>
        </p:nvSpPr>
        <p:spPr/>
        <p:txBody>
          <a:bodyPr>
            <a:normAutofit lnSpcReduction="10000"/>
          </a:bodyPr>
          <a:lstStyle/>
          <a:p>
            <a:r>
              <a:rPr lang="en-US" dirty="0"/>
              <a:t>Small to Medium Web </a:t>
            </a:r>
            <a:r>
              <a:rPr lang="en-US" dirty="0" smtClean="0"/>
              <a:t>Apps</a:t>
            </a:r>
          </a:p>
          <a:p>
            <a:r>
              <a:rPr lang="en-US" dirty="0" smtClean="0"/>
              <a:t>REST APIs</a:t>
            </a:r>
          </a:p>
          <a:p>
            <a:r>
              <a:rPr lang="en-US" dirty="0" smtClean="0"/>
              <a:t>Prototyping </a:t>
            </a:r>
            <a:r>
              <a:rPr lang="en-US" dirty="0"/>
              <a:t>and </a:t>
            </a:r>
            <a:r>
              <a:rPr lang="en-US" dirty="0" smtClean="0"/>
              <a:t>MVPs</a:t>
            </a:r>
          </a:p>
          <a:p>
            <a:r>
              <a:rPr lang="en-US" dirty="0" smtClean="0"/>
              <a:t>Micro services</a:t>
            </a:r>
          </a:p>
          <a:p>
            <a:r>
              <a:rPr lang="en-US" dirty="0" smtClean="0"/>
              <a:t>Content </a:t>
            </a:r>
            <a:r>
              <a:rPr lang="en-US" dirty="0"/>
              <a:t>Management </a:t>
            </a:r>
            <a:r>
              <a:rPr lang="en-US" dirty="0" smtClean="0"/>
              <a:t>Systems</a:t>
            </a:r>
          </a:p>
          <a:p>
            <a:r>
              <a:rPr lang="en-US" dirty="0" smtClean="0"/>
              <a:t>E-commerce Websites</a:t>
            </a:r>
          </a:p>
          <a:p>
            <a:r>
              <a:rPr lang="en-US" dirty="0" smtClean="0"/>
              <a:t>Social </a:t>
            </a:r>
            <a:r>
              <a:rPr lang="en-US" dirty="0"/>
              <a:t>Media </a:t>
            </a:r>
            <a:r>
              <a:rPr lang="en-US" dirty="0" smtClean="0"/>
              <a:t>Platforms</a:t>
            </a:r>
          </a:p>
          <a:p>
            <a:r>
              <a:rPr lang="en-US" dirty="0" smtClean="0"/>
              <a:t>Real-time </a:t>
            </a:r>
            <a:r>
              <a:rPr lang="en-US" dirty="0"/>
              <a:t>Applications</a:t>
            </a:r>
            <a:endParaRPr lang="en-US" dirty="0"/>
          </a:p>
        </p:txBody>
      </p:sp>
    </p:spTree>
    <p:extLst>
      <p:ext uri="{BB962C8B-B14F-4D97-AF65-F5344CB8AC3E}">
        <p14:creationId xmlns:p14="http://schemas.microsoft.com/office/powerpoint/2010/main" val="423460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Practical Comparison (</a:t>
            </a:r>
            <a:r>
              <a:rPr lang="en-US" b="1" dirty="0" smtClean="0"/>
              <a:t>DJANGO VS FLASK)</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DJANGO:</a:t>
            </a:r>
          </a:p>
          <a:p>
            <a:pPr marL="0" indent="0">
              <a:buNone/>
            </a:pPr>
            <a:endParaRPr lang="en-US" b="1" dirty="0" smtClean="0"/>
          </a:p>
          <a:p>
            <a:r>
              <a:rPr lang="en-US" dirty="0" smtClean="0"/>
              <a:t>Comprehensive </a:t>
            </a:r>
            <a:r>
              <a:rPr lang="en-US" dirty="0"/>
              <a:t>framework: </a:t>
            </a:r>
            <a:r>
              <a:rPr lang="en-US" dirty="0" err="1"/>
              <a:t>Django</a:t>
            </a:r>
            <a:r>
              <a:rPr lang="en-US" dirty="0"/>
              <a:t> is known for its “batteries-included” philosophy. It offers a wide range of built-in features, authentication, and an admin interface, making it ideal for larger, more complex applications</a:t>
            </a:r>
            <a:r>
              <a:rPr lang="en-US" dirty="0" smtClean="0"/>
              <a:t>.</a:t>
            </a:r>
          </a:p>
          <a:p>
            <a:endParaRPr lang="en-US" dirty="0" smtClean="0"/>
          </a:p>
          <a:p>
            <a:r>
              <a:rPr lang="en-US" dirty="0" smtClean="0"/>
              <a:t>Structured </a:t>
            </a:r>
            <a:r>
              <a:rPr lang="en-US" dirty="0"/>
              <a:t>and consistent: </a:t>
            </a:r>
            <a:r>
              <a:rPr lang="en-US" dirty="0" err="1"/>
              <a:t>Django</a:t>
            </a:r>
            <a:r>
              <a:rPr lang="en-US" dirty="0"/>
              <a:t> enforces a clean, organized project structure, which helps for maintaining code quality and </a:t>
            </a:r>
            <a:r>
              <a:rPr lang="en-US" dirty="0" smtClean="0"/>
              <a:t>consistency.</a:t>
            </a:r>
          </a:p>
          <a:p>
            <a:pPr marL="0" indent="0">
              <a:buNone/>
            </a:pPr>
            <a:endParaRPr lang="en-US" dirty="0" smtClean="0"/>
          </a:p>
        </p:txBody>
      </p:sp>
    </p:spTree>
    <p:extLst>
      <p:ext uri="{BB962C8B-B14F-4D97-AF65-F5344CB8AC3E}">
        <p14:creationId xmlns:p14="http://schemas.microsoft.com/office/powerpoint/2010/main" val="823616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lstStyle/>
          <a:p>
            <a:r>
              <a:rPr lang="en-US" dirty="0"/>
              <a:t>Security-focused: With built-in features like CSRF protection and a secure user authentication system, </a:t>
            </a:r>
            <a:r>
              <a:rPr lang="en-US" dirty="0" err="1"/>
              <a:t>Django</a:t>
            </a:r>
            <a:r>
              <a:rPr lang="en-US" dirty="0"/>
              <a:t> is designed with security in mind. </a:t>
            </a:r>
          </a:p>
          <a:p>
            <a:endParaRPr lang="en-US" dirty="0"/>
          </a:p>
          <a:p>
            <a:r>
              <a:rPr lang="en-US" dirty="0"/>
              <a:t>Scalability: While traditionally, and more commonly, used for monolithic applications, </a:t>
            </a:r>
            <a:r>
              <a:rPr lang="en-US" dirty="0" err="1"/>
              <a:t>Django</a:t>
            </a:r>
            <a:r>
              <a:rPr lang="en-US" dirty="0"/>
              <a:t> can be adapted for </a:t>
            </a:r>
            <a:r>
              <a:rPr lang="en-US" dirty="0" err="1"/>
              <a:t>microservices</a:t>
            </a:r>
            <a:r>
              <a:rPr lang="en-US" dirty="0"/>
              <a:t>.</a:t>
            </a:r>
          </a:p>
          <a:p>
            <a:endParaRPr lang="en-US" dirty="0"/>
          </a:p>
        </p:txBody>
      </p:sp>
    </p:spTree>
    <p:extLst>
      <p:ext uri="{BB962C8B-B14F-4D97-AF65-F5344CB8AC3E}">
        <p14:creationId xmlns:p14="http://schemas.microsoft.com/office/powerpoint/2010/main" val="1831389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FLSASK:</a:t>
            </a:r>
          </a:p>
          <a:p>
            <a:pPr marL="0" indent="0">
              <a:buNone/>
            </a:pPr>
            <a:endParaRPr lang="en-US" dirty="0"/>
          </a:p>
          <a:p>
            <a:r>
              <a:rPr lang="en-US" dirty="0" smtClean="0"/>
              <a:t>Lightweight </a:t>
            </a:r>
            <a:r>
              <a:rPr lang="en-US" dirty="0"/>
              <a:t>and flexible: As a </a:t>
            </a:r>
            <a:r>
              <a:rPr lang="en-US" dirty="0" err="1"/>
              <a:t>microframework</a:t>
            </a:r>
            <a:r>
              <a:rPr lang="en-US" dirty="0"/>
              <a:t>, Flask provides the essentials and lets you choose additional tools as needed, making it highly flexible for smaller projects</a:t>
            </a:r>
            <a:r>
              <a:rPr lang="en-US" dirty="0" smtClean="0"/>
              <a:t>.</a:t>
            </a:r>
          </a:p>
          <a:p>
            <a:endParaRPr lang="en-US" dirty="0" smtClean="0"/>
          </a:p>
          <a:p>
            <a:r>
              <a:rPr lang="en-US" dirty="0" smtClean="0"/>
              <a:t>Quick </a:t>
            </a:r>
            <a:r>
              <a:rPr lang="en-US" dirty="0"/>
              <a:t>to learn: Flask’s simplicity makes it an excellent choice for beginners or those looking to quickly prototype applications. </a:t>
            </a:r>
            <a:endParaRPr lang="en-US" dirty="0" smtClean="0"/>
          </a:p>
          <a:p>
            <a:pPr marL="457200" indent="-457200">
              <a:buAutoNum type="arabicParenBoth"/>
            </a:pPr>
            <a:endParaRPr lang="en-US" dirty="0" smtClean="0"/>
          </a:p>
          <a:p>
            <a:pPr marL="0" indent="0">
              <a:buNone/>
            </a:pPr>
            <a:endParaRPr lang="en-US" dirty="0"/>
          </a:p>
        </p:txBody>
      </p:sp>
    </p:spTree>
    <p:extLst>
      <p:ext uri="{BB962C8B-B14F-4D97-AF65-F5344CB8AC3E}">
        <p14:creationId xmlns:p14="http://schemas.microsoft.com/office/powerpoint/2010/main" val="62718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lstStyle/>
          <a:p>
            <a:r>
              <a:rPr lang="en-US" dirty="0" err="1"/>
              <a:t>RESTful</a:t>
            </a:r>
            <a:r>
              <a:rPr lang="en-US" dirty="0"/>
              <a:t> by design: Flask encourages </a:t>
            </a:r>
            <a:r>
              <a:rPr lang="en-US" dirty="0" err="1"/>
              <a:t>RESTful</a:t>
            </a:r>
            <a:r>
              <a:rPr lang="en-US" dirty="0"/>
              <a:t> design patterns, making it a strong candidate for building APIs and web services.</a:t>
            </a:r>
          </a:p>
          <a:p>
            <a:endParaRPr lang="en-US" dirty="0"/>
          </a:p>
          <a:p>
            <a:r>
              <a:rPr lang="en-US" dirty="0"/>
              <a:t>Customizability: With a wide range of extensions available, Flask allows for customization and the integration of third-party libraries to suit the specific needs of your project.</a:t>
            </a:r>
          </a:p>
          <a:p>
            <a:endParaRPr lang="en-US" dirty="0"/>
          </a:p>
        </p:txBody>
      </p:sp>
    </p:spTree>
    <p:extLst>
      <p:ext uri="{BB962C8B-B14F-4D97-AF65-F5344CB8AC3E}">
        <p14:creationId xmlns:p14="http://schemas.microsoft.com/office/powerpoint/2010/main" val="397729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and Recommendations</a:t>
            </a:r>
          </a:p>
        </p:txBody>
      </p:sp>
      <p:sp>
        <p:nvSpPr>
          <p:cNvPr id="3" name="Content Placeholder 2"/>
          <p:cNvSpPr>
            <a:spLocks noGrp="1"/>
          </p:cNvSpPr>
          <p:nvPr>
            <p:ph idx="1"/>
          </p:nvPr>
        </p:nvSpPr>
        <p:spPr/>
        <p:txBody>
          <a:bodyPr>
            <a:normAutofit fontScale="92500" lnSpcReduction="10000"/>
          </a:bodyPr>
          <a:lstStyle/>
          <a:p>
            <a:r>
              <a:rPr lang="en-US" b="1" dirty="0" smtClean="0"/>
              <a:t>DJANGO:</a:t>
            </a:r>
          </a:p>
          <a:p>
            <a:pPr marL="0" indent="0">
              <a:buNone/>
            </a:pPr>
            <a:r>
              <a:rPr lang="en-US" dirty="0" smtClean="0"/>
              <a:t>It’s </a:t>
            </a:r>
            <a:r>
              <a:rPr lang="en-US" dirty="0"/>
              <a:t>a full-package framework. It has everything built-in to create a website, like tools for handling databases, user accounts, admin panel, </a:t>
            </a:r>
            <a:r>
              <a:rPr lang="en-US" dirty="0" err="1"/>
              <a:t>etc.It’s</a:t>
            </a:r>
            <a:r>
              <a:rPr lang="en-US" dirty="0"/>
              <a:t> great for big projects like social media, e-commerce, and apps that need lots of features and security</a:t>
            </a:r>
            <a:r>
              <a:rPr lang="en-US" dirty="0" smtClean="0"/>
              <a:t>.</a:t>
            </a:r>
          </a:p>
          <a:p>
            <a:pPr marL="0" indent="0">
              <a:buNone/>
            </a:pPr>
            <a:endParaRPr lang="en-US" dirty="0"/>
          </a:p>
          <a:p>
            <a:r>
              <a:rPr lang="en-US" b="1" dirty="0" smtClean="0"/>
              <a:t>FLASK:</a:t>
            </a:r>
          </a:p>
          <a:p>
            <a:pPr marL="0" indent="0">
              <a:buNone/>
            </a:pPr>
            <a:r>
              <a:rPr lang="en-US" dirty="0" smtClean="0"/>
              <a:t>It’s </a:t>
            </a:r>
            <a:r>
              <a:rPr lang="en-US" dirty="0"/>
              <a:t>a lightweight framework. It gives you only the essentials, leaving you to choose additional tools you might need</a:t>
            </a:r>
            <a:r>
              <a:rPr lang="en-US" dirty="0" smtClean="0"/>
              <a:t>.</a:t>
            </a:r>
          </a:p>
          <a:p>
            <a:pPr marL="0" indent="0">
              <a:buNone/>
            </a:pPr>
            <a:r>
              <a:rPr lang="en-US" dirty="0" smtClean="0"/>
              <a:t>It’s </a:t>
            </a:r>
            <a:r>
              <a:rPr lang="en-US" dirty="0"/>
              <a:t>perfect for small projects or quick prototypes like simple APIs or apps.</a:t>
            </a:r>
          </a:p>
        </p:txBody>
      </p:sp>
    </p:spTree>
    <p:extLst>
      <p:ext uri="{BB962C8B-B14F-4D97-AF65-F5344CB8AC3E}">
        <p14:creationId xmlns:p14="http://schemas.microsoft.com/office/powerpoint/2010/main" val="32164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Choose </a:t>
            </a:r>
            <a:r>
              <a:rPr lang="en-US" b="1" dirty="0" smtClean="0"/>
              <a:t>DJANGO:</a:t>
            </a:r>
            <a:endParaRPr lang="en-US" b="1" dirty="0"/>
          </a:p>
        </p:txBody>
      </p:sp>
      <p:sp>
        <p:nvSpPr>
          <p:cNvPr id="3" name="Content Placeholder 2"/>
          <p:cNvSpPr>
            <a:spLocks noGrp="1"/>
          </p:cNvSpPr>
          <p:nvPr>
            <p:ph idx="1"/>
          </p:nvPr>
        </p:nvSpPr>
        <p:spPr/>
        <p:txBody>
          <a:bodyPr>
            <a:normAutofit lnSpcReduction="10000"/>
          </a:bodyPr>
          <a:lstStyle/>
          <a:p>
            <a:r>
              <a:rPr lang="en-US" b="1" dirty="0"/>
              <a:t>Big Projects: </a:t>
            </a:r>
            <a:endParaRPr lang="en-US" b="1" dirty="0" smtClean="0"/>
          </a:p>
          <a:p>
            <a:pPr marL="0" indent="0">
              <a:buNone/>
            </a:pPr>
            <a:r>
              <a:rPr lang="en-US" dirty="0" smtClean="0"/>
              <a:t>If </a:t>
            </a:r>
            <a:r>
              <a:rPr lang="en-US" dirty="0"/>
              <a:t>you are building a large website or app that needs lots of features (e.g., user login, admin panel, etc</a:t>
            </a:r>
            <a:r>
              <a:rPr lang="en-US" dirty="0" smtClean="0"/>
              <a:t>.) Example</a:t>
            </a:r>
            <a:r>
              <a:rPr lang="en-US" dirty="0"/>
              <a:t>: A social media site or an online store</a:t>
            </a:r>
            <a:r>
              <a:rPr lang="en-US" dirty="0" smtClean="0"/>
              <a:t>.</a:t>
            </a:r>
          </a:p>
          <a:p>
            <a:pPr marL="0" indent="0">
              <a:buNone/>
            </a:pPr>
            <a:endParaRPr lang="en-US" dirty="0" smtClean="0"/>
          </a:p>
          <a:p>
            <a:r>
              <a:rPr lang="en-US" b="1" dirty="0"/>
              <a:t>You Need a Lot of Tools: </a:t>
            </a:r>
            <a:endParaRPr lang="en-US" b="1" dirty="0" smtClean="0"/>
          </a:p>
          <a:p>
            <a:pPr marL="0" indent="0">
              <a:buNone/>
            </a:pPr>
            <a:r>
              <a:rPr lang="en-US" dirty="0" err="1" smtClean="0"/>
              <a:t>Django</a:t>
            </a:r>
            <a:r>
              <a:rPr lang="en-US" dirty="0" smtClean="0"/>
              <a:t> </a:t>
            </a:r>
            <a:r>
              <a:rPr lang="en-US" dirty="0"/>
              <a:t>comes with many things built-in. You don’t need to set up these tools from scratch (like authentication, admin dashboard, etc.). Example: If you want a website with a dashboard to manage content, </a:t>
            </a:r>
            <a:r>
              <a:rPr lang="en-US" dirty="0" err="1"/>
              <a:t>Django</a:t>
            </a:r>
            <a:r>
              <a:rPr lang="en-US" dirty="0"/>
              <a:t> makes it easy.</a:t>
            </a:r>
          </a:p>
        </p:txBody>
      </p:sp>
    </p:spTree>
    <p:extLst>
      <p:ext uri="{BB962C8B-B14F-4D97-AF65-F5344CB8AC3E}">
        <p14:creationId xmlns:p14="http://schemas.microsoft.com/office/powerpoint/2010/main" val="3444853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898" y="545205"/>
            <a:ext cx="5440369" cy="1631326"/>
          </a:xfrm>
        </p:spPr>
        <p:txBody>
          <a:bodyPr/>
          <a:lstStyle/>
          <a:p>
            <a:pPr algn="ctr"/>
            <a:r>
              <a:rPr lang="en-US" b="1" dirty="0" smtClean="0"/>
              <a:t>PRESENTATION</a:t>
            </a:r>
            <a:endParaRPr lang="en-US" b="1" dirty="0"/>
          </a:p>
        </p:txBody>
      </p:sp>
      <p:sp>
        <p:nvSpPr>
          <p:cNvPr id="3" name="Text Placeholder 2"/>
          <p:cNvSpPr>
            <a:spLocks noGrp="1"/>
          </p:cNvSpPr>
          <p:nvPr>
            <p:ph type="body" sz="half" idx="13"/>
          </p:nvPr>
        </p:nvSpPr>
        <p:spPr>
          <a:xfrm>
            <a:off x="1402288" y="2472744"/>
            <a:ext cx="8156579" cy="1729603"/>
          </a:xfrm>
        </p:spPr>
        <p:txBody>
          <a:bodyPr>
            <a:noAutofit/>
          </a:bodyPr>
          <a:lstStyle/>
          <a:p>
            <a:r>
              <a:rPr lang="en-US" b="1" dirty="0" smtClean="0"/>
              <a:t>MEMBERS:</a:t>
            </a:r>
          </a:p>
          <a:p>
            <a:pPr algn="ctr"/>
            <a:r>
              <a:rPr lang="en-US" dirty="0" smtClean="0"/>
              <a:t>Salman </a:t>
            </a:r>
            <a:r>
              <a:rPr lang="en-US" dirty="0" err="1" smtClean="0"/>
              <a:t>Maqsood</a:t>
            </a:r>
            <a:endParaRPr lang="en-US" dirty="0" smtClean="0"/>
          </a:p>
          <a:p>
            <a:pPr algn="ctr"/>
            <a:r>
              <a:rPr lang="en-US" dirty="0" smtClean="0"/>
              <a:t>Ali </a:t>
            </a:r>
            <a:r>
              <a:rPr lang="en-US" dirty="0" err="1" smtClean="0"/>
              <a:t>Shahbaz</a:t>
            </a:r>
            <a:endParaRPr lang="en-US" dirty="0" smtClean="0"/>
          </a:p>
          <a:p>
            <a:pPr algn="ctr"/>
            <a:r>
              <a:rPr lang="en-US" dirty="0" smtClean="0"/>
              <a:t>Imran Bashir</a:t>
            </a:r>
          </a:p>
          <a:p>
            <a:pPr algn="ctr"/>
            <a:r>
              <a:rPr lang="en-US" dirty="0" smtClean="0"/>
              <a:t>SAFWAN </a:t>
            </a:r>
            <a:r>
              <a:rPr lang="en-US" dirty="0" err="1" smtClean="0"/>
              <a:t>Saleem</a:t>
            </a:r>
            <a:endParaRPr lang="en-US" dirty="0" smtClean="0"/>
          </a:p>
          <a:p>
            <a:pPr algn="ctr"/>
            <a:r>
              <a:rPr lang="en-US" dirty="0" smtClean="0"/>
              <a:t>BADAR</a:t>
            </a:r>
            <a:endParaRPr lang="en-US" dirty="0"/>
          </a:p>
        </p:txBody>
      </p:sp>
      <p:sp>
        <p:nvSpPr>
          <p:cNvPr id="4" name="Text Placeholder 3"/>
          <p:cNvSpPr>
            <a:spLocks noGrp="1"/>
          </p:cNvSpPr>
          <p:nvPr>
            <p:ph type="body" sz="half" idx="2"/>
          </p:nvPr>
        </p:nvSpPr>
        <p:spPr/>
        <p:txBody>
          <a:bodyPr>
            <a:noAutofit/>
          </a:bodyPr>
          <a:lstStyle/>
          <a:p>
            <a:pPr algn="ctr"/>
            <a:r>
              <a:rPr lang="en-US" sz="5400" b="1" dirty="0" smtClean="0"/>
              <a:t>UNIVERSITY OF SOUTH-ASIA</a:t>
            </a:r>
            <a:endParaRPr lang="en-US" sz="5400" b="1" dirty="0"/>
          </a:p>
        </p:txBody>
      </p:sp>
    </p:spTree>
    <p:extLst>
      <p:ext uri="{BB962C8B-B14F-4D97-AF65-F5344CB8AC3E}">
        <p14:creationId xmlns:p14="http://schemas.microsoft.com/office/powerpoint/2010/main" val="2951948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lstStyle/>
          <a:p>
            <a:r>
              <a:rPr lang="en-US" b="1" dirty="0"/>
              <a:t>Scalability</a:t>
            </a:r>
            <a:r>
              <a:rPr lang="en-US" b="1" dirty="0" smtClean="0"/>
              <a:t>:</a:t>
            </a:r>
          </a:p>
          <a:p>
            <a:pPr marL="0" indent="0">
              <a:buNone/>
            </a:pPr>
            <a:r>
              <a:rPr lang="en-US" dirty="0" smtClean="0"/>
              <a:t>If </a:t>
            </a:r>
            <a:r>
              <a:rPr lang="en-US" dirty="0"/>
              <a:t>you expect your project to grow big over time and handle many users. </a:t>
            </a:r>
            <a:r>
              <a:rPr lang="en-US" dirty="0" err="1"/>
              <a:t>Django</a:t>
            </a:r>
            <a:r>
              <a:rPr lang="en-US" dirty="0"/>
              <a:t> is designed to handle heavy traffic and complex data</a:t>
            </a:r>
            <a:r>
              <a:rPr lang="en-US" dirty="0" smtClean="0"/>
              <a:t>.</a:t>
            </a:r>
          </a:p>
          <a:p>
            <a:pPr marL="0" indent="0">
              <a:buNone/>
            </a:pPr>
            <a:endParaRPr lang="en-US" dirty="0"/>
          </a:p>
          <a:p>
            <a:pPr marL="0" indent="0">
              <a:buNone/>
            </a:pPr>
            <a:r>
              <a:rPr lang="en-US" dirty="0" smtClean="0"/>
              <a:t>Example</a:t>
            </a:r>
            <a:r>
              <a:rPr lang="en-US" dirty="0"/>
              <a:t>: Instagram or Pinterest.</a:t>
            </a:r>
          </a:p>
        </p:txBody>
      </p:sp>
    </p:spTree>
    <p:extLst>
      <p:ext uri="{BB962C8B-B14F-4D97-AF65-F5344CB8AC3E}">
        <p14:creationId xmlns:p14="http://schemas.microsoft.com/office/powerpoint/2010/main" val="2088946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Choose Flask:</a:t>
            </a:r>
          </a:p>
        </p:txBody>
      </p:sp>
      <p:sp>
        <p:nvSpPr>
          <p:cNvPr id="3" name="Content Placeholder 2"/>
          <p:cNvSpPr>
            <a:spLocks noGrp="1"/>
          </p:cNvSpPr>
          <p:nvPr>
            <p:ph idx="1"/>
          </p:nvPr>
        </p:nvSpPr>
        <p:spPr/>
        <p:txBody>
          <a:bodyPr/>
          <a:lstStyle/>
          <a:p>
            <a:r>
              <a:rPr lang="en-US" dirty="0"/>
              <a:t>Small Projects: </a:t>
            </a:r>
            <a:endParaRPr lang="en-US" dirty="0" smtClean="0"/>
          </a:p>
          <a:p>
            <a:pPr marL="0" indent="0">
              <a:buNone/>
            </a:pPr>
            <a:r>
              <a:rPr lang="en-US" dirty="0" smtClean="0"/>
              <a:t>Flask </a:t>
            </a:r>
            <a:r>
              <a:rPr lang="en-US" dirty="0"/>
              <a:t>is great for simple apps or services that don’t require many features</a:t>
            </a:r>
            <a:r>
              <a:rPr lang="en-US" dirty="0" smtClean="0"/>
              <a:t>. Example</a:t>
            </a:r>
            <a:r>
              <a:rPr lang="en-US" dirty="0"/>
              <a:t>: A small blog, a personal portfolio, or a basic API</a:t>
            </a:r>
            <a:r>
              <a:rPr lang="en-US" dirty="0" smtClean="0"/>
              <a:t>.</a:t>
            </a:r>
          </a:p>
          <a:p>
            <a:pPr marL="0" indent="0">
              <a:buNone/>
            </a:pPr>
            <a:endParaRPr lang="en-US" dirty="0" smtClean="0"/>
          </a:p>
          <a:p>
            <a:r>
              <a:rPr lang="en-US" b="1" dirty="0"/>
              <a:t>Quick Prototypes: </a:t>
            </a:r>
            <a:endParaRPr lang="en-US" b="1" dirty="0" smtClean="0"/>
          </a:p>
          <a:p>
            <a:pPr marL="0" indent="0">
              <a:buNone/>
            </a:pPr>
            <a:r>
              <a:rPr lang="en-US" dirty="0" smtClean="0"/>
              <a:t>If </a:t>
            </a:r>
            <a:r>
              <a:rPr lang="en-US" dirty="0"/>
              <a:t>you want to build something fast to test an idea. Flask is lightweight and easy to set up</a:t>
            </a:r>
            <a:r>
              <a:rPr lang="en-US" dirty="0" smtClean="0"/>
              <a:t>. Example</a:t>
            </a:r>
            <a:r>
              <a:rPr lang="en-US" dirty="0"/>
              <a:t>: Building a quick MVP (Minimum Viable Product) for a startup.</a:t>
            </a:r>
          </a:p>
        </p:txBody>
      </p:sp>
    </p:spTree>
    <p:extLst>
      <p:ext uri="{BB962C8B-B14F-4D97-AF65-F5344CB8AC3E}">
        <p14:creationId xmlns:p14="http://schemas.microsoft.com/office/powerpoint/2010/main" val="1925656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You Want Flexibility: </a:t>
            </a:r>
            <a:endParaRPr lang="en-US" b="1" dirty="0" smtClean="0"/>
          </a:p>
          <a:p>
            <a:pPr marL="0" indent="0">
              <a:buNone/>
            </a:pPr>
            <a:r>
              <a:rPr lang="en-US" dirty="0" smtClean="0"/>
              <a:t>Flask </a:t>
            </a:r>
            <a:r>
              <a:rPr lang="en-US" dirty="0"/>
              <a:t>gives you more control over what features to add, so you can build exactly what you need without too much </a:t>
            </a:r>
            <a:r>
              <a:rPr lang="en-US" dirty="0" err="1"/>
              <a:t>overhead.Example</a:t>
            </a:r>
            <a:r>
              <a:rPr lang="en-US" dirty="0"/>
              <a:t>: If you are building a custom API for your mobile app and don’t need a lot of extra features</a:t>
            </a:r>
            <a:r>
              <a:rPr lang="en-US" dirty="0" smtClean="0"/>
              <a:t>.</a:t>
            </a:r>
          </a:p>
          <a:p>
            <a:pPr marL="0" indent="0">
              <a:buNone/>
            </a:pPr>
            <a:endParaRPr lang="en-US" dirty="0"/>
          </a:p>
          <a:p>
            <a:r>
              <a:rPr lang="en-US" b="1" dirty="0"/>
              <a:t>Final Recommendation</a:t>
            </a:r>
            <a:r>
              <a:rPr lang="en-US" b="1" dirty="0" smtClean="0"/>
              <a:t>:</a:t>
            </a:r>
          </a:p>
          <a:p>
            <a:pPr marL="0" indent="0">
              <a:buNone/>
            </a:pPr>
            <a:r>
              <a:rPr lang="en-US" dirty="0" smtClean="0"/>
              <a:t>Choose </a:t>
            </a:r>
            <a:r>
              <a:rPr lang="en-US" dirty="0" err="1"/>
              <a:t>Django</a:t>
            </a:r>
            <a:r>
              <a:rPr lang="en-US" dirty="0"/>
              <a:t> if you need a complete solution for a big, complex website or app that will grow over time and requires many built-in </a:t>
            </a:r>
            <a:r>
              <a:rPr lang="en-US" dirty="0" err="1"/>
              <a:t>features.Choose</a:t>
            </a:r>
            <a:r>
              <a:rPr lang="en-US" dirty="0"/>
              <a:t> Flask if you’re working on a simple app or quick prototype and want more flexibility to build just what you need without extra tools.</a:t>
            </a:r>
          </a:p>
        </p:txBody>
      </p:sp>
    </p:spTree>
    <p:extLst>
      <p:ext uri="{BB962C8B-B14F-4D97-AF65-F5344CB8AC3E}">
        <p14:creationId xmlns:p14="http://schemas.microsoft.com/office/powerpoint/2010/main" val="317167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ARE DJANGO AND FLASK?</a:t>
            </a:r>
            <a:endParaRPr lang="en-US" b="1" dirty="0"/>
          </a:p>
        </p:txBody>
      </p:sp>
      <p:sp>
        <p:nvSpPr>
          <p:cNvPr id="3" name="Content Placeholder 2"/>
          <p:cNvSpPr>
            <a:spLocks noGrp="1"/>
          </p:cNvSpPr>
          <p:nvPr>
            <p:ph idx="1"/>
          </p:nvPr>
        </p:nvSpPr>
        <p:spPr/>
        <p:txBody>
          <a:bodyPr/>
          <a:lstStyle/>
          <a:p>
            <a:pPr marL="0" indent="0">
              <a:buNone/>
            </a:pPr>
            <a:r>
              <a:rPr lang="en-US" dirty="0" smtClean="0"/>
              <a:t>DJANGO: </a:t>
            </a:r>
            <a:r>
              <a:rPr lang="en-US" dirty="0"/>
              <a:t>A high-level Python web framework designed for building secure and scalable websites quickly. It follows the “batteries-included” approach, offering many built-in tools like user authentication, admin panels, and database </a:t>
            </a:r>
            <a:r>
              <a:rPr lang="en-US" dirty="0" smtClean="0"/>
              <a:t>management.</a:t>
            </a:r>
          </a:p>
          <a:p>
            <a:pPr marL="0" indent="0">
              <a:buNone/>
            </a:pPr>
            <a:endParaRPr lang="en-US" dirty="0"/>
          </a:p>
          <a:p>
            <a:pPr marL="0" indent="0">
              <a:buNone/>
            </a:pPr>
            <a:r>
              <a:rPr lang="en-US" dirty="0" smtClean="0"/>
              <a:t>FLASK: </a:t>
            </a:r>
            <a:r>
              <a:rPr lang="en-US" dirty="0"/>
              <a:t>A lightweight Python web framework focused on simplicity and flexibility. It provides the core essentials to create web apps, leaving additional features to developers to add as needed.</a:t>
            </a:r>
          </a:p>
        </p:txBody>
      </p:sp>
    </p:spTree>
    <p:extLst>
      <p:ext uri="{BB962C8B-B14F-4D97-AF65-F5344CB8AC3E}">
        <p14:creationId xmlns:p14="http://schemas.microsoft.com/office/powerpoint/2010/main" val="3068483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BRIEF HISTORY AND EVOLUTION</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DJANGO:</a:t>
            </a:r>
          </a:p>
          <a:p>
            <a:pPr marL="0" indent="0">
              <a:buNone/>
            </a:pPr>
            <a:r>
              <a:rPr lang="en-US" dirty="0" smtClean="0"/>
              <a:t>• It was created in 2003 by Adrian </a:t>
            </a:r>
            <a:r>
              <a:rPr lang="en-US" dirty="0" err="1" smtClean="0"/>
              <a:t>Holovaty</a:t>
            </a:r>
            <a:r>
              <a:rPr lang="en-US" dirty="0" smtClean="0"/>
              <a:t> and Simon Willison while working at a newspaper in the USA. It became open to everyone in 2005.• Over time, it became a popular choice for large, complex web applications.</a:t>
            </a:r>
          </a:p>
          <a:p>
            <a:pPr marL="0" indent="0">
              <a:buNone/>
            </a:pPr>
            <a:endParaRPr lang="en-US" dirty="0" smtClean="0"/>
          </a:p>
          <a:p>
            <a:pPr marL="0" indent="0">
              <a:buNone/>
            </a:pPr>
            <a:r>
              <a:rPr lang="en-US" b="1" dirty="0" smtClean="0"/>
              <a:t>FLASK:</a:t>
            </a:r>
          </a:p>
          <a:p>
            <a:pPr marL="0" indent="0">
              <a:buNone/>
            </a:pPr>
            <a:r>
              <a:rPr lang="en-US" dirty="0" smtClean="0"/>
              <a:t>• It was Created </a:t>
            </a:r>
            <a:r>
              <a:rPr lang="en-US" dirty="0"/>
              <a:t>by Armin </a:t>
            </a:r>
            <a:r>
              <a:rPr lang="en-US" dirty="0" err="1"/>
              <a:t>Ronacher</a:t>
            </a:r>
            <a:r>
              <a:rPr lang="en-US" dirty="0"/>
              <a:t> in 2010 as a “micro-framework</a:t>
            </a:r>
            <a:r>
              <a:rPr lang="en-US" dirty="0" smtClean="0"/>
              <a:t>.”</a:t>
            </a:r>
          </a:p>
          <a:p>
            <a:pPr marL="0" indent="0">
              <a:buNone/>
            </a:pPr>
            <a:r>
              <a:rPr lang="en-US" dirty="0" smtClean="0"/>
              <a:t>• Its </a:t>
            </a:r>
            <a:r>
              <a:rPr lang="en-US" dirty="0"/>
              <a:t>focus was to give developers complete control over the app’s structure.</a:t>
            </a:r>
          </a:p>
        </p:txBody>
      </p:sp>
    </p:spTree>
    <p:extLst>
      <p:ext uri="{BB962C8B-B14F-4D97-AF65-F5344CB8AC3E}">
        <p14:creationId xmlns:p14="http://schemas.microsoft.com/office/powerpoint/2010/main" val="3324902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PURPOSE OF DJANGO AND FLASK</a:t>
            </a:r>
            <a:endParaRPr lang="en-US" b="1" dirty="0"/>
          </a:p>
        </p:txBody>
      </p:sp>
      <p:sp>
        <p:nvSpPr>
          <p:cNvPr id="3" name="Content Placeholder 2"/>
          <p:cNvSpPr>
            <a:spLocks noGrp="1"/>
          </p:cNvSpPr>
          <p:nvPr>
            <p:ph idx="1"/>
          </p:nvPr>
        </p:nvSpPr>
        <p:spPr/>
        <p:txBody>
          <a:bodyPr/>
          <a:lstStyle/>
          <a:p>
            <a:r>
              <a:rPr lang="en-US" dirty="0" err="1"/>
              <a:t>Django</a:t>
            </a:r>
            <a:r>
              <a:rPr lang="en-US" dirty="0"/>
              <a:t> and Flask are tools for building websites and web applications. </a:t>
            </a:r>
            <a:r>
              <a:rPr lang="en-US" dirty="0" err="1"/>
              <a:t>Django</a:t>
            </a:r>
            <a:r>
              <a:rPr lang="en-US" dirty="0"/>
              <a:t> is designed to make development faster and easier by providing built-in features like user authentication, database management, and an admin panel. It’s great for larger projects where you need a lot of functionality right away. Flask, on the other hand, is simpler and more lightweight. It gives you more freedom to build things your way but doesn’t include as many built-in tools as </a:t>
            </a:r>
            <a:r>
              <a:rPr lang="en-US" dirty="0" err="1"/>
              <a:t>Django</a:t>
            </a:r>
            <a:r>
              <a:rPr lang="en-US" dirty="0"/>
              <a:t>. Flask is ideal for smaller projects or for developers who want more control over their design.</a:t>
            </a:r>
          </a:p>
        </p:txBody>
      </p:sp>
    </p:spTree>
    <p:extLst>
      <p:ext uri="{BB962C8B-B14F-4D97-AF65-F5344CB8AC3E}">
        <p14:creationId xmlns:p14="http://schemas.microsoft.com/office/powerpoint/2010/main" val="294554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 OF USE CASES</a:t>
            </a:r>
            <a:endParaRPr lang="en-US" b="1" dirty="0"/>
          </a:p>
        </p:txBody>
      </p:sp>
      <p:sp>
        <p:nvSpPr>
          <p:cNvPr id="3" name="Content Placeholder 2"/>
          <p:cNvSpPr>
            <a:spLocks noGrp="1"/>
          </p:cNvSpPr>
          <p:nvPr>
            <p:ph idx="1"/>
          </p:nvPr>
        </p:nvSpPr>
        <p:spPr/>
        <p:txBody>
          <a:bodyPr/>
          <a:lstStyle/>
          <a:p>
            <a:pPr marL="0" indent="0">
              <a:buNone/>
            </a:pPr>
            <a:r>
              <a:rPr lang="en-US" b="1" dirty="0" smtClean="0"/>
              <a:t>DJANGO:</a:t>
            </a:r>
          </a:p>
          <a:p>
            <a:r>
              <a:rPr lang="en-US" dirty="0" smtClean="0"/>
              <a:t>Used </a:t>
            </a:r>
            <a:r>
              <a:rPr lang="en-US" dirty="0"/>
              <a:t>in Instagram (handles millions of users</a:t>
            </a:r>
            <a:r>
              <a:rPr lang="en-US" dirty="0" smtClean="0"/>
              <a:t>).</a:t>
            </a:r>
          </a:p>
          <a:p>
            <a:r>
              <a:rPr lang="en-US" dirty="0" smtClean="0"/>
              <a:t>Suitable </a:t>
            </a:r>
            <a:r>
              <a:rPr lang="en-US" dirty="0"/>
              <a:t>for e-commerce websites, large news platforms, or apps needing a lot of features</a:t>
            </a:r>
            <a:r>
              <a:rPr lang="en-US" dirty="0" smtClean="0"/>
              <a:t>.</a:t>
            </a:r>
          </a:p>
          <a:p>
            <a:endParaRPr lang="en-US" dirty="0" smtClean="0"/>
          </a:p>
          <a:p>
            <a:pPr marL="0" indent="0">
              <a:buNone/>
            </a:pPr>
            <a:r>
              <a:rPr lang="en-US" b="1" dirty="0" smtClean="0"/>
              <a:t>FLASK:</a:t>
            </a:r>
          </a:p>
          <a:p>
            <a:r>
              <a:rPr lang="en-US" dirty="0" smtClean="0"/>
              <a:t>Used </a:t>
            </a:r>
            <a:r>
              <a:rPr lang="en-US" dirty="0"/>
              <a:t>in Netflix’s internal systems for specific features</a:t>
            </a:r>
            <a:r>
              <a:rPr lang="en-US" dirty="0" smtClean="0"/>
              <a:t>.</a:t>
            </a:r>
          </a:p>
          <a:p>
            <a:r>
              <a:rPr lang="en-US" dirty="0" smtClean="0"/>
              <a:t>Great </a:t>
            </a:r>
            <a:r>
              <a:rPr lang="en-US" dirty="0"/>
              <a:t>for small business websites, dashboards, or APIs.</a:t>
            </a:r>
          </a:p>
        </p:txBody>
      </p:sp>
    </p:spTree>
    <p:extLst>
      <p:ext uri="{BB962C8B-B14F-4D97-AF65-F5344CB8AC3E}">
        <p14:creationId xmlns:p14="http://schemas.microsoft.com/office/powerpoint/2010/main" val="855383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KEY FEATURES OF DJANGO</a:t>
            </a:r>
            <a:endParaRPr lang="en-US" b="1" dirty="0"/>
          </a:p>
        </p:txBody>
      </p:sp>
      <p:sp>
        <p:nvSpPr>
          <p:cNvPr id="3" name="Content Placeholder 2"/>
          <p:cNvSpPr>
            <a:spLocks noGrp="1"/>
          </p:cNvSpPr>
          <p:nvPr>
            <p:ph idx="1"/>
          </p:nvPr>
        </p:nvSpPr>
        <p:spPr/>
        <p:txBody>
          <a:bodyPr/>
          <a:lstStyle/>
          <a:p>
            <a:pPr marL="0" indent="0">
              <a:buNone/>
            </a:pPr>
            <a:r>
              <a:rPr lang="en-US" dirty="0"/>
              <a:t>MVT Architecture</a:t>
            </a:r>
            <a:r>
              <a:rPr lang="en-US" dirty="0" smtClean="0"/>
              <a:t>: </a:t>
            </a:r>
            <a:r>
              <a:rPr lang="en-US" dirty="0" err="1" smtClean="0"/>
              <a:t>Django</a:t>
            </a:r>
            <a:r>
              <a:rPr lang="en-US" dirty="0" smtClean="0"/>
              <a:t> </a:t>
            </a:r>
            <a:r>
              <a:rPr lang="en-US" dirty="0"/>
              <a:t>follows Model-View-Template (MVT) structure, where</a:t>
            </a:r>
            <a:r>
              <a:rPr lang="en-US" dirty="0" smtClean="0"/>
              <a:t>:</a:t>
            </a:r>
          </a:p>
          <a:p>
            <a:pPr marL="0" indent="0">
              <a:buNone/>
            </a:pPr>
            <a:r>
              <a:rPr lang="en-US" dirty="0" smtClean="0"/>
              <a:t>Model</a:t>
            </a:r>
            <a:r>
              <a:rPr lang="en-US" dirty="0"/>
              <a:t>: Manages the data (database</a:t>
            </a:r>
            <a:r>
              <a:rPr lang="en-US" dirty="0" smtClean="0"/>
              <a:t>).</a:t>
            </a:r>
          </a:p>
          <a:p>
            <a:pPr marL="0" indent="0">
              <a:buNone/>
            </a:pPr>
            <a:r>
              <a:rPr lang="en-US" dirty="0" smtClean="0"/>
              <a:t>View</a:t>
            </a:r>
            <a:r>
              <a:rPr lang="en-US" dirty="0"/>
              <a:t>: Handles the logic and processes user requests</a:t>
            </a:r>
            <a:r>
              <a:rPr lang="en-US" dirty="0" smtClean="0"/>
              <a:t>.</a:t>
            </a:r>
          </a:p>
          <a:p>
            <a:pPr marL="0" indent="0">
              <a:buNone/>
            </a:pPr>
            <a:r>
              <a:rPr lang="en-US" dirty="0" smtClean="0"/>
              <a:t>Template</a:t>
            </a:r>
            <a:r>
              <a:rPr lang="en-US" dirty="0"/>
              <a:t>: Renders the user interface (HTML</a:t>
            </a:r>
            <a:r>
              <a:rPr lang="en-US" dirty="0" smtClean="0"/>
              <a:t>).</a:t>
            </a:r>
          </a:p>
          <a:p>
            <a:pPr marL="0" indent="0">
              <a:buNone/>
            </a:pPr>
            <a:r>
              <a:rPr lang="en-US" dirty="0"/>
              <a:t>Built-in Admin Panel</a:t>
            </a:r>
            <a:r>
              <a:rPr lang="en-US" dirty="0" smtClean="0"/>
              <a:t>: Automatically </a:t>
            </a:r>
            <a:r>
              <a:rPr lang="en-US" dirty="0"/>
              <a:t>generates an admin dashboard for managing data and users, making it easy to handle backend content.</a:t>
            </a:r>
          </a:p>
        </p:txBody>
      </p:sp>
    </p:spTree>
    <p:extLst>
      <p:ext uri="{BB962C8B-B14F-4D97-AF65-F5344CB8AC3E}">
        <p14:creationId xmlns:p14="http://schemas.microsoft.com/office/powerpoint/2010/main" val="355821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t>
            </a:r>
            <a:endParaRPr lang="en-US" b="1" dirty="0"/>
          </a:p>
        </p:txBody>
      </p:sp>
      <p:sp>
        <p:nvSpPr>
          <p:cNvPr id="3" name="Content Placeholder 2"/>
          <p:cNvSpPr>
            <a:spLocks noGrp="1"/>
          </p:cNvSpPr>
          <p:nvPr>
            <p:ph idx="1"/>
          </p:nvPr>
        </p:nvSpPr>
        <p:spPr/>
        <p:txBody>
          <a:bodyPr>
            <a:normAutofit lnSpcReduction="10000"/>
          </a:bodyPr>
          <a:lstStyle/>
          <a:p>
            <a:r>
              <a:rPr lang="en-US" b="1" dirty="0"/>
              <a:t>ORM (Object-Relational Mapping</a:t>
            </a:r>
            <a:r>
              <a:rPr lang="en-US" b="1" dirty="0" smtClean="0"/>
              <a:t>): </a:t>
            </a:r>
            <a:r>
              <a:rPr lang="en-US" dirty="0" smtClean="0"/>
              <a:t>Allows </a:t>
            </a:r>
            <a:r>
              <a:rPr lang="en-US" dirty="0"/>
              <a:t>interaction with databases using Python code, rather than SQL, making it easier to manage data</a:t>
            </a:r>
            <a:r>
              <a:rPr lang="en-US" dirty="0" smtClean="0"/>
              <a:t>.</a:t>
            </a:r>
          </a:p>
          <a:p>
            <a:endParaRPr lang="en-US" dirty="0" smtClean="0"/>
          </a:p>
          <a:p>
            <a:r>
              <a:rPr lang="en-US" b="1" dirty="0"/>
              <a:t>Security</a:t>
            </a:r>
            <a:r>
              <a:rPr lang="en-US" b="1" dirty="0" smtClean="0"/>
              <a:t>: </a:t>
            </a:r>
            <a:r>
              <a:rPr lang="en-US" dirty="0" err="1" smtClean="0"/>
              <a:t>Django</a:t>
            </a:r>
            <a:r>
              <a:rPr lang="en-US" dirty="0" smtClean="0"/>
              <a:t> </a:t>
            </a:r>
            <a:r>
              <a:rPr lang="en-US" dirty="0"/>
              <a:t>includes built-in features to protect against common security threats like SQL injection, cross-site scripting (XSS), and cross-site request forgery (CSRF</a:t>
            </a:r>
            <a:r>
              <a:rPr lang="en-US" dirty="0" smtClean="0"/>
              <a:t>).</a:t>
            </a:r>
          </a:p>
          <a:p>
            <a:endParaRPr lang="en-US" dirty="0" smtClean="0"/>
          </a:p>
          <a:p>
            <a:r>
              <a:rPr lang="en-US" b="1" dirty="0"/>
              <a:t>Scalability</a:t>
            </a:r>
            <a:r>
              <a:rPr lang="en-US" b="1" dirty="0" smtClean="0"/>
              <a:t>: </a:t>
            </a:r>
            <a:r>
              <a:rPr lang="en-US" dirty="0" smtClean="0"/>
              <a:t>Designed </a:t>
            </a:r>
            <a:r>
              <a:rPr lang="en-US" dirty="0"/>
              <a:t>to handle large traffic loads with tools like caching, database optimization, and middleware support.</a:t>
            </a:r>
          </a:p>
        </p:txBody>
      </p:sp>
    </p:spTree>
    <p:extLst>
      <p:ext uri="{BB962C8B-B14F-4D97-AF65-F5344CB8AC3E}">
        <p14:creationId xmlns:p14="http://schemas.microsoft.com/office/powerpoint/2010/main" val="4101959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lstStyle/>
          <a:p>
            <a:pPr algn="ctr"/>
            <a:r>
              <a:rPr lang="en-US" dirty="0" smtClean="0"/>
              <a:t>….</a:t>
            </a:r>
            <a:endParaRPr lang="en-US" dirty="0"/>
          </a:p>
        </p:txBody>
      </p:sp>
      <p:sp>
        <p:nvSpPr>
          <p:cNvPr id="3" name="Content Placeholder 2"/>
          <p:cNvSpPr>
            <a:spLocks noGrp="1"/>
          </p:cNvSpPr>
          <p:nvPr>
            <p:ph idx="1"/>
          </p:nvPr>
        </p:nvSpPr>
        <p:spPr/>
        <p:txBody>
          <a:bodyPr/>
          <a:lstStyle/>
          <a:p>
            <a:r>
              <a:rPr lang="en-US" b="1" dirty="0"/>
              <a:t>Fast Development</a:t>
            </a:r>
            <a:r>
              <a:rPr lang="en-US" b="1" dirty="0" smtClean="0"/>
              <a:t>: </a:t>
            </a:r>
            <a:r>
              <a:rPr lang="en-US" dirty="0" err="1" smtClean="0"/>
              <a:t>Django’s</a:t>
            </a:r>
            <a:r>
              <a:rPr lang="en-US" dirty="0" smtClean="0"/>
              <a:t> </a:t>
            </a:r>
            <a:r>
              <a:rPr lang="en-US" dirty="0"/>
              <a:t>“batteries-included” approach offers everything you need to quickly build and deploy web applications</a:t>
            </a:r>
            <a:r>
              <a:rPr lang="en-US" dirty="0" smtClean="0"/>
              <a:t>.</a:t>
            </a:r>
          </a:p>
          <a:p>
            <a:endParaRPr lang="en-US" dirty="0" smtClean="0"/>
          </a:p>
          <a:p>
            <a:r>
              <a:rPr lang="en-US" b="1" dirty="0"/>
              <a:t>URL Routing</a:t>
            </a:r>
            <a:r>
              <a:rPr lang="en-US" b="1" dirty="0" smtClean="0"/>
              <a:t>: </a:t>
            </a:r>
            <a:r>
              <a:rPr lang="en-US" dirty="0" smtClean="0"/>
              <a:t>Easy-to-use </a:t>
            </a:r>
            <a:r>
              <a:rPr lang="en-US" dirty="0"/>
              <a:t>URL dispatcher that maps URLs to views, helping manage site navigation</a:t>
            </a:r>
            <a:r>
              <a:rPr lang="en-US" dirty="0" smtClean="0"/>
              <a:t>.</a:t>
            </a:r>
          </a:p>
          <a:p>
            <a:endParaRPr lang="en-US" dirty="0" smtClean="0"/>
          </a:p>
          <a:p>
            <a:r>
              <a:rPr lang="en-US" b="1" dirty="0" smtClean="0"/>
              <a:t>Extensibility: </a:t>
            </a:r>
            <a:r>
              <a:rPr lang="en-US" dirty="0" smtClean="0"/>
              <a:t>Can </a:t>
            </a:r>
            <a:r>
              <a:rPr lang="en-US" dirty="0"/>
              <a:t>be extended with third-party libraries for added functionality (e.g., payment systems, email services).</a:t>
            </a:r>
          </a:p>
        </p:txBody>
      </p:sp>
    </p:spTree>
    <p:extLst>
      <p:ext uri="{BB962C8B-B14F-4D97-AF65-F5344CB8AC3E}">
        <p14:creationId xmlns:p14="http://schemas.microsoft.com/office/powerpoint/2010/main" val="1380745283"/>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82</TotalTime>
  <Words>1308</Words>
  <Application>Microsoft Office PowerPoint</Application>
  <PresentationFormat>Widescreen</PresentationFormat>
  <Paragraphs>132</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Trebuchet MS</vt:lpstr>
      <vt:lpstr>Berlin</vt:lpstr>
      <vt:lpstr>Introduction to  </vt:lpstr>
      <vt:lpstr>PRESENTATION</vt:lpstr>
      <vt:lpstr>WHAT ARE DJANGO AND FLASK?</vt:lpstr>
      <vt:lpstr>BRIEF HISTORY AND EVOLUTION</vt:lpstr>
      <vt:lpstr>PURPOSE OF DJANGO AND FLASK</vt:lpstr>
      <vt:lpstr>EXAMPLE OF USE CASES</vt:lpstr>
      <vt:lpstr>KEY FEATURES OF DJANGO</vt:lpstr>
      <vt:lpstr>…..</vt:lpstr>
      <vt:lpstr>….</vt:lpstr>
      <vt:lpstr>KEY FEATURES OF FLASK</vt:lpstr>
      <vt:lpstr>…..</vt:lpstr>
      <vt:lpstr>…..</vt:lpstr>
      <vt:lpstr>COMMON USES OF FLASK</vt:lpstr>
      <vt:lpstr>Practical Comparison (DJANGO VS FLASK)</vt:lpstr>
      <vt:lpstr>…..</vt:lpstr>
      <vt:lpstr>.....</vt:lpstr>
      <vt:lpstr>.....</vt:lpstr>
      <vt:lpstr>Conclusion and Recommendations</vt:lpstr>
      <vt:lpstr>When to Choose DJANGO:</vt:lpstr>
      <vt:lpstr>.....</vt:lpstr>
      <vt:lpstr>When to Choose Flask:</vt:lpstr>
      <vt:lpst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Microsoft account</dc:creator>
  <cp:lastModifiedBy>Microsoft account</cp:lastModifiedBy>
  <cp:revision>8</cp:revision>
  <dcterms:created xsi:type="dcterms:W3CDTF">2024-12-08T14:46:33Z</dcterms:created>
  <dcterms:modified xsi:type="dcterms:W3CDTF">2024-12-08T16:08:47Z</dcterms:modified>
</cp:coreProperties>
</file>