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72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18" autoAdjust="0"/>
  </p:normalViewPr>
  <p:slideViewPr>
    <p:cSldViewPr snapToGrid="0" snapToObjects="1">
      <p:cViewPr varScale="1">
        <p:scale>
          <a:sx n="59" d="100"/>
          <a:sy n="59" d="100"/>
        </p:scale>
        <p:origin x="161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Good afternoon, everyone. Today, I'm excited to introduce you to a revolutionary app that will change the way we think about our food choices: Project Nutrino.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Problem our generation faces is that: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We're living in a fast-paced world where food delivery apps have become our go-to solution for convenience. However, we often neglect the nutritional aspect of our meals.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Personally, as someone who tried to adopt a healthier lifestyle during covid while relying heavily on food delivery apps I struggled to find dishes that fit into my diet.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How do we ensure that we're making healthy choices while ordering our favorite dishes?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Project Nutrino collects data from three key sources.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The first  being a Food.com Kaggle Database: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which will allow us to recommend dishes that you can prepare at home. Whether you're a culinary expert or just getting started, project Nutrino  will have the perfect recipe for you.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The second source is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Nutritionix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Database: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Which is a live database which has 209,000 restaurant locations, with open access nutritional information of dishes. This data will be cross referenced with the third data source which will be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Food Delivery Restaurants Near You: to help determine which dishes most closely match your nutritional targets.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Now each of these databases has its own unique sets of problems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nutrionix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and apps like Uber eats use APIs which I have had difficulty extracting data out of due to my inexperience in implementing them.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Food.com’s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database is quite expansive and is the one I have had the most success with however it required a lot of data cleaning as many of the dishes were either outdated or had incorrect macros. In addition to this while the ingredients are listed the quantities required are unclear.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10/14/2023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image" Target="../media/image15.jpeg"/><Relationship Id="rId4" Type="http://schemas.microsoft.com/office/2007/relationships/hdphoto" Target="../media/hdphoto3.wdp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nutrino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Rafay Khan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Problem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7" name="Picture 6" descr="A red and black logo&#10;&#10;Description automatically generated">
            <a:extLst>
              <a:ext uri="{FF2B5EF4-FFF2-40B4-BE49-F238E27FC236}">
                <a16:creationId xmlns:a16="http://schemas.microsoft.com/office/drawing/2014/main" id="{3F1ABD0E-B793-01EC-5B0F-177BB5F05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5479" y="1715671"/>
            <a:ext cx="2857500" cy="2857500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5038BC5C-2E62-A89C-A190-8DD587431E05}"/>
              </a:ext>
            </a:extLst>
          </p:cNvPr>
          <p:cNvSpPr/>
          <p:nvPr/>
        </p:nvSpPr>
        <p:spPr>
          <a:xfrm>
            <a:off x="1253911" y="2235140"/>
            <a:ext cx="1818562" cy="1818562"/>
          </a:xfrm>
          <a:prstGeom prst="round2DiagRect">
            <a:avLst>
              <a:gd name="adj1" fmla="val 29727"/>
              <a:gd name="adj2" fmla="val 0"/>
            </a:avLst>
          </a:prstGeom>
          <a:blipFill rotWithShape="0">
            <a:blip r:embed="rId8"/>
            <a:srcRect/>
            <a:stretch>
              <a:fillRect/>
            </a:stretch>
          </a:blip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28" name="Picture 4" descr="Grubhub logo and symbol, meaning, history, PNG">
            <a:extLst>
              <a:ext uri="{FF2B5EF4-FFF2-40B4-BE49-F238E27FC236}">
                <a16:creationId xmlns:a16="http://schemas.microsoft.com/office/drawing/2014/main" id="{AC906FB5-9D48-4614-5A6F-B331316C3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63" y="1754224"/>
            <a:ext cx="4087961" cy="22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BDD0776-69E3-E4FB-9A22-5DF46A0552B6}"/>
              </a:ext>
            </a:extLst>
          </p:cNvPr>
          <p:cNvGrpSpPr/>
          <p:nvPr/>
        </p:nvGrpSpPr>
        <p:grpSpPr>
          <a:xfrm>
            <a:off x="672567" y="4443243"/>
            <a:ext cx="2981250" cy="720000"/>
            <a:chOff x="35606" y="2857896"/>
            <a:chExt cx="2981250" cy="72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6F0F4F-8AB8-1626-D605-CD72059883B9}"/>
                </a:ext>
              </a:extLst>
            </p:cNvPr>
            <p:cNvSpPr/>
            <p:nvPr/>
          </p:nvSpPr>
          <p:spPr>
            <a:xfrm>
              <a:off x="35606" y="285789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1FB683-C6E1-C127-3823-1FB4E4D2E239}"/>
                </a:ext>
              </a:extLst>
            </p:cNvPr>
            <p:cNvSpPr txBox="1"/>
            <p:nvPr/>
          </p:nvSpPr>
          <p:spPr>
            <a:xfrm>
              <a:off x="35606" y="2857896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Local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606A8B-8C36-C9A6-2EF6-C33F679DDCEB}"/>
              </a:ext>
            </a:extLst>
          </p:cNvPr>
          <p:cNvGrpSpPr/>
          <p:nvPr/>
        </p:nvGrpSpPr>
        <p:grpSpPr>
          <a:xfrm>
            <a:off x="4123604" y="4443243"/>
            <a:ext cx="2981250" cy="720000"/>
            <a:chOff x="3538574" y="2857896"/>
            <a:chExt cx="2981250" cy="72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6ADED1-B7CB-4925-A5B8-7C3B4A38A858}"/>
                </a:ext>
              </a:extLst>
            </p:cNvPr>
            <p:cNvSpPr/>
            <p:nvPr/>
          </p:nvSpPr>
          <p:spPr>
            <a:xfrm>
              <a:off x="3538574" y="285789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F43CA0-9891-249D-B071-2C5A2D04AAB6}"/>
                </a:ext>
              </a:extLst>
            </p:cNvPr>
            <p:cNvSpPr txBox="1"/>
            <p:nvPr/>
          </p:nvSpPr>
          <p:spPr>
            <a:xfrm>
              <a:off x="3538574" y="2857896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Fresh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5C11B6-D0A9-C0AE-9BC7-5B6711FE6D51}"/>
              </a:ext>
            </a:extLst>
          </p:cNvPr>
          <p:cNvGrpSpPr/>
          <p:nvPr/>
        </p:nvGrpSpPr>
        <p:grpSpPr>
          <a:xfrm>
            <a:off x="8095718" y="4443243"/>
            <a:ext cx="2981250" cy="720000"/>
            <a:chOff x="7041543" y="2857896"/>
            <a:chExt cx="2981250" cy="72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C27CC2-11C5-8A37-302D-4060379B61D2}"/>
                </a:ext>
              </a:extLst>
            </p:cNvPr>
            <p:cNvSpPr/>
            <p:nvPr/>
          </p:nvSpPr>
          <p:spPr>
            <a:xfrm>
              <a:off x="7041543" y="285789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92515D-612F-D813-EC83-27EC28BDDFE6}"/>
                </a:ext>
              </a:extLst>
            </p:cNvPr>
            <p:cNvSpPr txBox="1"/>
            <p:nvPr/>
          </p:nvSpPr>
          <p:spPr>
            <a:xfrm>
              <a:off x="7041543" y="2857896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delicious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Personalized Recommendation Algorithm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0C9A6-1E20-B239-D4ED-BDF928EB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10881361" cy="451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Features</a:t>
            </a:r>
            <a:endParaRPr lang="en-US" dirty="0"/>
          </a:p>
          <a:p>
            <a:r>
              <a:rPr lang="en-US" dirty="0"/>
              <a:t>Seamless Integration: Project Nutrino integrates with popular food delivery apps, ensuring a smooth user experience.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Live App APIs</a:t>
            </a:r>
          </a:p>
          <a:p>
            <a:r>
              <a:rPr lang="en-US" dirty="0"/>
              <a:t>Real-Time Nutrition Tracking: Get instant access to the nutritional content of any dish on your favorite delivery app.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Localized Database</a:t>
            </a:r>
          </a:p>
          <a:p>
            <a:r>
              <a:rPr lang="en-US" dirty="0"/>
              <a:t>Personalized Recommendations: Project Nutrino suggests healthier alternatives based on your dietary preferences, nutritional goals and macro-nutrient requirements.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Combination of K-Nearest Neighbors and Point Distances</a:t>
            </a:r>
          </a:p>
        </p:txBody>
      </p:sp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57A997F-57D3-4F47-B77A-14DE76B50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5B304EBC-E1F0-4042-84B1-65AD44A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0F5971A-100F-43B9-AF60-FD95A592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34AA403-A228-4305-AE48-0FF5690E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CC81A8F5-59C9-487C-91CC-79BB6660B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782DF6B4-81CE-4086-A1B1-BE48BA8E2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57DBC9B3-B302-4EE6-8FF3-C0D7C1199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D6492-B6AC-2E33-B2D7-A2F46A37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4289333"/>
            <a:ext cx="9966960" cy="128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The </a:t>
            </a:r>
            <a:r>
              <a:rPr lang="en-US" sz="4800" kern="1200" cap="all" baseline="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DatabaseS</a:t>
            </a:r>
            <a:endParaRPr lang="en-US" sz="4800" kern="1200" cap="all" baseline="0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032" name="Picture 8" descr="Food Delivery mobile app - how to deliver awesome customer experience -  Business of Apps">
            <a:extLst>
              <a:ext uri="{FF2B5EF4-FFF2-40B4-BE49-F238E27FC236}">
                <a16:creationId xmlns:a16="http://schemas.microsoft.com/office/drawing/2014/main" id="{B17D46C3-BDC1-25F9-9D68-2F4EF77AC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0" r="25584"/>
          <a:stretch/>
        </p:blipFill>
        <p:spPr bwMode="auto">
          <a:xfrm>
            <a:off x="730744" y="842135"/>
            <a:ext cx="3300984" cy="3300984"/>
          </a:xfrm>
          <a:custGeom>
            <a:avLst/>
            <a:gdLst/>
            <a:ahLst/>
            <a:cxnLst/>
            <a:rect l="l" t="t" r="r" b="b"/>
            <a:pathLst>
              <a:path w="3300984" h="3300984">
                <a:moveTo>
                  <a:pt x="1650492" y="185680"/>
                </a:moveTo>
                <a:cubicBezTo>
                  <a:pt x="2459485" y="185680"/>
                  <a:pt x="3115304" y="841499"/>
                  <a:pt x="3115304" y="1650492"/>
                </a:cubicBezTo>
                <a:cubicBezTo>
                  <a:pt x="3115304" y="2459485"/>
                  <a:pt x="2459485" y="3115304"/>
                  <a:pt x="1650492" y="3115304"/>
                </a:cubicBezTo>
                <a:cubicBezTo>
                  <a:pt x="841499" y="3115304"/>
                  <a:pt x="185680" y="2459485"/>
                  <a:pt x="185680" y="1650492"/>
                </a:cubicBezTo>
                <a:cubicBezTo>
                  <a:pt x="185680" y="841499"/>
                  <a:pt x="841499" y="185680"/>
                  <a:pt x="1650492" y="185680"/>
                </a:cubicBezTo>
                <a:close/>
                <a:moveTo>
                  <a:pt x="1650492" y="144418"/>
                </a:moveTo>
                <a:cubicBezTo>
                  <a:pt x="818711" y="144418"/>
                  <a:pt x="144418" y="818711"/>
                  <a:pt x="144418" y="1650492"/>
                </a:cubicBezTo>
                <a:cubicBezTo>
                  <a:pt x="144418" y="2482274"/>
                  <a:pt x="818711" y="3156566"/>
                  <a:pt x="1650492" y="3156566"/>
                </a:cubicBezTo>
                <a:cubicBezTo>
                  <a:pt x="2482274" y="3156566"/>
                  <a:pt x="3156566" y="2482274"/>
                  <a:pt x="3156566" y="1650492"/>
                </a:cubicBezTo>
                <a:cubicBezTo>
                  <a:pt x="3156566" y="818711"/>
                  <a:pt x="2482274" y="144418"/>
                  <a:pt x="1650492" y="144418"/>
                </a:cubicBezTo>
                <a:close/>
                <a:moveTo>
                  <a:pt x="1650492" y="0"/>
                </a:moveTo>
                <a:cubicBezTo>
                  <a:pt x="2562034" y="0"/>
                  <a:pt x="3300984" y="738950"/>
                  <a:pt x="3300984" y="1650492"/>
                </a:cubicBezTo>
                <a:cubicBezTo>
                  <a:pt x="3300984" y="2562034"/>
                  <a:pt x="2562034" y="3300984"/>
                  <a:pt x="1650492" y="3300984"/>
                </a:cubicBezTo>
                <a:cubicBezTo>
                  <a:pt x="738950" y="3300984"/>
                  <a:pt x="0" y="2562034"/>
                  <a:pt x="0" y="1650492"/>
                </a:cubicBezTo>
                <a:cubicBezTo>
                  <a:pt x="0" y="738950"/>
                  <a:pt x="738950" y="0"/>
                  <a:pt x="16504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Freeform: Shape 1069">
            <a:extLst>
              <a:ext uri="{FF2B5EF4-FFF2-40B4-BE49-F238E27FC236}">
                <a16:creationId xmlns:a16="http://schemas.microsoft.com/office/drawing/2014/main" id="{4746BD4D-7E44-435E-AE6A-7FBA3190E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42135"/>
            <a:ext cx="3300984" cy="3300984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8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30" name="Picture 6" descr="Food.com - Crunchbase Company Profile &amp; Funding">
            <a:extLst>
              <a:ext uri="{FF2B5EF4-FFF2-40B4-BE49-F238E27FC236}">
                <a16:creationId xmlns:a16="http://schemas.microsoft.com/office/drawing/2014/main" id="{FC74349D-5E8F-7BFC-951A-C3348FF3E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4445508" y="842135"/>
            <a:ext cx="3300984" cy="3300984"/>
          </a:xfrm>
          <a:custGeom>
            <a:avLst/>
            <a:gdLst/>
            <a:ahLst/>
            <a:cxnLst/>
            <a:rect l="l" t="t" r="r" b="b"/>
            <a:pathLst>
              <a:path w="3300984" h="3300984">
                <a:moveTo>
                  <a:pt x="1650492" y="185680"/>
                </a:moveTo>
                <a:cubicBezTo>
                  <a:pt x="2459485" y="185680"/>
                  <a:pt x="3115304" y="841499"/>
                  <a:pt x="3115304" y="1650492"/>
                </a:cubicBezTo>
                <a:cubicBezTo>
                  <a:pt x="3115304" y="2459485"/>
                  <a:pt x="2459485" y="3115304"/>
                  <a:pt x="1650492" y="3115304"/>
                </a:cubicBezTo>
                <a:cubicBezTo>
                  <a:pt x="841499" y="3115304"/>
                  <a:pt x="185681" y="2459485"/>
                  <a:pt x="185681" y="1650492"/>
                </a:cubicBezTo>
                <a:cubicBezTo>
                  <a:pt x="185681" y="841499"/>
                  <a:pt x="841499" y="185680"/>
                  <a:pt x="1650492" y="185680"/>
                </a:cubicBezTo>
                <a:close/>
                <a:moveTo>
                  <a:pt x="1650492" y="144418"/>
                </a:moveTo>
                <a:cubicBezTo>
                  <a:pt x="818711" y="144418"/>
                  <a:pt x="144418" y="818711"/>
                  <a:pt x="144418" y="1650492"/>
                </a:cubicBezTo>
                <a:cubicBezTo>
                  <a:pt x="144418" y="2482274"/>
                  <a:pt x="818711" y="3156566"/>
                  <a:pt x="1650492" y="3156566"/>
                </a:cubicBezTo>
                <a:cubicBezTo>
                  <a:pt x="2482274" y="3156566"/>
                  <a:pt x="3156566" y="2482274"/>
                  <a:pt x="3156566" y="1650492"/>
                </a:cubicBezTo>
                <a:cubicBezTo>
                  <a:pt x="3156566" y="818711"/>
                  <a:pt x="2482274" y="144418"/>
                  <a:pt x="1650492" y="144418"/>
                </a:cubicBezTo>
                <a:close/>
                <a:moveTo>
                  <a:pt x="1650492" y="0"/>
                </a:moveTo>
                <a:cubicBezTo>
                  <a:pt x="2562034" y="0"/>
                  <a:pt x="3300984" y="738950"/>
                  <a:pt x="3300984" y="1650492"/>
                </a:cubicBezTo>
                <a:cubicBezTo>
                  <a:pt x="3300984" y="2562034"/>
                  <a:pt x="2562034" y="3300984"/>
                  <a:pt x="1650492" y="3300984"/>
                </a:cubicBezTo>
                <a:cubicBezTo>
                  <a:pt x="738951" y="3300984"/>
                  <a:pt x="0" y="2562034"/>
                  <a:pt x="0" y="1650492"/>
                </a:cubicBezTo>
                <a:cubicBezTo>
                  <a:pt x="0" y="738950"/>
                  <a:pt x="738951" y="0"/>
                  <a:pt x="16504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6E6BD379-84AD-45BF-9F35-F9E4283FC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8" y="842135"/>
            <a:ext cx="3300984" cy="3300984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8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26" name="Picture 2" descr="Gladson Acquires Largest Nutrition Database, Nutritionix | Payment Week">
            <a:extLst>
              <a:ext uri="{FF2B5EF4-FFF2-40B4-BE49-F238E27FC236}">
                <a16:creationId xmlns:a16="http://schemas.microsoft.com/office/drawing/2014/main" id="{D4FACF1A-51EF-29F4-D0AF-9E2A5FC23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r="15726" b="3"/>
          <a:stretch/>
        </p:blipFill>
        <p:spPr bwMode="auto">
          <a:xfrm>
            <a:off x="8147761" y="842135"/>
            <a:ext cx="3300984" cy="3300984"/>
          </a:xfrm>
          <a:custGeom>
            <a:avLst/>
            <a:gdLst/>
            <a:ahLst/>
            <a:cxnLst/>
            <a:rect l="l" t="t" r="r" b="b"/>
            <a:pathLst>
              <a:path w="3300984" h="3300984">
                <a:moveTo>
                  <a:pt x="1650492" y="185680"/>
                </a:moveTo>
                <a:cubicBezTo>
                  <a:pt x="2459485" y="185680"/>
                  <a:pt x="3115304" y="841499"/>
                  <a:pt x="3115304" y="1650492"/>
                </a:cubicBezTo>
                <a:cubicBezTo>
                  <a:pt x="3115304" y="2459485"/>
                  <a:pt x="2459485" y="3115304"/>
                  <a:pt x="1650492" y="3115304"/>
                </a:cubicBezTo>
                <a:cubicBezTo>
                  <a:pt x="841499" y="3115304"/>
                  <a:pt x="185681" y="2459485"/>
                  <a:pt x="185681" y="1650492"/>
                </a:cubicBezTo>
                <a:cubicBezTo>
                  <a:pt x="185681" y="841499"/>
                  <a:pt x="841499" y="185680"/>
                  <a:pt x="1650492" y="185680"/>
                </a:cubicBezTo>
                <a:close/>
                <a:moveTo>
                  <a:pt x="1650492" y="144418"/>
                </a:moveTo>
                <a:cubicBezTo>
                  <a:pt x="818711" y="144418"/>
                  <a:pt x="144418" y="818711"/>
                  <a:pt x="144418" y="1650492"/>
                </a:cubicBezTo>
                <a:cubicBezTo>
                  <a:pt x="144418" y="2482274"/>
                  <a:pt x="818711" y="3156566"/>
                  <a:pt x="1650492" y="3156566"/>
                </a:cubicBezTo>
                <a:cubicBezTo>
                  <a:pt x="2482274" y="3156566"/>
                  <a:pt x="3156566" y="2482274"/>
                  <a:pt x="3156566" y="1650492"/>
                </a:cubicBezTo>
                <a:cubicBezTo>
                  <a:pt x="3156566" y="818711"/>
                  <a:pt x="2482274" y="144418"/>
                  <a:pt x="1650492" y="144418"/>
                </a:cubicBezTo>
                <a:close/>
                <a:moveTo>
                  <a:pt x="1650492" y="0"/>
                </a:moveTo>
                <a:cubicBezTo>
                  <a:pt x="2562034" y="0"/>
                  <a:pt x="3300984" y="738950"/>
                  <a:pt x="3300984" y="1650492"/>
                </a:cubicBezTo>
                <a:cubicBezTo>
                  <a:pt x="3300984" y="2562034"/>
                  <a:pt x="2562034" y="3300984"/>
                  <a:pt x="1650492" y="3300984"/>
                </a:cubicBezTo>
                <a:cubicBezTo>
                  <a:pt x="738950" y="3300984"/>
                  <a:pt x="0" y="2562034"/>
                  <a:pt x="0" y="1650492"/>
                </a:cubicBezTo>
                <a:cubicBezTo>
                  <a:pt x="0" y="738950"/>
                  <a:pt x="738950" y="0"/>
                  <a:pt x="16504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5EC9D168-EDA8-4FFC-9F66-7E97E079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761" y="842135"/>
            <a:ext cx="3300984" cy="3300984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8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5DB57EBD-30C1-49F6-9C24-70854326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51463236-BB80-4DB9-8245-DBCBDC5F4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16937C89-7C40-4F2F-B1BF-21615B8E6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335BA-7236-29AE-3A90-C8B31593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755" y="6272784"/>
            <a:ext cx="64008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1600"/>
              <a:pPr defTabSz="914400">
                <a:spcAft>
                  <a:spcPts val="600"/>
                </a:spcAft>
              </a:pPr>
              <a:t>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2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165</TotalTime>
  <Words>417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Söhne</vt:lpstr>
      <vt:lpstr>Wingdings</vt:lpstr>
      <vt:lpstr>Wood Type</vt:lpstr>
      <vt:lpstr>Project nutrino</vt:lpstr>
      <vt:lpstr>The Problem</vt:lpstr>
      <vt:lpstr>Personalized Recommendation Algorithm</vt:lpstr>
      <vt:lpstr>The DatabaseS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nutrino</dc:title>
  <dc:creator>Rafay Khan</dc:creator>
  <cp:lastModifiedBy>Rafay Khan</cp:lastModifiedBy>
  <cp:revision>16</cp:revision>
  <dcterms:created xsi:type="dcterms:W3CDTF">2023-10-14T02:40:08Z</dcterms:created>
  <dcterms:modified xsi:type="dcterms:W3CDTF">2023-10-14T05:28:18Z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