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74" r:id="rId7"/>
    <p:sldId id="272" r:id="rId8"/>
    <p:sldId id="275" r:id="rId9"/>
    <p:sldId id="273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018" autoAdjust="0"/>
  </p:normalViewPr>
  <p:slideViewPr>
    <p:cSldViewPr snapToGrid="0" snapToObjects="1">
      <p:cViewPr varScale="1">
        <p:scale>
          <a:sx n="59" d="100"/>
          <a:sy n="59" d="100"/>
        </p:scale>
        <p:origin x="16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BFD8B-B751-4FB4-B26F-F7FE74904C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29F7D9-AA22-4AD0-97EB-66D69794157D}">
      <dgm:prSet/>
      <dgm:spPr/>
      <dgm:t>
        <a:bodyPr/>
        <a:lstStyle/>
        <a:p>
          <a:r>
            <a:rPr lang="en-US"/>
            <a:t>Improved Health and Wellness</a:t>
          </a:r>
        </a:p>
      </dgm:t>
    </dgm:pt>
    <dgm:pt modelId="{308013A0-21D2-4529-8EC2-BBDF5986FD41}" type="parTrans" cxnId="{23B5168B-D2D6-4231-912F-BB7DB804CB97}">
      <dgm:prSet/>
      <dgm:spPr/>
      <dgm:t>
        <a:bodyPr/>
        <a:lstStyle/>
        <a:p>
          <a:endParaRPr lang="en-US"/>
        </a:p>
      </dgm:t>
    </dgm:pt>
    <dgm:pt modelId="{59B46195-14EF-4820-8AD7-12404CD697F5}" type="sibTrans" cxnId="{23B5168B-D2D6-4231-912F-BB7DB804CB97}">
      <dgm:prSet/>
      <dgm:spPr/>
      <dgm:t>
        <a:bodyPr/>
        <a:lstStyle/>
        <a:p>
          <a:endParaRPr lang="en-US"/>
        </a:p>
      </dgm:t>
    </dgm:pt>
    <dgm:pt modelId="{08C336CA-1250-45D9-B09C-202FBCD8AD9D}">
      <dgm:prSet/>
      <dgm:spPr/>
      <dgm:t>
        <a:bodyPr/>
        <a:lstStyle/>
        <a:p>
          <a:r>
            <a:rPr lang="en-US"/>
            <a:t>Dietary Awareness</a:t>
          </a:r>
        </a:p>
      </dgm:t>
    </dgm:pt>
    <dgm:pt modelId="{261B304F-A4AD-463C-B5C2-EE9086DDB66F}" type="parTrans" cxnId="{E8D3F2AD-47AD-4708-B92D-04D20F982157}">
      <dgm:prSet/>
      <dgm:spPr/>
      <dgm:t>
        <a:bodyPr/>
        <a:lstStyle/>
        <a:p>
          <a:endParaRPr lang="en-US"/>
        </a:p>
      </dgm:t>
    </dgm:pt>
    <dgm:pt modelId="{B2946922-B7CB-4610-9C70-31ED8819F08C}" type="sibTrans" cxnId="{E8D3F2AD-47AD-4708-B92D-04D20F982157}">
      <dgm:prSet/>
      <dgm:spPr/>
      <dgm:t>
        <a:bodyPr/>
        <a:lstStyle/>
        <a:p>
          <a:endParaRPr lang="en-US"/>
        </a:p>
      </dgm:t>
    </dgm:pt>
    <dgm:pt modelId="{25D1F3D8-50EB-4CC4-85F4-6DB65CC63CB8}">
      <dgm:prSet/>
      <dgm:spPr/>
      <dgm:t>
        <a:bodyPr/>
        <a:lstStyle/>
        <a:p>
          <a:r>
            <a:rPr lang="en-US"/>
            <a:t>Customized Nutrition</a:t>
          </a:r>
        </a:p>
      </dgm:t>
    </dgm:pt>
    <dgm:pt modelId="{9E3FB183-ECE2-4D88-A5BB-9B9934A0C99E}" type="parTrans" cxnId="{AA94827C-C622-4E01-9D67-05EEB62EB44A}">
      <dgm:prSet/>
      <dgm:spPr/>
      <dgm:t>
        <a:bodyPr/>
        <a:lstStyle/>
        <a:p>
          <a:endParaRPr lang="en-US"/>
        </a:p>
      </dgm:t>
    </dgm:pt>
    <dgm:pt modelId="{00A123E4-FB96-49A0-876D-D5981833C7D5}" type="sibTrans" cxnId="{AA94827C-C622-4E01-9D67-05EEB62EB44A}">
      <dgm:prSet/>
      <dgm:spPr/>
      <dgm:t>
        <a:bodyPr/>
        <a:lstStyle/>
        <a:p>
          <a:endParaRPr lang="en-US"/>
        </a:p>
      </dgm:t>
    </dgm:pt>
    <dgm:pt modelId="{AE287B01-060D-4936-9F49-51DD67AD9C55}">
      <dgm:prSet/>
      <dgm:spPr/>
      <dgm:t>
        <a:bodyPr/>
        <a:lstStyle/>
        <a:p>
          <a:r>
            <a:rPr lang="en-US"/>
            <a:t>Allergen Management</a:t>
          </a:r>
        </a:p>
      </dgm:t>
    </dgm:pt>
    <dgm:pt modelId="{5166C50A-7F80-491A-AFA5-ED9F9205A77E}" type="parTrans" cxnId="{7272A1FD-1998-4299-91FD-ABD9E4EC93F0}">
      <dgm:prSet/>
      <dgm:spPr/>
      <dgm:t>
        <a:bodyPr/>
        <a:lstStyle/>
        <a:p>
          <a:endParaRPr lang="en-US"/>
        </a:p>
      </dgm:t>
    </dgm:pt>
    <dgm:pt modelId="{A924765E-7FB1-44C4-9B14-511AC2A2236A}" type="sibTrans" cxnId="{7272A1FD-1998-4299-91FD-ABD9E4EC93F0}">
      <dgm:prSet/>
      <dgm:spPr/>
      <dgm:t>
        <a:bodyPr/>
        <a:lstStyle/>
        <a:p>
          <a:endParaRPr lang="en-US"/>
        </a:p>
      </dgm:t>
    </dgm:pt>
    <dgm:pt modelId="{7E95BA52-EA93-498B-9C4F-4B59742B420C}">
      <dgm:prSet/>
      <dgm:spPr/>
      <dgm:t>
        <a:bodyPr/>
        <a:lstStyle/>
        <a:p>
          <a:r>
            <a:rPr lang="en-US"/>
            <a:t>Reduction in Health Care Costs</a:t>
          </a:r>
        </a:p>
      </dgm:t>
    </dgm:pt>
    <dgm:pt modelId="{8F1E3E3B-9025-4ADD-AE62-E1564B72A38E}" type="parTrans" cxnId="{729BD9C0-E8A5-4C79-9AF6-E57F5326EDD8}">
      <dgm:prSet/>
      <dgm:spPr/>
      <dgm:t>
        <a:bodyPr/>
        <a:lstStyle/>
        <a:p>
          <a:endParaRPr lang="en-US"/>
        </a:p>
      </dgm:t>
    </dgm:pt>
    <dgm:pt modelId="{B7AEC4C0-49A3-405C-8946-33C76A69A2B6}" type="sibTrans" cxnId="{729BD9C0-E8A5-4C79-9AF6-E57F5326EDD8}">
      <dgm:prSet/>
      <dgm:spPr/>
      <dgm:t>
        <a:bodyPr/>
        <a:lstStyle/>
        <a:p>
          <a:endParaRPr lang="en-US"/>
        </a:p>
      </dgm:t>
    </dgm:pt>
    <dgm:pt modelId="{3D21C106-28CA-4957-B892-E358DE52A648}" type="pres">
      <dgm:prSet presAssocID="{7BBBFD8B-B751-4FB4-B26F-F7FE74904C9F}" presName="root" presStyleCnt="0">
        <dgm:presLayoutVars>
          <dgm:dir/>
          <dgm:resizeHandles val="exact"/>
        </dgm:presLayoutVars>
      </dgm:prSet>
      <dgm:spPr/>
    </dgm:pt>
    <dgm:pt modelId="{6B461048-7E0F-49B6-8FF3-6B79797D5764}" type="pres">
      <dgm:prSet presAssocID="{3529F7D9-AA22-4AD0-97EB-66D69794157D}" presName="compNode" presStyleCnt="0"/>
      <dgm:spPr/>
    </dgm:pt>
    <dgm:pt modelId="{1D98870E-949E-4F01-8F6A-C12EC14B11A0}" type="pres">
      <dgm:prSet presAssocID="{3529F7D9-AA22-4AD0-97EB-66D6979415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70BA839B-971E-4EF3-B57D-43C5F09200AE}" type="pres">
      <dgm:prSet presAssocID="{3529F7D9-AA22-4AD0-97EB-66D69794157D}" presName="spaceRect" presStyleCnt="0"/>
      <dgm:spPr/>
    </dgm:pt>
    <dgm:pt modelId="{C1663571-7A9F-48CA-A3F5-03A77198782D}" type="pres">
      <dgm:prSet presAssocID="{3529F7D9-AA22-4AD0-97EB-66D69794157D}" presName="textRect" presStyleLbl="revTx" presStyleIdx="0" presStyleCnt="5">
        <dgm:presLayoutVars>
          <dgm:chMax val="1"/>
          <dgm:chPref val="1"/>
        </dgm:presLayoutVars>
      </dgm:prSet>
      <dgm:spPr/>
    </dgm:pt>
    <dgm:pt modelId="{E432958F-7B2C-47EE-A866-2039BC59D2DD}" type="pres">
      <dgm:prSet presAssocID="{59B46195-14EF-4820-8AD7-12404CD697F5}" presName="sibTrans" presStyleCnt="0"/>
      <dgm:spPr/>
    </dgm:pt>
    <dgm:pt modelId="{3C054745-1F86-4310-BDD5-E71F513D2354}" type="pres">
      <dgm:prSet presAssocID="{08C336CA-1250-45D9-B09C-202FBCD8AD9D}" presName="compNode" presStyleCnt="0"/>
      <dgm:spPr/>
    </dgm:pt>
    <dgm:pt modelId="{CE4BE7A9-C8B1-4458-9D70-4D0C0552AA98}" type="pres">
      <dgm:prSet presAssocID="{08C336CA-1250-45D9-B09C-202FBCD8AD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2D624275-6BD5-4DBE-A4D4-DC3D01D123D2}" type="pres">
      <dgm:prSet presAssocID="{08C336CA-1250-45D9-B09C-202FBCD8AD9D}" presName="spaceRect" presStyleCnt="0"/>
      <dgm:spPr/>
    </dgm:pt>
    <dgm:pt modelId="{81DDD56D-B357-4F7A-ACD0-6E1C02E2E4C7}" type="pres">
      <dgm:prSet presAssocID="{08C336CA-1250-45D9-B09C-202FBCD8AD9D}" presName="textRect" presStyleLbl="revTx" presStyleIdx="1" presStyleCnt="5">
        <dgm:presLayoutVars>
          <dgm:chMax val="1"/>
          <dgm:chPref val="1"/>
        </dgm:presLayoutVars>
      </dgm:prSet>
      <dgm:spPr/>
    </dgm:pt>
    <dgm:pt modelId="{E509AE1D-FA30-4B17-BB23-C76DB1B154A7}" type="pres">
      <dgm:prSet presAssocID="{B2946922-B7CB-4610-9C70-31ED8819F08C}" presName="sibTrans" presStyleCnt="0"/>
      <dgm:spPr/>
    </dgm:pt>
    <dgm:pt modelId="{41B8F0F6-7CC0-492B-BCE0-895C1D07E017}" type="pres">
      <dgm:prSet presAssocID="{25D1F3D8-50EB-4CC4-85F4-6DB65CC63CB8}" presName="compNode" presStyleCnt="0"/>
      <dgm:spPr/>
    </dgm:pt>
    <dgm:pt modelId="{2199DA53-A9C9-4F36-A22E-D89B06471BCD}" type="pres">
      <dgm:prSet presAssocID="{25D1F3D8-50EB-4CC4-85F4-6DB65CC63C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6F2FDE89-3F08-451B-8E41-A8E615586BFC}" type="pres">
      <dgm:prSet presAssocID="{25D1F3D8-50EB-4CC4-85F4-6DB65CC63CB8}" presName="spaceRect" presStyleCnt="0"/>
      <dgm:spPr/>
    </dgm:pt>
    <dgm:pt modelId="{842B0617-9955-4242-9BDF-4B738219C769}" type="pres">
      <dgm:prSet presAssocID="{25D1F3D8-50EB-4CC4-85F4-6DB65CC63CB8}" presName="textRect" presStyleLbl="revTx" presStyleIdx="2" presStyleCnt="5">
        <dgm:presLayoutVars>
          <dgm:chMax val="1"/>
          <dgm:chPref val="1"/>
        </dgm:presLayoutVars>
      </dgm:prSet>
      <dgm:spPr/>
    </dgm:pt>
    <dgm:pt modelId="{2D342F77-804F-422F-A880-A5C4E60CE5D0}" type="pres">
      <dgm:prSet presAssocID="{00A123E4-FB96-49A0-876D-D5981833C7D5}" presName="sibTrans" presStyleCnt="0"/>
      <dgm:spPr/>
    </dgm:pt>
    <dgm:pt modelId="{740AB0CC-3858-41F9-8539-E885A7754572}" type="pres">
      <dgm:prSet presAssocID="{AE287B01-060D-4936-9F49-51DD67AD9C55}" presName="compNode" presStyleCnt="0"/>
      <dgm:spPr/>
    </dgm:pt>
    <dgm:pt modelId="{06E7DB88-C2AE-402E-8D41-012A8A86CA3A}" type="pres">
      <dgm:prSet presAssocID="{AE287B01-060D-4936-9F49-51DD67AD9C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mach"/>
        </a:ext>
      </dgm:extLst>
    </dgm:pt>
    <dgm:pt modelId="{9928D11B-7DD8-4D88-AB17-FB6779DF0173}" type="pres">
      <dgm:prSet presAssocID="{AE287B01-060D-4936-9F49-51DD67AD9C55}" presName="spaceRect" presStyleCnt="0"/>
      <dgm:spPr/>
    </dgm:pt>
    <dgm:pt modelId="{A378C369-BBF5-492C-BC8D-715FAA0713B9}" type="pres">
      <dgm:prSet presAssocID="{AE287B01-060D-4936-9F49-51DD67AD9C55}" presName="textRect" presStyleLbl="revTx" presStyleIdx="3" presStyleCnt="5">
        <dgm:presLayoutVars>
          <dgm:chMax val="1"/>
          <dgm:chPref val="1"/>
        </dgm:presLayoutVars>
      </dgm:prSet>
      <dgm:spPr/>
    </dgm:pt>
    <dgm:pt modelId="{65A94D5E-961A-4B72-84D7-76CAA50504B4}" type="pres">
      <dgm:prSet presAssocID="{A924765E-7FB1-44C4-9B14-511AC2A2236A}" presName="sibTrans" presStyleCnt="0"/>
      <dgm:spPr/>
    </dgm:pt>
    <dgm:pt modelId="{D750D06C-34C5-4083-8004-47F3778B1146}" type="pres">
      <dgm:prSet presAssocID="{7E95BA52-EA93-498B-9C4F-4B59742B420C}" presName="compNode" presStyleCnt="0"/>
      <dgm:spPr/>
    </dgm:pt>
    <dgm:pt modelId="{1DEC33E7-E32D-430E-A9A7-B683F6D04ECE}" type="pres">
      <dgm:prSet presAssocID="{7E95BA52-EA93-498B-9C4F-4B59742B42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5B17908-E9A4-4427-98EE-12948A00E398}" type="pres">
      <dgm:prSet presAssocID="{7E95BA52-EA93-498B-9C4F-4B59742B420C}" presName="spaceRect" presStyleCnt="0"/>
      <dgm:spPr/>
    </dgm:pt>
    <dgm:pt modelId="{4C911ACF-0A76-4696-B5DA-AD56342F60B1}" type="pres">
      <dgm:prSet presAssocID="{7E95BA52-EA93-498B-9C4F-4B59742B42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CC3011-691E-4FB9-8100-35952C1BA481}" type="presOf" srcId="{AE287B01-060D-4936-9F49-51DD67AD9C55}" destId="{A378C369-BBF5-492C-BC8D-715FAA0713B9}" srcOrd="0" destOrd="0" presId="urn:microsoft.com/office/officeart/2018/2/layout/IconLabelList"/>
    <dgm:cxn modelId="{15EB4D35-5ED4-4E4A-BAD1-43F4B7746E24}" type="presOf" srcId="{3529F7D9-AA22-4AD0-97EB-66D69794157D}" destId="{C1663571-7A9F-48CA-A3F5-03A77198782D}" srcOrd="0" destOrd="0" presId="urn:microsoft.com/office/officeart/2018/2/layout/IconLabelList"/>
    <dgm:cxn modelId="{95439864-DE36-4803-930E-D8A614F3289F}" type="presOf" srcId="{7BBBFD8B-B751-4FB4-B26F-F7FE74904C9F}" destId="{3D21C106-28CA-4957-B892-E358DE52A648}" srcOrd="0" destOrd="0" presId="urn:microsoft.com/office/officeart/2018/2/layout/IconLabelList"/>
    <dgm:cxn modelId="{5A458379-96CD-44D2-ABE1-29CF4A82EAF1}" type="presOf" srcId="{25D1F3D8-50EB-4CC4-85F4-6DB65CC63CB8}" destId="{842B0617-9955-4242-9BDF-4B738219C769}" srcOrd="0" destOrd="0" presId="urn:microsoft.com/office/officeart/2018/2/layout/IconLabelList"/>
    <dgm:cxn modelId="{AA94827C-C622-4E01-9D67-05EEB62EB44A}" srcId="{7BBBFD8B-B751-4FB4-B26F-F7FE74904C9F}" destId="{25D1F3D8-50EB-4CC4-85F4-6DB65CC63CB8}" srcOrd="2" destOrd="0" parTransId="{9E3FB183-ECE2-4D88-A5BB-9B9934A0C99E}" sibTransId="{00A123E4-FB96-49A0-876D-D5981833C7D5}"/>
    <dgm:cxn modelId="{23B5168B-D2D6-4231-912F-BB7DB804CB97}" srcId="{7BBBFD8B-B751-4FB4-B26F-F7FE74904C9F}" destId="{3529F7D9-AA22-4AD0-97EB-66D69794157D}" srcOrd="0" destOrd="0" parTransId="{308013A0-21D2-4529-8EC2-BBDF5986FD41}" sibTransId="{59B46195-14EF-4820-8AD7-12404CD697F5}"/>
    <dgm:cxn modelId="{1AB506A6-9346-48E1-A8C9-117DA14DA7AB}" type="presOf" srcId="{7E95BA52-EA93-498B-9C4F-4B59742B420C}" destId="{4C911ACF-0A76-4696-B5DA-AD56342F60B1}" srcOrd="0" destOrd="0" presId="urn:microsoft.com/office/officeart/2018/2/layout/IconLabelList"/>
    <dgm:cxn modelId="{E8D3F2AD-47AD-4708-B92D-04D20F982157}" srcId="{7BBBFD8B-B751-4FB4-B26F-F7FE74904C9F}" destId="{08C336CA-1250-45D9-B09C-202FBCD8AD9D}" srcOrd="1" destOrd="0" parTransId="{261B304F-A4AD-463C-B5C2-EE9086DDB66F}" sibTransId="{B2946922-B7CB-4610-9C70-31ED8819F08C}"/>
    <dgm:cxn modelId="{064CF3B7-19E3-4270-88F1-188A706FE620}" type="presOf" srcId="{08C336CA-1250-45D9-B09C-202FBCD8AD9D}" destId="{81DDD56D-B357-4F7A-ACD0-6E1C02E2E4C7}" srcOrd="0" destOrd="0" presId="urn:microsoft.com/office/officeart/2018/2/layout/IconLabelList"/>
    <dgm:cxn modelId="{729BD9C0-E8A5-4C79-9AF6-E57F5326EDD8}" srcId="{7BBBFD8B-B751-4FB4-B26F-F7FE74904C9F}" destId="{7E95BA52-EA93-498B-9C4F-4B59742B420C}" srcOrd="4" destOrd="0" parTransId="{8F1E3E3B-9025-4ADD-AE62-E1564B72A38E}" sibTransId="{B7AEC4C0-49A3-405C-8946-33C76A69A2B6}"/>
    <dgm:cxn modelId="{7272A1FD-1998-4299-91FD-ABD9E4EC93F0}" srcId="{7BBBFD8B-B751-4FB4-B26F-F7FE74904C9F}" destId="{AE287B01-060D-4936-9F49-51DD67AD9C55}" srcOrd="3" destOrd="0" parTransId="{5166C50A-7F80-491A-AFA5-ED9F9205A77E}" sibTransId="{A924765E-7FB1-44C4-9B14-511AC2A2236A}"/>
    <dgm:cxn modelId="{403AB115-F082-4D84-AB68-FBEBDF83A6B3}" type="presParOf" srcId="{3D21C106-28CA-4957-B892-E358DE52A648}" destId="{6B461048-7E0F-49B6-8FF3-6B79797D5764}" srcOrd="0" destOrd="0" presId="urn:microsoft.com/office/officeart/2018/2/layout/IconLabelList"/>
    <dgm:cxn modelId="{CDDFEEF8-A143-425A-8239-D9A8D23A148B}" type="presParOf" srcId="{6B461048-7E0F-49B6-8FF3-6B79797D5764}" destId="{1D98870E-949E-4F01-8F6A-C12EC14B11A0}" srcOrd="0" destOrd="0" presId="urn:microsoft.com/office/officeart/2018/2/layout/IconLabelList"/>
    <dgm:cxn modelId="{9A45CC21-C7CC-4FBC-ACF2-3966DCAF1AE8}" type="presParOf" srcId="{6B461048-7E0F-49B6-8FF3-6B79797D5764}" destId="{70BA839B-971E-4EF3-B57D-43C5F09200AE}" srcOrd="1" destOrd="0" presId="urn:microsoft.com/office/officeart/2018/2/layout/IconLabelList"/>
    <dgm:cxn modelId="{A4FBE236-48B1-4117-BFDE-D3B7622AE9DC}" type="presParOf" srcId="{6B461048-7E0F-49B6-8FF3-6B79797D5764}" destId="{C1663571-7A9F-48CA-A3F5-03A77198782D}" srcOrd="2" destOrd="0" presId="urn:microsoft.com/office/officeart/2018/2/layout/IconLabelList"/>
    <dgm:cxn modelId="{D772F01D-6C38-4A4A-883E-CB7558AD8765}" type="presParOf" srcId="{3D21C106-28CA-4957-B892-E358DE52A648}" destId="{E432958F-7B2C-47EE-A866-2039BC59D2DD}" srcOrd="1" destOrd="0" presId="urn:microsoft.com/office/officeart/2018/2/layout/IconLabelList"/>
    <dgm:cxn modelId="{567E556E-AC9D-4777-B400-C41FC7C6A69A}" type="presParOf" srcId="{3D21C106-28CA-4957-B892-E358DE52A648}" destId="{3C054745-1F86-4310-BDD5-E71F513D2354}" srcOrd="2" destOrd="0" presId="urn:microsoft.com/office/officeart/2018/2/layout/IconLabelList"/>
    <dgm:cxn modelId="{13893263-737E-4D63-A8AE-3732B9C39013}" type="presParOf" srcId="{3C054745-1F86-4310-BDD5-E71F513D2354}" destId="{CE4BE7A9-C8B1-4458-9D70-4D0C0552AA98}" srcOrd="0" destOrd="0" presId="urn:microsoft.com/office/officeart/2018/2/layout/IconLabelList"/>
    <dgm:cxn modelId="{1F7C4B08-F2E5-4382-9318-50ECA08113AD}" type="presParOf" srcId="{3C054745-1F86-4310-BDD5-E71F513D2354}" destId="{2D624275-6BD5-4DBE-A4D4-DC3D01D123D2}" srcOrd="1" destOrd="0" presId="urn:microsoft.com/office/officeart/2018/2/layout/IconLabelList"/>
    <dgm:cxn modelId="{1C2EDD7B-C5E8-4C44-8D22-1D1FB8BD4E21}" type="presParOf" srcId="{3C054745-1F86-4310-BDD5-E71F513D2354}" destId="{81DDD56D-B357-4F7A-ACD0-6E1C02E2E4C7}" srcOrd="2" destOrd="0" presId="urn:microsoft.com/office/officeart/2018/2/layout/IconLabelList"/>
    <dgm:cxn modelId="{74F9AD61-0A0C-423B-8527-A60EA922B345}" type="presParOf" srcId="{3D21C106-28CA-4957-B892-E358DE52A648}" destId="{E509AE1D-FA30-4B17-BB23-C76DB1B154A7}" srcOrd="3" destOrd="0" presId="urn:microsoft.com/office/officeart/2018/2/layout/IconLabelList"/>
    <dgm:cxn modelId="{E53E60C9-D2EC-44D7-83D4-0450288A7D6B}" type="presParOf" srcId="{3D21C106-28CA-4957-B892-E358DE52A648}" destId="{41B8F0F6-7CC0-492B-BCE0-895C1D07E017}" srcOrd="4" destOrd="0" presId="urn:microsoft.com/office/officeart/2018/2/layout/IconLabelList"/>
    <dgm:cxn modelId="{12E19127-DD38-4D2E-8A3C-3186B34E27D5}" type="presParOf" srcId="{41B8F0F6-7CC0-492B-BCE0-895C1D07E017}" destId="{2199DA53-A9C9-4F36-A22E-D89B06471BCD}" srcOrd="0" destOrd="0" presId="urn:microsoft.com/office/officeart/2018/2/layout/IconLabelList"/>
    <dgm:cxn modelId="{FBA5FB49-E361-4973-94A9-8A15C285A0E5}" type="presParOf" srcId="{41B8F0F6-7CC0-492B-BCE0-895C1D07E017}" destId="{6F2FDE89-3F08-451B-8E41-A8E615586BFC}" srcOrd="1" destOrd="0" presId="urn:microsoft.com/office/officeart/2018/2/layout/IconLabelList"/>
    <dgm:cxn modelId="{BA0EC8BA-8747-4099-8E43-1ADB1516F72B}" type="presParOf" srcId="{41B8F0F6-7CC0-492B-BCE0-895C1D07E017}" destId="{842B0617-9955-4242-9BDF-4B738219C769}" srcOrd="2" destOrd="0" presId="urn:microsoft.com/office/officeart/2018/2/layout/IconLabelList"/>
    <dgm:cxn modelId="{F6E5C851-97D6-424D-8121-AE52B991BB74}" type="presParOf" srcId="{3D21C106-28CA-4957-B892-E358DE52A648}" destId="{2D342F77-804F-422F-A880-A5C4E60CE5D0}" srcOrd="5" destOrd="0" presId="urn:microsoft.com/office/officeart/2018/2/layout/IconLabelList"/>
    <dgm:cxn modelId="{172B40B2-92AE-46C9-9722-1F33BF680732}" type="presParOf" srcId="{3D21C106-28CA-4957-B892-E358DE52A648}" destId="{740AB0CC-3858-41F9-8539-E885A7754572}" srcOrd="6" destOrd="0" presId="urn:microsoft.com/office/officeart/2018/2/layout/IconLabelList"/>
    <dgm:cxn modelId="{1FCB3432-F509-49D3-8036-1164D874F681}" type="presParOf" srcId="{740AB0CC-3858-41F9-8539-E885A7754572}" destId="{06E7DB88-C2AE-402E-8D41-012A8A86CA3A}" srcOrd="0" destOrd="0" presId="urn:microsoft.com/office/officeart/2018/2/layout/IconLabelList"/>
    <dgm:cxn modelId="{9B1A4172-4F9A-49B9-B2BA-7F6E9571045D}" type="presParOf" srcId="{740AB0CC-3858-41F9-8539-E885A7754572}" destId="{9928D11B-7DD8-4D88-AB17-FB6779DF0173}" srcOrd="1" destOrd="0" presId="urn:microsoft.com/office/officeart/2018/2/layout/IconLabelList"/>
    <dgm:cxn modelId="{A561C53C-EC62-4F0C-BF82-8524C8DC23D9}" type="presParOf" srcId="{740AB0CC-3858-41F9-8539-E885A7754572}" destId="{A378C369-BBF5-492C-BC8D-715FAA0713B9}" srcOrd="2" destOrd="0" presId="urn:microsoft.com/office/officeart/2018/2/layout/IconLabelList"/>
    <dgm:cxn modelId="{38AD46E7-DB11-4B49-987B-362330ED4047}" type="presParOf" srcId="{3D21C106-28CA-4957-B892-E358DE52A648}" destId="{65A94D5E-961A-4B72-84D7-76CAA50504B4}" srcOrd="7" destOrd="0" presId="urn:microsoft.com/office/officeart/2018/2/layout/IconLabelList"/>
    <dgm:cxn modelId="{6E54C0FC-7D54-4AD8-912F-26965C25B6D2}" type="presParOf" srcId="{3D21C106-28CA-4957-B892-E358DE52A648}" destId="{D750D06C-34C5-4083-8004-47F3778B1146}" srcOrd="8" destOrd="0" presId="urn:microsoft.com/office/officeart/2018/2/layout/IconLabelList"/>
    <dgm:cxn modelId="{40002B58-ECB4-4A76-9C9B-49E2372EA7AA}" type="presParOf" srcId="{D750D06C-34C5-4083-8004-47F3778B1146}" destId="{1DEC33E7-E32D-430E-A9A7-B683F6D04ECE}" srcOrd="0" destOrd="0" presId="urn:microsoft.com/office/officeart/2018/2/layout/IconLabelList"/>
    <dgm:cxn modelId="{7482C71B-9608-4A9D-B770-6D3738B82765}" type="presParOf" srcId="{D750D06C-34C5-4083-8004-47F3778B1146}" destId="{65B17908-E9A4-4427-98EE-12948A00E398}" srcOrd="1" destOrd="0" presId="urn:microsoft.com/office/officeart/2018/2/layout/IconLabelList"/>
    <dgm:cxn modelId="{CFCBC055-3680-454E-9B35-203EACC036B8}" type="presParOf" srcId="{D750D06C-34C5-4083-8004-47F3778B1146}" destId="{4C911ACF-0A76-4696-B5DA-AD56342F60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8870E-949E-4F01-8F6A-C12EC14B11A0}">
      <dsp:nvSpPr>
        <dsp:cNvPr id="0" name=""/>
        <dsp:cNvSpPr/>
      </dsp:nvSpPr>
      <dsp:spPr>
        <a:xfrm>
          <a:off x="489253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3571-7A9F-48CA-A3F5-03A77198782D}">
      <dsp:nvSpPr>
        <dsp:cNvPr id="0" name=""/>
        <dsp:cNvSpPr/>
      </dsp:nvSpPr>
      <dsp:spPr>
        <a:xfrm>
          <a:off x="4405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Health and Wellness</a:t>
          </a:r>
        </a:p>
      </dsp:txBody>
      <dsp:txXfrm>
        <a:off x="4405" y="1985277"/>
        <a:ext cx="1763085" cy="705234"/>
      </dsp:txXfrm>
    </dsp:sp>
    <dsp:sp modelId="{CE4BE7A9-C8B1-4458-9D70-4D0C0552AA98}">
      <dsp:nvSpPr>
        <dsp:cNvPr id="0" name=""/>
        <dsp:cNvSpPr/>
      </dsp:nvSpPr>
      <dsp:spPr>
        <a:xfrm>
          <a:off x="2560879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DD56D-B357-4F7A-ACD0-6E1C02E2E4C7}">
      <dsp:nvSpPr>
        <dsp:cNvPr id="0" name=""/>
        <dsp:cNvSpPr/>
      </dsp:nvSpPr>
      <dsp:spPr>
        <a:xfrm>
          <a:off x="2076031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Dietary Awareness</a:t>
          </a:r>
        </a:p>
      </dsp:txBody>
      <dsp:txXfrm>
        <a:off x="2076031" y="1985277"/>
        <a:ext cx="1763085" cy="705234"/>
      </dsp:txXfrm>
    </dsp:sp>
    <dsp:sp modelId="{2199DA53-A9C9-4F36-A22E-D89B06471BCD}">
      <dsp:nvSpPr>
        <dsp:cNvPr id="0" name=""/>
        <dsp:cNvSpPr/>
      </dsp:nvSpPr>
      <dsp:spPr>
        <a:xfrm>
          <a:off x="4632505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B0617-9955-4242-9BDF-4B738219C769}">
      <dsp:nvSpPr>
        <dsp:cNvPr id="0" name=""/>
        <dsp:cNvSpPr/>
      </dsp:nvSpPr>
      <dsp:spPr>
        <a:xfrm>
          <a:off x="4147657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Customized Nutrition</a:t>
          </a:r>
        </a:p>
      </dsp:txBody>
      <dsp:txXfrm>
        <a:off x="4147657" y="1985277"/>
        <a:ext cx="1763085" cy="705234"/>
      </dsp:txXfrm>
    </dsp:sp>
    <dsp:sp modelId="{06E7DB88-C2AE-402E-8D41-012A8A86CA3A}">
      <dsp:nvSpPr>
        <dsp:cNvPr id="0" name=""/>
        <dsp:cNvSpPr/>
      </dsp:nvSpPr>
      <dsp:spPr>
        <a:xfrm>
          <a:off x="6704131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8C369-BBF5-492C-BC8D-715FAA0713B9}">
      <dsp:nvSpPr>
        <dsp:cNvPr id="0" name=""/>
        <dsp:cNvSpPr/>
      </dsp:nvSpPr>
      <dsp:spPr>
        <a:xfrm>
          <a:off x="6219283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Allergen Management</a:t>
          </a:r>
        </a:p>
      </dsp:txBody>
      <dsp:txXfrm>
        <a:off x="6219283" y="1985277"/>
        <a:ext cx="1763085" cy="705234"/>
      </dsp:txXfrm>
    </dsp:sp>
    <dsp:sp modelId="{1DEC33E7-E32D-430E-A9A7-B683F6D04ECE}">
      <dsp:nvSpPr>
        <dsp:cNvPr id="0" name=""/>
        <dsp:cNvSpPr/>
      </dsp:nvSpPr>
      <dsp:spPr>
        <a:xfrm>
          <a:off x="8775757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1ACF-0A76-4696-B5DA-AD56342F60B1}">
      <dsp:nvSpPr>
        <dsp:cNvPr id="0" name=""/>
        <dsp:cNvSpPr/>
      </dsp:nvSpPr>
      <dsp:spPr>
        <a:xfrm>
          <a:off x="8290908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Reduction in Health Care Costs</a:t>
          </a:r>
        </a:p>
      </dsp:txBody>
      <dsp:txXfrm>
        <a:off x="8290908" y="198527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Good afternoon, everyone. Today, I'm excited to introduce you to a revolutionary app that will change the way we think about our food choices: Project Nutrino.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Problem our generation faces is that: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We're living in a fast-paced world where food delivery apps have become our go-to solution for convenience. However, we often neglect the nutritional aspect of our meals.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Personally, as someone who tried to adopt a healthier lifestyle during covid while relying heavily on food delivery apps I struggled to find dishes that fit into my diet.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 as consumers, how do we ensure that we're making healthy choices while ordering our favorite dishes?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Project Nutrino collects data from three key sources.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first  being a Food.com Kaggle Database: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which will allow us to recommend dishes that you can prepare at home. Whether you're a culinary expert or just getting started, project Nutrino  will have the perfect recipe for you.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The second source is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Nutritionix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Database: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Which is a live database which has 209,000 restaurant locations, with open access nutritional information of dishes. This data will be cross referenced with the third data source which will be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Food Delivery Restaurants Near You: to help determine which dishes most closely match your nutritional targets.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Now each of these databases has its own unique sets of problems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Nutrionix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and apps like Uber eats use APIs which I have had difficulty extracting data out of due to my inexperience in implementing them. </a:t>
            </a:r>
            <a:r>
              <a:rPr lang="en-US" b="1" i="0" dirty="0" err="1">
                <a:solidFill>
                  <a:srgbClr val="D1D5DB"/>
                </a:solidFill>
                <a:effectLst/>
                <a:latin typeface="Söhne"/>
              </a:rPr>
              <a:t>Food.com’s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 database is quite expansive and is the one I have had the most success with however it required a lot of data cleaning as many of the dishes were either outdated or had incorrect macros. In addition to this while the ingredients are listed the quantities required are unclear.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Project </a:t>
            </a:r>
            <a:r>
              <a:rPr lang="en-US" dirty="0" err="1"/>
              <a:t>Nutrino</a:t>
            </a:r>
            <a:r>
              <a:rPr lang="en-US" dirty="0"/>
              <a:t> empowers individuals to make healthier food choices, fostering a positive impact on their overall well-being. By offering detailed nutritional information and personalized recommendations, users can better manage their diets, leading to improved health outcomes.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 increases awareness of dietary choices and makes you an active participant in your health rather than a passive one.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Additionally, By promoting healthier eating habits, </a:t>
            </a:r>
            <a:r>
              <a:rPr lang="en-US" dirty="0" err="1"/>
              <a:t>Nutrino</a:t>
            </a:r>
            <a:r>
              <a:rPr lang="en-US" dirty="0"/>
              <a:t> has the potential to reduce the long-term health care costs associated with diet-related diseases such as obesity, diabetes, and heart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1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12/20/2023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3.wdp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nutrino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Rafay Khan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7" name="Picture 6" descr="A red and black logo&#10;&#10;Description automatically generated">
            <a:extLst>
              <a:ext uri="{FF2B5EF4-FFF2-40B4-BE49-F238E27FC236}">
                <a16:creationId xmlns:a16="http://schemas.microsoft.com/office/drawing/2014/main" id="{3F1ABD0E-B793-01EC-5B0F-177BB5F05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5479" y="1715671"/>
            <a:ext cx="2857500" cy="2857500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5038BC5C-2E62-A89C-A190-8DD587431E05}"/>
              </a:ext>
            </a:extLst>
          </p:cNvPr>
          <p:cNvSpPr/>
          <p:nvPr/>
        </p:nvSpPr>
        <p:spPr>
          <a:xfrm>
            <a:off x="1253911" y="2235140"/>
            <a:ext cx="1818562" cy="1818562"/>
          </a:xfrm>
          <a:prstGeom prst="round2DiagRect">
            <a:avLst>
              <a:gd name="adj1" fmla="val 29727"/>
              <a:gd name="adj2" fmla="val 0"/>
            </a:avLst>
          </a:prstGeom>
          <a:blipFill rotWithShape="0">
            <a:blip r:embed="rId8"/>
            <a:srcRect/>
            <a:stretch>
              <a:fillRect/>
            </a:stretch>
          </a:blip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 descr="Grubhub logo and symbol, meaning, history, PNG">
            <a:extLst>
              <a:ext uri="{FF2B5EF4-FFF2-40B4-BE49-F238E27FC236}">
                <a16:creationId xmlns:a16="http://schemas.microsoft.com/office/drawing/2014/main" id="{AC906FB5-9D48-4614-5A6F-B331316C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63" y="1754224"/>
            <a:ext cx="4087961" cy="22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BDD0776-69E3-E4FB-9A22-5DF46A0552B6}"/>
              </a:ext>
            </a:extLst>
          </p:cNvPr>
          <p:cNvGrpSpPr/>
          <p:nvPr/>
        </p:nvGrpSpPr>
        <p:grpSpPr>
          <a:xfrm>
            <a:off x="672567" y="4443243"/>
            <a:ext cx="2981250" cy="720000"/>
            <a:chOff x="35606" y="2857896"/>
            <a:chExt cx="2981250" cy="72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6F0F4F-8AB8-1626-D605-CD72059883B9}"/>
                </a:ext>
              </a:extLst>
            </p:cNvPr>
            <p:cNvSpPr/>
            <p:nvPr/>
          </p:nvSpPr>
          <p:spPr>
            <a:xfrm>
              <a:off x="35606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1FB683-C6E1-C127-3823-1FB4E4D2E239}"/>
                </a:ext>
              </a:extLst>
            </p:cNvPr>
            <p:cNvSpPr txBox="1"/>
            <p:nvPr/>
          </p:nvSpPr>
          <p:spPr>
            <a:xfrm>
              <a:off x="35606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Local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606A8B-8C36-C9A6-2EF6-C33F679DDCEB}"/>
              </a:ext>
            </a:extLst>
          </p:cNvPr>
          <p:cNvGrpSpPr/>
          <p:nvPr/>
        </p:nvGrpSpPr>
        <p:grpSpPr>
          <a:xfrm>
            <a:off x="4123604" y="4443243"/>
            <a:ext cx="2981250" cy="720000"/>
            <a:chOff x="3538574" y="2857896"/>
            <a:chExt cx="2981250" cy="72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6ADED1-B7CB-4925-A5B8-7C3B4A38A858}"/>
                </a:ext>
              </a:extLst>
            </p:cNvPr>
            <p:cNvSpPr/>
            <p:nvPr/>
          </p:nvSpPr>
          <p:spPr>
            <a:xfrm>
              <a:off x="3538574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F43CA0-9891-249D-B071-2C5A2D04AAB6}"/>
                </a:ext>
              </a:extLst>
            </p:cNvPr>
            <p:cNvSpPr txBox="1"/>
            <p:nvPr/>
          </p:nvSpPr>
          <p:spPr>
            <a:xfrm>
              <a:off x="3538574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Fresh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C11B6-D0A9-C0AE-9BC7-5B6711FE6D51}"/>
              </a:ext>
            </a:extLst>
          </p:cNvPr>
          <p:cNvGrpSpPr/>
          <p:nvPr/>
        </p:nvGrpSpPr>
        <p:grpSpPr>
          <a:xfrm>
            <a:off x="8095718" y="4443243"/>
            <a:ext cx="2981250" cy="720000"/>
            <a:chOff x="7041543" y="2857896"/>
            <a:chExt cx="2981250" cy="7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C27CC2-11C5-8A37-302D-4060379B61D2}"/>
                </a:ext>
              </a:extLst>
            </p:cNvPr>
            <p:cNvSpPr/>
            <p:nvPr/>
          </p:nvSpPr>
          <p:spPr>
            <a:xfrm>
              <a:off x="7041543" y="2857896"/>
              <a:ext cx="29812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92515D-612F-D813-EC83-27EC28BDDFE6}"/>
                </a:ext>
              </a:extLst>
            </p:cNvPr>
            <p:cNvSpPr txBox="1"/>
            <p:nvPr/>
          </p:nvSpPr>
          <p:spPr>
            <a:xfrm>
              <a:off x="7041543" y="2857896"/>
              <a:ext cx="29812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000" kern="1200" dirty="0"/>
                <a:t>delicious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Rectangle 1082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ladson Acquires Largest Nutrition Database, Nutritionix | Payment Week">
            <a:extLst>
              <a:ext uri="{FF2B5EF4-FFF2-40B4-BE49-F238E27FC236}">
                <a16:creationId xmlns:a16="http://schemas.microsoft.com/office/drawing/2014/main" id="{D4FACF1A-51EF-29F4-D0AF-9E2A5FC23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r="7199" b="-1"/>
          <a:stretch/>
        </p:blipFill>
        <p:spPr bwMode="auto">
          <a:xfrm>
            <a:off x="20" y="1"/>
            <a:ext cx="6015547" cy="425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" name="Rectangle 1094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D6492-B6AC-2E33-B2D7-A2F46A37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The DatabaseS</a:t>
            </a:r>
          </a:p>
        </p:txBody>
      </p:sp>
      <p:pic>
        <p:nvPicPr>
          <p:cNvPr id="1030" name="Picture 6" descr="Food.com - Crunchbase Company Profile &amp; Funding">
            <a:extLst>
              <a:ext uri="{FF2B5EF4-FFF2-40B4-BE49-F238E27FC236}">
                <a16:creationId xmlns:a16="http://schemas.microsoft.com/office/drawing/2014/main" id="{FC74349D-5E8F-7BFC-951A-C3348FF3E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6" r="-1" b="13889"/>
          <a:stretch/>
        </p:blipFill>
        <p:spPr bwMode="auto">
          <a:xfrm>
            <a:off x="6176433" y="-2"/>
            <a:ext cx="6015567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335BA-7236-29AE-3A90-C8B3159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2800"/>
              <a:pPr defTabSz="914400">
                <a:spcAft>
                  <a:spcPts val="600"/>
                </a:spcAft>
              </a:pPr>
              <a:t>3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22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Personalized Recommendation Algorithm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0C9A6-1E20-B239-D4ED-BDF928EB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7"/>
            <a:ext cx="10881361" cy="45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Features</a:t>
            </a:r>
            <a:endParaRPr lang="en-US" dirty="0"/>
          </a:p>
          <a:p>
            <a:r>
              <a:rPr lang="en-US" dirty="0"/>
              <a:t>Seamless Integration: Project </a:t>
            </a:r>
            <a:r>
              <a:rPr lang="en-US" dirty="0" err="1"/>
              <a:t>Nutrino</a:t>
            </a:r>
            <a:r>
              <a:rPr lang="en-US" dirty="0"/>
              <a:t> integrates with popular food delivery apps, ensuring a smooth user experience.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Live App APIs</a:t>
            </a:r>
          </a:p>
          <a:p>
            <a:r>
              <a:rPr lang="en-US" dirty="0"/>
              <a:t>Personalized Recommendations: Project </a:t>
            </a:r>
            <a:r>
              <a:rPr lang="en-US" dirty="0" err="1"/>
              <a:t>Nutrino</a:t>
            </a:r>
            <a:r>
              <a:rPr lang="en-US" dirty="0"/>
              <a:t> suggests healthier alternatives based on your dietary preferences, nutritional goals and macro-nutrient requirements.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Combination of K-Nearest Neighbors and Point Distances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410B-6938-0930-07A3-91E12B479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944" y="4608624"/>
            <a:ext cx="9262111" cy="20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7117-9275-667D-F92A-3E27E7E9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The Impact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68ECE-F615-58F3-17B9-CFEB6B62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66B86D5-3628-C438-D342-05749C14C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560436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42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Next Steps!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 Questions?</a:t>
            </a:r>
          </a:p>
        </p:txBody>
      </p:sp>
    </p:spTree>
    <p:extLst>
      <p:ext uri="{BB962C8B-B14F-4D97-AF65-F5344CB8AC3E}">
        <p14:creationId xmlns:p14="http://schemas.microsoft.com/office/powerpoint/2010/main" val="2043765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4237</TotalTime>
  <Words>518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Söhne</vt:lpstr>
      <vt:lpstr>Wingdings</vt:lpstr>
      <vt:lpstr>Wood Type</vt:lpstr>
      <vt:lpstr>Project nutrino</vt:lpstr>
      <vt:lpstr>The Problem</vt:lpstr>
      <vt:lpstr>The DatabaseS</vt:lpstr>
      <vt:lpstr>Personalized Recommendation Algorithm</vt:lpstr>
      <vt:lpstr>The Impact</vt:lpstr>
      <vt:lpstr>Next Steps!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nutrino</dc:title>
  <dc:creator>Rafay Khan</dc:creator>
  <cp:lastModifiedBy>Rafay Khan</cp:lastModifiedBy>
  <cp:revision>21</cp:revision>
  <dcterms:created xsi:type="dcterms:W3CDTF">2023-10-14T02:40:08Z</dcterms:created>
  <dcterms:modified xsi:type="dcterms:W3CDTF">2023-12-23T18:39:07Z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