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9" r:id="rId27"/>
    <p:sldId id="281" r:id="rId28"/>
    <p:sldId id="282" r:id="rId29"/>
    <p:sldId id="288" r:id="rId30"/>
    <p:sldId id="283" r:id="rId31"/>
    <p:sldId id="284" r:id="rId32"/>
    <p:sldId id="285" r:id="rId33"/>
    <p:sldId id="286" r:id="rId34"/>
    <p:sldId id="287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28e8d42ab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28e8d42ab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28e8d42ab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28e8d42ab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28c591a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28c591a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28c591ab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28c591ab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28c591ab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28c591ab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28e8d42ab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28e8d42ab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28e8d42ab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28e8d42ab_2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28e8d43f2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28e8d43f2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28e8d43f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28e8d43f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28e8d42ab_2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128e8d42ab_2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031138f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031138f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128e8d42ab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128e8d42ab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1296fd5632_4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1296fd5632_4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an observation turns out that the closest mode is in another cluster, move the observation to the appropriate cluster and update the mode of both clusters.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296fd5632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296fd5632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1296fd5632_4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1296fd5632_4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1296fd56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1296fd56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28e8d43f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28e8d43f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6330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1296fd563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1296fd563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5481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1296fd5632_4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1296fd5632_4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28e8d42ab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28e8d42ab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128e8d42ab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128e8d42ab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128e8d42a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128e8d42a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128e8d42ab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128e8d42ab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128e8d43f2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128e8d43f2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031138f5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031138f5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031138f5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031138f5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28e8d42a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28e8d42a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28e8d42ab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28e8d42ab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28e8d42ab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28e8d42ab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europa.eu/data/datasets/road-traffic-accidents/?locale=e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259125" y="1225802"/>
            <a:ext cx="82221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omic Sans MS"/>
                <a:ea typeface="Comic Sans MS"/>
                <a:cs typeface="Comic Sans MS"/>
                <a:sym typeface="Comic Sans MS"/>
              </a:rPr>
              <a:t>Predict Severity of Casualties of Car Accident Victims in the UK Using Decision Tree Classifier and K-Modes Clustering</a:t>
            </a:r>
            <a:endParaRPr sz="30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3629700"/>
            <a:ext cx="3690900" cy="11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Lim Zhong Han         147241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Ng Wei Yi                     147630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Yeoh Jocelyn                154696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Scatterplot and Scatterplot Matrix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 rotWithShape="1">
          <a:blip r:embed="rId3">
            <a:alphaModFix/>
          </a:blip>
          <a:srcRect t="6419"/>
          <a:stretch/>
        </p:blipFill>
        <p:spPr>
          <a:xfrm>
            <a:off x="161800" y="1834550"/>
            <a:ext cx="5283050" cy="2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 rotWithShape="1">
          <a:blip r:embed="rId4">
            <a:alphaModFix/>
          </a:blip>
          <a:srcRect l="3446" r="2400"/>
          <a:stretch/>
        </p:blipFill>
        <p:spPr>
          <a:xfrm>
            <a:off x="5444850" y="1183638"/>
            <a:ext cx="338745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 idx="4294967295"/>
          </p:nvPr>
        </p:nvSpPr>
        <p:spPr>
          <a:xfrm>
            <a:off x="130300" y="990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Histograms</a:t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9250"/>
            <a:ext cx="4088257" cy="2073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057" y="859250"/>
            <a:ext cx="3803575" cy="19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085527"/>
            <a:ext cx="3763107" cy="1905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0600" y="3009325"/>
            <a:ext cx="4032293" cy="20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Machine Learning Models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/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Algorithms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4147063" y="1049105"/>
            <a:ext cx="1449300" cy="697500"/>
          </a:xfrm>
          <a:prstGeom prst="rect">
            <a:avLst/>
          </a:prstGeom>
          <a:noFill/>
          <a:ln w="9525" cap="flat" cmpd="sng">
            <a:solidFill>
              <a:srgbClr val="2A39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4147075" y="1049112"/>
            <a:ext cx="1449300" cy="308400"/>
          </a:xfrm>
          <a:prstGeom prst="rect">
            <a:avLst/>
          </a:prstGeom>
          <a:solidFill>
            <a:srgbClr val="2A39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4147075" y="1108350"/>
            <a:ext cx="1449000" cy="1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4147075" y="1457100"/>
            <a:ext cx="1449000" cy="1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Road Traffic Accidents in UK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6" name="Google Shape;216;p25"/>
          <p:cNvGrpSpPr/>
          <p:nvPr/>
        </p:nvGrpSpPr>
        <p:grpSpPr>
          <a:xfrm>
            <a:off x="2918113" y="1746605"/>
            <a:ext cx="4160100" cy="531900"/>
            <a:chOff x="2918113" y="1746605"/>
            <a:chExt cx="4160100" cy="531900"/>
          </a:xfrm>
        </p:grpSpPr>
        <p:cxnSp>
          <p:nvCxnSpPr>
            <p:cNvPr id="217" name="Google Shape;217;p25"/>
            <p:cNvCxnSpPr>
              <a:stCxn id="212" idx="2"/>
              <a:endCxn id="218" idx="0"/>
            </p:cNvCxnSpPr>
            <p:nvPr/>
          </p:nvCxnSpPr>
          <p:spPr>
            <a:xfrm rot="5400000">
              <a:off x="3628963" y="1035755"/>
              <a:ext cx="531900" cy="1953600"/>
            </a:xfrm>
            <a:prstGeom prst="bentConnector3">
              <a:avLst>
                <a:gd name="adj1" fmla="val 49999"/>
              </a:avLst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9" name="Google Shape;219;p25"/>
            <p:cNvCxnSpPr>
              <a:stCxn id="212" idx="2"/>
              <a:endCxn id="220" idx="0"/>
            </p:cNvCxnSpPr>
            <p:nvPr/>
          </p:nvCxnSpPr>
          <p:spPr>
            <a:xfrm rot="-5400000" flipH="1">
              <a:off x="5709013" y="909305"/>
              <a:ext cx="531900" cy="2206500"/>
            </a:xfrm>
            <a:prstGeom prst="bentConnector3">
              <a:avLst>
                <a:gd name="adj1" fmla="val 49999"/>
              </a:avLst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21" name="Google Shape;221;p25"/>
          <p:cNvSpPr/>
          <p:nvPr/>
        </p:nvSpPr>
        <p:spPr>
          <a:xfrm>
            <a:off x="2194905" y="2278501"/>
            <a:ext cx="1449300" cy="697200"/>
          </a:xfrm>
          <a:prstGeom prst="rect">
            <a:avLst/>
          </a:prstGeom>
          <a:noFill/>
          <a:ln w="9525" cap="flat" cmpd="sng">
            <a:solidFill>
              <a:srgbClr val="2A39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2193500" y="2278499"/>
            <a:ext cx="1449300" cy="3084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5"/>
          <p:cNvSpPr txBox="1"/>
          <p:nvPr/>
        </p:nvSpPr>
        <p:spPr>
          <a:xfrm>
            <a:off x="2193650" y="2337750"/>
            <a:ext cx="1449000" cy="1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Unsupervised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2193638" y="2686588"/>
            <a:ext cx="1449000" cy="1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Clustering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6353691" y="2278501"/>
            <a:ext cx="1449300" cy="697200"/>
          </a:xfrm>
          <a:prstGeom prst="rect">
            <a:avLst/>
          </a:prstGeom>
          <a:noFill/>
          <a:ln w="9525" cap="flat" cmpd="sng">
            <a:solidFill>
              <a:srgbClr val="2A39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5"/>
          <p:cNvSpPr/>
          <p:nvPr/>
        </p:nvSpPr>
        <p:spPr>
          <a:xfrm>
            <a:off x="6353700" y="2278499"/>
            <a:ext cx="1449300" cy="3084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5"/>
          <p:cNvSpPr txBox="1"/>
          <p:nvPr/>
        </p:nvSpPr>
        <p:spPr>
          <a:xfrm>
            <a:off x="6353925" y="2337750"/>
            <a:ext cx="1449000" cy="1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Supervised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6352413" y="2686588"/>
            <a:ext cx="1449000" cy="1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Classification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2194830" y="3508076"/>
            <a:ext cx="1449300" cy="697200"/>
          </a:xfrm>
          <a:prstGeom prst="rect">
            <a:avLst/>
          </a:prstGeom>
          <a:noFill/>
          <a:ln w="9525" cap="flat" cmpd="sng">
            <a:solidFill>
              <a:srgbClr val="2A39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2193425" y="3508074"/>
            <a:ext cx="1449300" cy="308400"/>
          </a:xfrm>
          <a:prstGeom prst="rect">
            <a:avLst/>
          </a:prstGeom>
          <a:solidFill>
            <a:srgbClr val="7890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5"/>
          <p:cNvSpPr txBox="1"/>
          <p:nvPr/>
        </p:nvSpPr>
        <p:spPr>
          <a:xfrm>
            <a:off x="2193563" y="3916163"/>
            <a:ext cx="1449000" cy="1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K-modes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6353616" y="3508076"/>
            <a:ext cx="1449300" cy="697200"/>
          </a:xfrm>
          <a:prstGeom prst="rect">
            <a:avLst/>
          </a:prstGeom>
          <a:noFill/>
          <a:ln w="9525" cap="flat" cmpd="sng">
            <a:solidFill>
              <a:srgbClr val="2A39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5"/>
          <p:cNvSpPr/>
          <p:nvPr/>
        </p:nvSpPr>
        <p:spPr>
          <a:xfrm>
            <a:off x="6353625" y="3508074"/>
            <a:ext cx="1449300" cy="308400"/>
          </a:xfrm>
          <a:prstGeom prst="rect">
            <a:avLst/>
          </a:prstGeom>
          <a:solidFill>
            <a:srgbClr val="7890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5"/>
          <p:cNvSpPr txBox="1"/>
          <p:nvPr/>
        </p:nvSpPr>
        <p:spPr>
          <a:xfrm>
            <a:off x="6352338" y="3916163"/>
            <a:ext cx="1449000" cy="1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Decision Tree Classifier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3" name="Google Shape;233;p25"/>
          <p:cNvCxnSpPr/>
          <p:nvPr/>
        </p:nvCxnSpPr>
        <p:spPr>
          <a:xfrm flipH="1">
            <a:off x="2917330" y="2985288"/>
            <a:ext cx="1500" cy="53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25"/>
          <p:cNvCxnSpPr/>
          <p:nvPr/>
        </p:nvCxnSpPr>
        <p:spPr>
          <a:xfrm flipH="1">
            <a:off x="7077680" y="2985288"/>
            <a:ext cx="1500" cy="53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K-modes Clustering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AD8F-1660-4BB9-99DF-FA910B53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0" i="0" u="none" strike="noStrike" dirty="0">
                <a:solidFill>
                  <a:srgbClr val="2A3990"/>
                </a:solidFill>
                <a:effectLst/>
                <a:latin typeface="Roboto" panose="02000000000000000000" pitchFamily="2" charset="0"/>
              </a:rPr>
              <a:t>K-modes algorithm </a:t>
            </a:r>
            <a:br>
              <a:rPr lang="en-MY" b="0" i="0" u="none" strike="noStrike" dirty="0">
                <a:solidFill>
                  <a:srgbClr val="2A3990"/>
                </a:solidFill>
                <a:effectLst/>
                <a:latin typeface="Roboto" panose="02000000000000000000" pitchFamily="2" charset="0"/>
              </a:rPr>
            </a:br>
            <a:r>
              <a:rPr lang="en-MY" sz="1800" b="0" i="0" u="none" strike="noStrike" dirty="0">
                <a:solidFill>
                  <a:srgbClr val="2A3990"/>
                </a:solidFill>
                <a:effectLst/>
                <a:latin typeface="Roboto" panose="02000000000000000000" pitchFamily="2" charset="0"/>
              </a:rPr>
              <a:t>- to cluster categorical variables</a:t>
            </a:r>
            <a:endParaRPr lang="en-MY" dirty="0"/>
          </a:p>
        </p:txBody>
      </p:sp>
      <p:sp>
        <p:nvSpPr>
          <p:cNvPr id="3" name="Google Shape;354;p34">
            <a:extLst>
              <a:ext uri="{FF2B5EF4-FFF2-40B4-BE49-F238E27FC236}">
                <a16:creationId xmlns:a16="http://schemas.microsoft.com/office/drawing/2014/main" id="{2416E05F-BF73-4DD3-B4D9-FFA5A07D0369}"/>
              </a:ext>
            </a:extLst>
          </p:cNvPr>
          <p:cNvSpPr/>
          <p:nvPr/>
        </p:nvSpPr>
        <p:spPr>
          <a:xfrm>
            <a:off x="311700" y="1667477"/>
            <a:ext cx="3368790" cy="737626"/>
          </a:xfrm>
          <a:prstGeom prst="flowChartDocumen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Step 1 : Initialization.</a:t>
            </a:r>
            <a:endParaRPr 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Select the k initial mode.</a:t>
            </a:r>
            <a:endParaRPr lang="en-US" sz="1200" b="0" dirty="0">
              <a:effectLst/>
            </a:endParaRPr>
          </a:p>
          <a:p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354;p34">
            <a:extLst>
              <a:ext uri="{FF2B5EF4-FFF2-40B4-BE49-F238E27FC236}">
                <a16:creationId xmlns:a16="http://schemas.microsoft.com/office/drawing/2014/main" id="{DF624297-6009-4BE3-AF28-302468FB1744}"/>
              </a:ext>
            </a:extLst>
          </p:cNvPr>
          <p:cNvSpPr/>
          <p:nvPr/>
        </p:nvSpPr>
        <p:spPr>
          <a:xfrm>
            <a:off x="311700" y="3310579"/>
            <a:ext cx="3368790" cy="1092371"/>
          </a:xfrm>
          <a:prstGeom prst="flowChartDocumen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Step 3 : Assignment.</a:t>
            </a:r>
            <a:endParaRPr 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After all the observations have been allocated to a cluster, check the dissimilarity value of each observation against the mode. 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354;p34">
            <a:extLst>
              <a:ext uri="{FF2B5EF4-FFF2-40B4-BE49-F238E27FC236}">
                <a16:creationId xmlns:a16="http://schemas.microsoft.com/office/drawing/2014/main" id="{C2884B00-97DD-41A2-A5DF-47302FD2C863}"/>
              </a:ext>
            </a:extLst>
          </p:cNvPr>
          <p:cNvSpPr/>
          <p:nvPr/>
        </p:nvSpPr>
        <p:spPr>
          <a:xfrm>
            <a:off x="4429061" y="1667476"/>
            <a:ext cx="3368790" cy="1167932"/>
          </a:xfrm>
          <a:prstGeom prst="flowChartDocumen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Step 2 : Allocation.</a:t>
            </a:r>
            <a:endParaRPr 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Allocate the observations to the closest cluster based on a simple dissimilarity measure. Update each cluster mode after each allocation.</a:t>
            </a:r>
            <a:endParaRPr lang="en-US" sz="1200" b="0" dirty="0">
              <a:effectLst/>
            </a:endParaRPr>
          </a:p>
        </p:txBody>
      </p:sp>
      <p:sp>
        <p:nvSpPr>
          <p:cNvPr id="6" name="Google Shape;354;p34">
            <a:extLst>
              <a:ext uri="{FF2B5EF4-FFF2-40B4-BE49-F238E27FC236}">
                <a16:creationId xmlns:a16="http://schemas.microsoft.com/office/drawing/2014/main" id="{B16EC14F-2E9A-41CB-8F83-BB3FB41740D7}"/>
              </a:ext>
            </a:extLst>
          </p:cNvPr>
          <p:cNvSpPr/>
          <p:nvPr/>
        </p:nvSpPr>
        <p:spPr>
          <a:xfrm>
            <a:off x="4429061" y="3346514"/>
            <a:ext cx="3368790" cy="879703"/>
          </a:xfrm>
          <a:prstGeom prst="flowChartDocumen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Step 4 : Iteration.</a:t>
            </a:r>
            <a:endParaRPr 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Repeat Step 3 until none of the observations change to another clusters.</a:t>
            </a:r>
            <a:endParaRPr lang="en-US" sz="12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0483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432350" y="2614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K-modes Coding </a:t>
            </a:r>
            <a:endParaRPr/>
          </a:p>
        </p:txBody>
      </p:sp>
      <p:sp>
        <p:nvSpPr>
          <p:cNvPr id="254" name="Google Shape;254;p28"/>
          <p:cNvSpPr/>
          <p:nvPr/>
        </p:nvSpPr>
        <p:spPr>
          <a:xfrm>
            <a:off x="432350" y="1304875"/>
            <a:ext cx="18759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17148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Load packages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256" name="Google Shape;256;p28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1877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/>
              <a:t>“klaR”</a:t>
            </a:r>
            <a:endParaRPr sz="1500" b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dirty="0"/>
              <a:t>Perform K-modes clustering algorithm.</a:t>
            </a:r>
            <a:endParaRPr sz="15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 dirty="0"/>
              <a:t>“caret”</a:t>
            </a:r>
            <a:endParaRPr sz="1500"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500" dirty="0"/>
              <a:t>Generate confusion matrix for model evaluation.</a:t>
            </a:r>
            <a:endParaRPr sz="1500" dirty="0"/>
          </a:p>
        </p:txBody>
      </p:sp>
      <p:sp>
        <p:nvSpPr>
          <p:cNvPr id="257" name="Google Shape;257;p28"/>
          <p:cNvSpPr/>
          <p:nvPr/>
        </p:nvSpPr>
        <p:spPr>
          <a:xfrm>
            <a:off x="2416915" y="1304875"/>
            <a:ext cx="20973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8"/>
          <p:cNvSpPr txBox="1">
            <a:spLocks noGrp="1"/>
          </p:cNvSpPr>
          <p:nvPr>
            <p:ph type="body" idx="4294967295"/>
          </p:nvPr>
        </p:nvSpPr>
        <p:spPr>
          <a:xfrm>
            <a:off x="2824415" y="1451575"/>
            <a:ext cx="1282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Set seed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259" name="Google Shape;259;p28"/>
          <p:cNvSpPr txBox="1">
            <a:spLocks noGrp="1"/>
          </p:cNvSpPr>
          <p:nvPr>
            <p:ph type="body" idx="4294967295"/>
          </p:nvPr>
        </p:nvSpPr>
        <p:spPr>
          <a:xfrm>
            <a:off x="2638258" y="2070575"/>
            <a:ext cx="1877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/>
              <a:t>Within a ‘for’ loop</a:t>
            </a:r>
            <a:endParaRPr sz="1500" b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dirty="0"/>
              <a:t>Generate a range of 10 data values. </a:t>
            </a:r>
            <a:endParaRPr sz="15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500" dirty="0"/>
              <a:t>Obtain a fairly good and precise result.</a:t>
            </a:r>
            <a:endParaRPr sz="1500" dirty="0"/>
          </a:p>
        </p:txBody>
      </p:sp>
      <p:sp>
        <p:nvSpPr>
          <p:cNvPr id="260" name="Google Shape;260;p28"/>
          <p:cNvSpPr/>
          <p:nvPr/>
        </p:nvSpPr>
        <p:spPr>
          <a:xfrm>
            <a:off x="4622768" y="1304875"/>
            <a:ext cx="20973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"/>
          <p:cNvSpPr txBox="1">
            <a:spLocks noGrp="1"/>
          </p:cNvSpPr>
          <p:nvPr>
            <p:ph type="body" idx="4294967295"/>
          </p:nvPr>
        </p:nvSpPr>
        <p:spPr>
          <a:xfrm>
            <a:off x="5052550" y="1451575"/>
            <a:ext cx="14700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K-modes clustering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262" name="Google Shape;262;p28"/>
          <p:cNvSpPr txBox="1">
            <a:spLocks noGrp="1"/>
          </p:cNvSpPr>
          <p:nvPr>
            <p:ph type="body" idx="4294967295"/>
          </p:nvPr>
        </p:nvSpPr>
        <p:spPr>
          <a:xfrm>
            <a:off x="4855025" y="2070575"/>
            <a:ext cx="1973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/>
              <a:t>Apply </a:t>
            </a:r>
            <a:r>
              <a:rPr lang="en" sz="1500" b="1" i="1" dirty="0"/>
              <a:t>“kmodes”</a:t>
            </a:r>
            <a:r>
              <a:rPr lang="en" sz="1500" b="1" dirty="0"/>
              <a:t> function</a:t>
            </a:r>
            <a:endParaRPr sz="1500" b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kmodes(</a:t>
            </a: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data, modes, </a:t>
            </a: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iter.max = 10, weighted=FALSE, fast=TRUE)</a:t>
            </a: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 dirty="0">
              <a:solidFill>
                <a:srgbClr val="E5E7EB"/>
              </a:solidFill>
              <a:highlight>
                <a:srgbClr val="1F293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800"/>
              </a:spcAft>
              <a:buNone/>
            </a:pPr>
            <a:endParaRPr sz="1500" dirty="0"/>
          </a:p>
        </p:txBody>
      </p:sp>
      <p:sp>
        <p:nvSpPr>
          <p:cNvPr id="263" name="Google Shape;263;p28"/>
          <p:cNvSpPr/>
          <p:nvPr/>
        </p:nvSpPr>
        <p:spPr>
          <a:xfrm>
            <a:off x="6828618" y="1304875"/>
            <a:ext cx="20973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8"/>
          <p:cNvSpPr txBox="1">
            <a:spLocks noGrp="1"/>
          </p:cNvSpPr>
          <p:nvPr>
            <p:ph type="body" idx="4294967295"/>
          </p:nvPr>
        </p:nvSpPr>
        <p:spPr>
          <a:xfrm>
            <a:off x="7177824" y="1451575"/>
            <a:ext cx="13989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Confusion Matrix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265" name="Google Shape;265;p28"/>
          <p:cNvSpPr txBox="1">
            <a:spLocks noGrp="1"/>
          </p:cNvSpPr>
          <p:nvPr>
            <p:ph type="body" idx="4294967295"/>
          </p:nvPr>
        </p:nvSpPr>
        <p:spPr>
          <a:xfrm>
            <a:off x="7060866" y="2070575"/>
            <a:ext cx="1877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/>
              <a:t>Apply </a:t>
            </a:r>
            <a:r>
              <a:rPr lang="en" sz="1500" b="1" i="1" dirty="0"/>
              <a:t>“confusionMatrix” </a:t>
            </a:r>
            <a:r>
              <a:rPr lang="en" sz="1500" b="1" dirty="0"/>
              <a:t>function</a:t>
            </a:r>
            <a:endParaRPr sz="1500" b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confusionMatrix(data)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dirty="0"/>
              <a:t>Extract overall “Accuracy” value and append all of them into “accuracy_score()” vector.</a:t>
            </a:r>
            <a:endParaRPr sz="1300" dirty="0">
              <a:solidFill>
                <a:srgbClr val="E5E7EB"/>
              </a:solidFill>
              <a:highlight>
                <a:srgbClr val="1F293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9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data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72" name="Google Shape;272;p29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273" name="Google Shape;273;p2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4" name="Google Shape;274;p2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29"/>
          <p:cNvSpPr txBox="1">
            <a:spLocks noGrp="1"/>
          </p:cNvSpPr>
          <p:nvPr>
            <p:ph type="body" idx="4294967295"/>
          </p:nvPr>
        </p:nvSpPr>
        <p:spPr>
          <a:xfrm>
            <a:off x="318375" y="6142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“road_accident_3” data that has been converted to factor attributes.</a:t>
            </a:r>
            <a:endParaRPr sz="1500"/>
          </a:p>
        </p:txBody>
      </p:sp>
      <p:sp>
        <p:nvSpPr>
          <p:cNvPr id="276" name="Google Shape;276;p29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9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modes = 3</a:t>
            </a:r>
            <a:endParaRPr sz="1600" dirty="0">
              <a:solidFill>
                <a:schemeClr val="lt1"/>
              </a:solidFill>
            </a:endParaRPr>
          </a:p>
        </p:txBody>
      </p:sp>
      <p:grpSp>
        <p:nvGrpSpPr>
          <p:cNvPr id="278" name="Google Shape;278;p29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279" name="Google Shape;279;p2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0" name="Google Shape;280;p29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29"/>
          <p:cNvSpPr txBox="1">
            <a:spLocks noGrp="1"/>
          </p:cNvSpPr>
          <p:nvPr>
            <p:ph type="body" idx="4294967295"/>
          </p:nvPr>
        </p:nvSpPr>
        <p:spPr>
          <a:xfrm>
            <a:off x="1721212" y="36646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A set of the distinct cluster modes that appear most often.</a:t>
            </a:r>
            <a:endParaRPr sz="1500"/>
          </a:p>
        </p:txBody>
      </p:sp>
      <p:sp>
        <p:nvSpPr>
          <p:cNvPr id="282" name="Google Shape;282;p29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9"/>
          <p:cNvSpPr txBox="1">
            <a:spLocks noGrp="1"/>
          </p:cNvSpPr>
          <p:nvPr>
            <p:ph type="body" idx="4294967295"/>
          </p:nvPr>
        </p:nvSpPr>
        <p:spPr>
          <a:xfrm>
            <a:off x="3767750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iter.max = 10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84" name="Google Shape;284;p29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285" name="Google Shape;285;p2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6" name="Google Shape;286;p2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29"/>
          <p:cNvSpPr txBox="1">
            <a:spLocks noGrp="1"/>
          </p:cNvSpPr>
          <p:nvPr>
            <p:ph type="body" idx="4294967295"/>
          </p:nvPr>
        </p:nvSpPr>
        <p:spPr>
          <a:xfrm>
            <a:off x="3297582" y="70391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The maximum number of iterations allowed.</a:t>
            </a:r>
            <a:endParaRPr sz="1500"/>
          </a:p>
        </p:txBody>
      </p:sp>
      <p:sp>
        <p:nvSpPr>
          <p:cNvPr id="288" name="Google Shape;288;p29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9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weighted</a:t>
            </a:r>
            <a:endParaRPr sz="16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= FALSE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90" name="Google Shape;290;p29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291" name="Google Shape;291;p29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2" name="Google Shape;292;p29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29"/>
          <p:cNvSpPr txBox="1">
            <a:spLocks noGrp="1"/>
          </p:cNvSpPr>
          <p:nvPr>
            <p:ph type="body" idx="4294967295"/>
          </p:nvPr>
        </p:nvSpPr>
        <p:spPr>
          <a:xfrm>
            <a:off x="4274000" y="3579050"/>
            <a:ext cx="3756900" cy="13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Whether usual simple-matching distance between objects or a weighted distances is used.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accent6"/>
                </a:solidFill>
              </a:rPr>
              <a:t>Set as FALSE: within-cluster simple-matching distance for each cluster.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294" name="Google Shape;294;p29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9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fast = TRUE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96" name="Google Shape;296;p2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297" name="Google Shape;297;p2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8" name="Google Shape;298;p2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29"/>
          <p:cNvSpPr txBox="1">
            <a:spLocks noGrp="1"/>
          </p:cNvSpPr>
          <p:nvPr>
            <p:ph type="body" idx="4294967295"/>
          </p:nvPr>
        </p:nvSpPr>
        <p:spPr>
          <a:xfrm>
            <a:off x="6685979" y="571242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Whether a fast version of the algorithm should be applied.</a:t>
            </a:r>
            <a:endParaRPr sz="1500"/>
          </a:p>
        </p:txBody>
      </p:sp>
      <p:sp>
        <p:nvSpPr>
          <p:cNvPr id="300" name="Google Shape;300;p29"/>
          <p:cNvSpPr txBox="1">
            <a:spLocks noGrp="1"/>
          </p:cNvSpPr>
          <p:nvPr>
            <p:ph type="title" idx="4294967295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latin typeface="Courier New"/>
                <a:ea typeface="Courier New"/>
                <a:cs typeface="Courier New"/>
                <a:sym typeface="Courier New"/>
              </a:rPr>
              <a:t>kmodes</a:t>
            </a:r>
            <a:r>
              <a:rPr lang="en" sz="2200"/>
              <a:t> function</a:t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507775" y="238950"/>
            <a:ext cx="4045200" cy="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K-modes result</a:t>
            </a:r>
            <a:endParaRPr sz="3000"/>
          </a:p>
        </p:txBody>
      </p:sp>
      <p:sp>
        <p:nvSpPr>
          <p:cNvPr id="306" name="Google Shape;306;p30"/>
          <p:cNvSpPr txBox="1">
            <a:spLocks noGrp="1"/>
          </p:cNvSpPr>
          <p:nvPr>
            <p:ph type="subTitle" idx="1"/>
          </p:nvPr>
        </p:nvSpPr>
        <p:spPr>
          <a:xfrm>
            <a:off x="507775" y="949775"/>
            <a:ext cx="37329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kmodes(road_accident_3, 3,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iter.max = 10,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weighted = FALSE,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fast = TRUE)</a:t>
            </a:r>
            <a:endParaRPr/>
          </a:p>
        </p:txBody>
      </p:sp>
      <p:grpSp>
        <p:nvGrpSpPr>
          <p:cNvPr id="307" name="Google Shape;307;p30"/>
          <p:cNvGrpSpPr/>
          <p:nvPr/>
        </p:nvGrpSpPr>
        <p:grpSpPr>
          <a:xfrm>
            <a:off x="4656413" y="657786"/>
            <a:ext cx="4417166" cy="3500057"/>
            <a:chOff x="4762425" y="976325"/>
            <a:chExt cx="4162425" cy="3190863"/>
          </a:xfrm>
        </p:grpSpPr>
        <p:pic>
          <p:nvPicPr>
            <p:cNvPr id="308" name="Google Shape;308;p30"/>
            <p:cNvPicPr preferRelativeResize="0"/>
            <p:nvPr/>
          </p:nvPicPr>
          <p:blipFill rotWithShape="1">
            <a:blip r:embed="rId3">
              <a:alphaModFix/>
            </a:blip>
            <a:srcRect r="911"/>
            <a:stretch/>
          </p:blipFill>
          <p:spPr>
            <a:xfrm>
              <a:off x="4762425" y="976325"/>
              <a:ext cx="4162425" cy="1590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Google Shape;309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62425" y="2566988"/>
              <a:ext cx="4162425" cy="1600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0" name="Google Shape;310;p30"/>
          <p:cNvSpPr txBox="1"/>
          <p:nvPr/>
        </p:nvSpPr>
        <p:spPr>
          <a:xfrm>
            <a:off x="429625" y="2950800"/>
            <a:ext cx="38892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Roboto"/>
              <a:buChar char="➢"/>
            </a:pPr>
            <a:r>
              <a:rPr lang="en" sz="10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There are 454 objects in cluster 1, 473 objects in cluster 2 and 940 objects in cluster 3. </a:t>
            </a:r>
            <a:endParaRPr sz="10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Roboto"/>
              <a:buChar char="➢"/>
            </a:pPr>
            <a:r>
              <a:rPr lang="en" sz="10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Cluster modes</a:t>
            </a:r>
            <a:r>
              <a:rPr lang="en" sz="10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shows that the numbers that often appear in each cluster for each variable.</a:t>
            </a:r>
            <a:endParaRPr sz="10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Roboto"/>
              <a:buChar char="➢"/>
            </a:pPr>
            <a:r>
              <a:rPr lang="en" sz="10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Within cluster simple-matching distance by cluster</a:t>
            </a:r>
            <a:r>
              <a:rPr lang="en" sz="10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is the average of distance for each data with the center of cluster.</a:t>
            </a:r>
            <a:endParaRPr sz="10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1" name="Google Shape;311;p30"/>
          <p:cNvCxnSpPr/>
          <p:nvPr/>
        </p:nvCxnSpPr>
        <p:spPr>
          <a:xfrm flipH="1">
            <a:off x="3450750" y="1024950"/>
            <a:ext cx="1269600" cy="1926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2" name="Google Shape;312;p30"/>
          <p:cNvCxnSpPr/>
          <p:nvPr/>
        </p:nvCxnSpPr>
        <p:spPr>
          <a:xfrm flipH="1">
            <a:off x="4156175" y="1560875"/>
            <a:ext cx="754200" cy="1927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3" name="Google Shape;313;p30"/>
          <p:cNvCxnSpPr/>
          <p:nvPr/>
        </p:nvCxnSpPr>
        <p:spPr>
          <a:xfrm flipH="1">
            <a:off x="4221750" y="3780050"/>
            <a:ext cx="470400" cy="27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K-modes table</a:t>
            </a:r>
            <a:endParaRPr/>
          </a:p>
        </p:txBody>
      </p:sp>
      <p:pic>
        <p:nvPicPr>
          <p:cNvPr id="319" name="Google Shape;3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612" y="1849500"/>
            <a:ext cx="6292775" cy="3008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1"/>
          <p:cNvSpPr txBox="1"/>
          <p:nvPr/>
        </p:nvSpPr>
        <p:spPr>
          <a:xfrm>
            <a:off x="311700" y="1017800"/>
            <a:ext cx="7615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Shows the cluster for each objects.</a:t>
            </a:r>
            <a:endParaRPr sz="1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table can be shown by using “</a:t>
            </a:r>
            <a:r>
              <a:rPr lang="en" sz="1200" i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cbind</a:t>
            </a:r>
            <a:r>
              <a:rPr lang="en" sz="12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” function. </a:t>
            </a:r>
            <a:endParaRPr sz="1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“cbind”</a:t>
            </a:r>
            <a:r>
              <a:rPr lang="en" sz="12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forms a matrix by joining the Predicted Casualty Severity with the existing k-modes table.</a:t>
            </a:r>
            <a:endParaRPr sz="1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Problem Statement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 descr="Background pointer shape in timeline graphic"/>
          <p:cNvSpPr/>
          <p:nvPr/>
        </p:nvSpPr>
        <p:spPr>
          <a:xfrm>
            <a:off x="2745851" y="913650"/>
            <a:ext cx="1229700" cy="4704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2"/>
          <p:cNvSpPr txBox="1">
            <a:spLocks noGrp="1"/>
          </p:cNvSpPr>
          <p:nvPr>
            <p:ph type="body" idx="4294967295"/>
          </p:nvPr>
        </p:nvSpPr>
        <p:spPr>
          <a:xfrm>
            <a:off x="2813700" y="913650"/>
            <a:ext cx="1060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data</a:t>
            </a:r>
            <a:endParaRPr sz="1500">
              <a:solidFill>
                <a:schemeClr val="lt1"/>
              </a:solidFill>
            </a:endParaRPr>
          </a:p>
        </p:txBody>
      </p:sp>
      <p:grpSp>
        <p:nvGrpSpPr>
          <p:cNvPr id="327" name="Google Shape;327;p32"/>
          <p:cNvGrpSpPr/>
          <p:nvPr/>
        </p:nvGrpSpPr>
        <p:grpSpPr>
          <a:xfrm rot="-5400000">
            <a:off x="2577282" y="852015"/>
            <a:ext cx="198900" cy="593656"/>
            <a:chOff x="777447" y="1610215"/>
            <a:chExt cx="198900" cy="593656"/>
          </a:xfrm>
        </p:grpSpPr>
        <p:cxnSp>
          <p:nvCxnSpPr>
            <p:cNvPr id="328" name="Google Shape;328;p32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" name="Google Shape;329;p32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2"/>
          <p:cNvSpPr txBox="1">
            <a:spLocks noGrp="1"/>
          </p:cNvSpPr>
          <p:nvPr>
            <p:ph type="body" idx="4294967295"/>
          </p:nvPr>
        </p:nvSpPr>
        <p:spPr>
          <a:xfrm>
            <a:off x="318375" y="614280"/>
            <a:ext cx="22428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“</a:t>
            </a:r>
            <a:r>
              <a:rPr lang="en" sz="1400" i="1"/>
              <a:t>xtab</a:t>
            </a:r>
            <a:r>
              <a:rPr lang="en" sz="1400"/>
              <a:t>” data </a:t>
            </a:r>
            <a:r>
              <a:rPr lang="en" sz="1400">
                <a:solidFill>
                  <a:srgbClr val="000000"/>
                </a:solidFill>
              </a:rPr>
              <a:t>with the prediction and actual values obtained from “</a:t>
            </a:r>
            <a:r>
              <a:rPr lang="en" sz="1400" i="1">
                <a:solidFill>
                  <a:srgbClr val="000000"/>
                </a:solidFill>
              </a:rPr>
              <a:t>kmodes_table”</a:t>
            </a:r>
            <a:r>
              <a:rPr lang="en" sz="1400">
                <a:solidFill>
                  <a:srgbClr val="000000"/>
                </a:solidFill>
              </a:rPr>
              <a:t>.</a:t>
            </a:r>
            <a:endParaRPr sz="1400"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4294967295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latin typeface="Courier New"/>
                <a:ea typeface="Courier New"/>
                <a:cs typeface="Courier New"/>
                <a:sym typeface="Courier New"/>
              </a:rPr>
              <a:t>confusionMatrix</a:t>
            </a:r>
            <a:r>
              <a:rPr lang="en" sz="2200"/>
              <a:t> function</a:t>
            </a:r>
            <a:endParaRPr sz="2200"/>
          </a:p>
        </p:txBody>
      </p:sp>
      <p:pic>
        <p:nvPicPr>
          <p:cNvPr id="332" name="Google Shape;332;p32"/>
          <p:cNvPicPr preferRelativeResize="0"/>
          <p:nvPr/>
        </p:nvPicPr>
        <p:blipFill rotWithShape="1">
          <a:blip r:embed="rId3">
            <a:alphaModFix/>
          </a:blip>
          <a:srcRect b="36016"/>
          <a:stretch/>
        </p:blipFill>
        <p:spPr>
          <a:xfrm>
            <a:off x="4019063" y="607799"/>
            <a:ext cx="2540699" cy="2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2"/>
          <p:cNvPicPr preferRelativeResize="0"/>
          <p:nvPr/>
        </p:nvPicPr>
        <p:blipFill rotWithShape="1">
          <a:blip r:embed="rId3">
            <a:alphaModFix/>
          </a:blip>
          <a:srcRect t="65038"/>
          <a:stretch/>
        </p:blipFill>
        <p:spPr>
          <a:xfrm>
            <a:off x="6452825" y="913647"/>
            <a:ext cx="2540724" cy="136867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2" descr="Background pointer shape in timeline graphic"/>
          <p:cNvSpPr/>
          <p:nvPr/>
        </p:nvSpPr>
        <p:spPr>
          <a:xfrm>
            <a:off x="2745850" y="3504450"/>
            <a:ext cx="1273200" cy="4704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2"/>
          <p:cNvSpPr txBox="1">
            <a:spLocks noGrp="1"/>
          </p:cNvSpPr>
          <p:nvPr>
            <p:ph type="body" idx="4294967295"/>
          </p:nvPr>
        </p:nvSpPr>
        <p:spPr>
          <a:xfrm>
            <a:off x="2889900" y="3504450"/>
            <a:ext cx="1060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Accuracy score</a:t>
            </a:r>
            <a:endParaRPr sz="1500">
              <a:solidFill>
                <a:schemeClr val="lt1"/>
              </a:solidFill>
            </a:endParaRPr>
          </a:p>
        </p:txBody>
      </p:sp>
      <p:grpSp>
        <p:nvGrpSpPr>
          <p:cNvPr id="336" name="Google Shape;336;p32"/>
          <p:cNvGrpSpPr/>
          <p:nvPr/>
        </p:nvGrpSpPr>
        <p:grpSpPr>
          <a:xfrm rot="-5400000">
            <a:off x="2577282" y="3442815"/>
            <a:ext cx="198900" cy="593656"/>
            <a:chOff x="777447" y="1610215"/>
            <a:chExt cx="198900" cy="593656"/>
          </a:xfrm>
        </p:grpSpPr>
        <p:cxnSp>
          <p:nvCxnSpPr>
            <p:cNvPr id="337" name="Google Shape;337;p32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8" name="Google Shape;338;p32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" name="Google Shape;339;p32"/>
          <p:cNvSpPr txBox="1">
            <a:spLocks noGrp="1"/>
          </p:cNvSpPr>
          <p:nvPr>
            <p:ph type="body" idx="4294967295"/>
          </p:nvPr>
        </p:nvSpPr>
        <p:spPr>
          <a:xfrm>
            <a:off x="318375" y="3402525"/>
            <a:ext cx="20064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Extract “Accuracy” value from the Overall Statistics and append them.</a:t>
            </a:r>
            <a:endParaRPr sz="1400"/>
          </a:p>
        </p:txBody>
      </p:sp>
      <p:pic>
        <p:nvPicPr>
          <p:cNvPr id="340" name="Google Shape;34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6726" y="3504450"/>
            <a:ext cx="4571150" cy="5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2"/>
          <p:cNvSpPr txBox="1"/>
          <p:nvPr/>
        </p:nvSpPr>
        <p:spPr>
          <a:xfrm>
            <a:off x="2561175" y="4396450"/>
            <a:ext cx="3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6"/>
                </a:highlight>
                <a:latin typeface="Roboto"/>
                <a:ea typeface="Roboto"/>
                <a:cs typeface="Roboto"/>
                <a:sym typeface="Roboto"/>
              </a:rPr>
              <a:t>Average Accuracy Score = 0.2716658</a:t>
            </a:r>
            <a:endParaRPr>
              <a:solidFill>
                <a:schemeClr val="lt1"/>
              </a:solidFill>
              <a:highlight>
                <a:schemeClr val="accent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Decision Tree Classifier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"/>
          <p:cNvSpPr txBox="1">
            <a:spLocks noGrp="1"/>
          </p:cNvSpPr>
          <p:nvPr>
            <p:ph type="title"/>
          </p:nvPr>
        </p:nvSpPr>
        <p:spPr>
          <a:xfrm>
            <a:off x="432350" y="2614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Arial"/>
                <a:ea typeface="Arial"/>
                <a:cs typeface="Arial"/>
                <a:sym typeface="Arial"/>
              </a:rPr>
              <a:t>Decision Tree Classifier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 </a:t>
            </a:r>
            <a:endParaRPr sz="2300"/>
          </a:p>
        </p:txBody>
      </p:sp>
      <p:sp>
        <p:nvSpPr>
          <p:cNvPr id="352" name="Google Shape;352;p34"/>
          <p:cNvSpPr/>
          <p:nvPr/>
        </p:nvSpPr>
        <p:spPr>
          <a:xfrm>
            <a:off x="4572000" y="2110625"/>
            <a:ext cx="3368790" cy="742824"/>
          </a:xfrm>
          <a:prstGeom prst="flowChartDocumen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 a flowchart like structure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34"/>
          <p:cNvSpPr/>
          <p:nvPr/>
        </p:nvSpPr>
        <p:spPr>
          <a:xfrm>
            <a:off x="639400" y="3001475"/>
            <a:ext cx="3368790" cy="683154"/>
          </a:xfrm>
          <a:prstGeom prst="flowChartDocumen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Maps the possible outcomes of a series of related choices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4"/>
          <p:cNvSpPr/>
          <p:nvPr/>
        </p:nvSpPr>
        <p:spPr>
          <a:xfrm>
            <a:off x="513325" y="1367800"/>
            <a:ext cx="3368790" cy="742824"/>
          </a:xfrm>
          <a:prstGeom prst="flowChartDocumen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type of supervised machine learning algorithm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35"/>
          <p:cNvGrpSpPr/>
          <p:nvPr/>
        </p:nvGrpSpPr>
        <p:grpSpPr>
          <a:xfrm>
            <a:off x="176853" y="101437"/>
            <a:ext cx="1722735" cy="2380889"/>
            <a:chOff x="431925" y="1304875"/>
            <a:chExt cx="2628925" cy="3416400"/>
          </a:xfrm>
        </p:grpSpPr>
        <p:sp>
          <p:nvSpPr>
            <p:cNvPr id="360" name="Google Shape;360;p3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35"/>
          <p:cNvSpPr txBox="1">
            <a:spLocks noGrp="1"/>
          </p:cNvSpPr>
          <p:nvPr>
            <p:ph type="body" idx="4294967295"/>
          </p:nvPr>
        </p:nvSpPr>
        <p:spPr>
          <a:xfrm>
            <a:off x="170620" y="97425"/>
            <a:ext cx="1651500" cy="23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Root node</a:t>
            </a:r>
            <a:endParaRPr sz="1500"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The first node of the tree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363" name="Google Shape;36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626" y="556906"/>
            <a:ext cx="3455050" cy="3882119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5"/>
          <p:cNvSpPr txBox="1"/>
          <p:nvPr/>
        </p:nvSpPr>
        <p:spPr>
          <a:xfrm>
            <a:off x="642376" y="860646"/>
            <a:ext cx="9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65" name="Google Shape;365;p35"/>
          <p:cNvGrpSpPr/>
          <p:nvPr/>
        </p:nvGrpSpPr>
        <p:grpSpPr>
          <a:xfrm>
            <a:off x="2536278" y="97437"/>
            <a:ext cx="1722735" cy="2380889"/>
            <a:chOff x="431925" y="1304875"/>
            <a:chExt cx="2628925" cy="3416400"/>
          </a:xfrm>
        </p:grpSpPr>
        <p:sp>
          <p:nvSpPr>
            <p:cNvPr id="366" name="Google Shape;366;p3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" name="Google Shape;368;p35"/>
          <p:cNvSpPr txBox="1">
            <a:spLocks noGrp="1"/>
          </p:cNvSpPr>
          <p:nvPr>
            <p:ph type="body" idx="4294967295"/>
          </p:nvPr>
        </p:nvSpPr>
        <p:spPr>
          <a:xfrm>
            <a:off x="2536228" y="89108"/>
            <a:ext cx="1651500" cy="23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highlight>
                  <a:schemeClr val="dk1"/>
                </a:highlight>
              </a:rPr>
              <a:t>Branches</a:t>
            </a:r>
            <a:endParaRPr sz="1500" dirty="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</a:rPr>
              <a:t>Alternative outcome for each node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69" name="Google Shape;369;p35"/>
          <p:cNvSpPr txBox="1"/>
          <p:nvPr/>
        </p:nvSpPr>
        <p:spPr>
          <a:xfrm>
            <a:off x="2721251" y="862646"/>
            <a:ext cx="9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35"/>
          <p:cNvSpPr txBox="1"/>
          <p:nvPr/>
        </p:nvSpPr>
        <p:spPr>
          <a:xfrm>
            <a:off x="947176" y="1165446"/>
            <a:ext cx="9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71" name="Google Shape;371;p35"/>
          <p:cNvGrpSpPr/>
          <p:nvPr/>
        </p:nvGrpSpPr>
        <p:grpSpPr>
          <a:xfrm>
            <a:off x="2536228" y="2667187"/>
            <a:ext cx="1722735" cy="2380889"/>
            <a:chOff x="431925" y="1304875"/>
            <a:chExt cx="2628925" cy="3416400"/>
          </a:xfrm>
        </p:grpSpPr>
        <p:sp>
          <p:nvSpPr>
            <p:cNvPr id="372" name="Google Shape;372;p3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4" name="Google Shape;374;p35"/>
          <p:cNvSpPr txBox="1">
            <a:spLocks noGrp="1"/>
          </p:cNvSpPr>
          <p:nvPr>
            <p:ph type="body" idx="4294967295"/>
          </p:nvPr>
        </p:nvSpPr>
        <p:spPr>
          <a:xfrm>
            <a:off x="2571832" y="2665175"/>
            <a:ext cx="1651500" cy="23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Leaf node</a:t>
            </a:r>
            <a:endParaRPr sz="1500"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Final node at the last branch of the tree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75" name="Google Shape;375;p35"/>
          <p:cNvSpPr txBox="1"/>
          <p:nvPr/>
        </p:nvSpPr>
        <p:spPr>
          <a:xfrm>
            <a:off x="2721201" y="3432396"/>
            <a:ext cx="9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76" name="Google Shape;376;p35"/>
          <p:cNvGrpSpPr/>
          <p:nvPr/>
        </p:nvGrpSpPr>
        <p:grpSpPr>
          <a:xfrm>
            <a:off x="176803" y="2669187"/>
            <a:ext cx="1722735" cy="2380889"/>
            <a:chOff x="431925" y="1304875"/>
            <a:chExt cx="2628925" cy="3416400"/>
          </a:xfrm>
        </p:grpSpPr>
        <p:sp>
          <p:nvSpPr>
            <p:cNvPr id="377" name="Google Shape;377;p3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" name="Google Shape;379;p35"/>
          <p:cNvSpPr txBox="1">
            <a:spLocks noGrp="1"/>
          </p:cNvSpPr>
          <p:nvPr>
            <p:ph type="body" idx="4294967295"/>
          </p:nvPr>
        </p:nvSpPr>
        <p:spPr>
          <a:xfrm>
            <a:off x="170632" y="2665175"/>
            <a:ext cx="1651500" cy="23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Internal node</a:t>
            </a:r>
            <a:endParaRPr sz="1500"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 point where a decision will be made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80" name="Google Shape;380;p35"/>
          <p:cNvSpPr txBox="1"/>
          <p:nvPr/>
        </p:nvSpPr>
        <p:spPr>
          <a:xfrm>
            <a:off x="361776" y="3434396"/>
            <a:ext cx="9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6"/>
          <p:cNvSpPr txBox="1">
            <a:spLocks noGrp="1"/>
          </p:cNvSpPr>
          <p:nvPr>
            <p:ph type="body" idx="4294967295"/>
          </p:nvPr>
        </p:nvSpPr>
        <p:spPr>
          <a:xfrm>
            <a:off x="427948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data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387" name="Google Shape;387;p36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388" name="Google Shape;388;p3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89" name="Google Shape;389;p36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36"/>
          <p:cNvSpPr txBox="1">
            <a:spLocks noGrp="1"/>
          </p:cNvSpPr>
          <p:nvPr>
            <p:ph type="body" idx="4294967295"/>
          </p:nvPr>
        </p:nvSpPr>
        <p:spPr>
          <a:xfrm>
            <a:off x="318375" y="6142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“Train-dataset” data that has been converted to factor attributes.</a:t>
            </a:r>
            <a:endParaRPr sz="1500"/>
          </a:p>
        </p:txBody>
      </p:sp>
      <p:sp>
        <p:nvSpPr>
          <p:cNvPr id="391" name="Google Shape;391;p36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6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minsplit = 1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393" name="Google Shape;393;p36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394" name="Google Shape;394;p3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95" name="Google Shape;395;p36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6" name="Google Shape;396;p36"/>
          <p:cNvSpPr txBox="1">
            <a:spLocks noGrp="1"/>
          </p:cNvSpPr>
          <p:nvPr>
            <p:ph type="body" idx="4294967295"/>
          </p:nvPr>
        </p:nvSpPr>
        <p:spPr>
          <a:xfrm>
            <a:off x="1721212" y="36229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232629"/>
                </a:solidFill>
                <a:highlight>
                  <a:srgbClr val="FFFFFF"/>
                </a:highlight>
              </a:rPr>
              <a:t>The minimum number of observations that must exist in a node in order for a split to be attempted</a:t>
            </a:r>
            <a:endParaRPr sz="1500"/>
          </a:p>
        </p:txBody>
      </p:sp>
      <p:sp>
        <p:nvSpPr>
          <p:cNvPr id="397" name="Google Shape;397;p36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6"/>
          <p:cNvSpPr txBox="1">
            <a:spLocks noGrp="1"/>
          </p:cNvSpPr>
          <p:nvPr>
            <p:ph type="body" idx="4294967295"/>
          </p:nvPr>
        </p:nvSpPr>
        <p:spPr>
          <a:xfrm>
            <a:off x="3767750" y="2336550"/>
            <a:ext cx="15993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 minbucket = 1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399" name="Google Shape;399;p36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400" name="Google Shape;400;p3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01" name="Google Shape;401;p3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" name="Google Shape;402;p36"/>
          <p:cNvSpPr txBox="1">
            <a:spLocks noGrp="1"/>
          </p:cNvSpPr>
          <p:nvPr>
            <p:ph type="body" idx="4294967295"/>
          </p:nvPr>
        </p:nvSpPr>
        <p:spPr>
          <a:xfrm>
            <a:off x="3297607" y="6142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111111"/>
                </a:solidFill>
                <a:highlight>
                  <a:srgbClr val="FFFFFF"/>
                </a:highlight>
              </a:rPr>
              <a:t>The minimum number of observations in any terminal node</a:t>
            </a:r>
            <a:endParaRPr sz="1500"/>
          </a:p>
        </p:txBody>
      </p:sp>
      <p:sp>
        <p:nvSpPr>
          <p:cNvPr id="403" name="Google Shape;403;p36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6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cp = 0.001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405" name="Google Shape;405;p36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406" name="Google Shape;406;p3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07" name="Google Shape;407;p36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36"/>
          <p:cNvSpPr txBox="1">
            <a:spLocks noGrp="1"/>
          </p:cNvSpPr>
          <p:nvPr>
            <p:ph type="body" idx="4294967295"/>
          </p:nvPr>
        </p:nvSpPr>
        <p:spPr>
          <a:xfrm>
            <a:off x="4274000" y="3664625"/>
            <a:ext cx="3756900" cy="13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111111"/>
                </a:solidFill>
                <a:highlight>
                  <a:srgbClr val="FFFFFF"/>
                </a:highlight>
              </a:rPr>
              <a:t>Control parameter - set low value to allow more splits</a:t>
            </a:r>
            <a:endParaRPr sz="1500">
              <a:solidFill>
                <a:schemeClr val="accent6"/>
              </a:solidFill>
            </a:endParaRPr>
          </a:p>
        </p:txBody>
      </p:sp>
      <p:sp>
        <p:nvSpPr>
          <p:cNvPr id="409" name="Google Shape;409;p36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6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parms=list(split='gini')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411" name="Google Shape;411;p36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412" name="Google Shape;412;p3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13" name="Google Shape;413;p3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36"/>
          <p:cNvSpPr txBox="1">
            <a:spLocks noGrp="1"/>
          </p:cNvSpPr>
          <p:nvPr>
            <p:ph type="body" idx="4294967295"/>
          </p:nvPr>
        </p:nvSpPr>
        <p:spPr>
          <a:xfrm>
            <a:off x="6685979" y="571242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Set attribute selection parameter as gini index</a:t>
            </a:r>
            <a:endParaRPr sz="1500"/>
          </a:p>
        </p:txBody>
      </p:sp>
      <p:sp>
        <p:nvSpPr>
          <p:cNvPr id="415" name="Google Shape;415;p36"/>
          <p:cNvSpPr txBox="1">
            <a:spLocks noGrp="1"/>
          </p:cNvSpPr>
          <p:nvPr>
            <p:ph type="title" idx="4294967295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latin typeface="Courier New"/>
                <a:ea typeface="Courier New"/>
                <a:cs typeface="Courier New"/>
                <a:sym typeface="Courier New"/>
              </a:rPr>
              <a:t>rpart</a:t>
            </a:r>
            <a:r>
              <a:rPr lang="en" sz="2200"/>
              <a:t> function</a:t>
            </a:r>
            <a:endParaRPr sz="2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7"/>
          <p:cNvSpPr txBox="1">
            <a:spLocks noGrp="1"/>
          </p:cNvSpPr>
          <p:nvPr>
            <p:ph type="title" idx="4294967295"/>
          </p:nvPr>
        </p:nvSpPr>
        <p:spPr>
          <a:xfrm>
            <a:off x="238025" y="710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Coding</a:t>
            </a:r>
            <a:endParaRPr/>
          </a:p>
        </p:txBody>
      </p:sp>
      <p:pic>
        <p:nvPicPr>
          <p:cNvPr id="421" name="Google Shape;4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25" y="632100"/>
            <a:ext cx="5405649" cy="4165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2" name="Google Shape;422;p37"/>
          <p:cNvCxnSpPr/>
          <p:nvPr/>
        </p:nvCxnSpPr>
        <p:spPr>
          <a:xfrm rot="10800000">
            <a:off x="3347850" y="1757850"/>
            <a:ext cx="2310000" cy="56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23" name="Google Shape;423;p37"/>
          <p:cNvSpPr txBox="1"/>
          <p:nvPr/>
        </p:nvSpPr>
        <p:spPr>
          <a:xfrm>
            <a:off x="5498875" y="1641550"/>
            <a:ext cx="36453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Roboto"/>
              <a:buChar char="➢"/>
            </a:pPr>
            <a:r>
              <a:rPr lang="en" sz="10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Split the data into train and test datasets in ratio 8:2</a:t>
            </a:r>
            <a:endParaRPr sz="10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Roboto"/>
              <a:buChar char="➢"/>
            </a:pPr>
            <a:r>
              <a:rPr lang="en" sz="10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Perform the decision tree classifier on train dataset and test it on the test dataset</a:t>
            </a:r>
            <a:endParaRPr sz="10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Roboto"/>
              <a:buChar char="➢"/>
            </a:pPr>
            <a:r>
              <a:rPr lang="en" sz="10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Visualize the decision tree for one of the seeds</a:t>
            </a:r>
            <a:endParaRPr sz="10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4" name="Google Shape;424;p37"/>
          <p:cNvCxnSpPr/>
          <p:nvPr/>
        </p:nvCxnSpPr>
        <p:spPr>
          <a:xfrm flipH="1">
            <a:off x="4133650" y="2758775"/>
            <a:ext cx="1542900" cy="177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5" name="Google Shape;425;p37"/>
          <p:cNvCxnSpPr/>
          <p:nvPr/>
        </p:nvCxnSpPr>
        <p:spPr>
          <a:xfrm rot="10800000">
            <a:off x="3347775" y="4171025"/>
            <a:ext cx="2238000" cy="44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>
            <a:spLocks noGrp="1"/>
          </p:cNvSpPr>
          <p:nvPr>
            <p:ph type="title" idx="4294967295"/>
          </p:nvPr>
        </p:nvSpPr>
        <p:spPr>
          <a:xfrm>
            <a:off x="196439" y="1061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 Classifier Visualization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472209-23D0-4143-B9F7-A974AB44E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97" y="653096"/>
            <a:ext cx="7818006" cy="425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63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8" descr="Background pointer shape in timeline graphic"/>
          <p:cNvSpPr/>
          <p:nvPr/>
        </p:nvSpPr>
        <p:spPr>
          <a:xfrm>
            <a:off x="2745851" y="913650"/>
            <a:ext cx="1229700" cy="4704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8"/>
          <p:cNvSpPr txBox="1">
            <a:spLocks noGrp="1"/>
          </p:cNvSpPr>
          <p:nvPr>
            <p:ph type="body" idx="4294967295"/>
          </p:nvPr>
        </p:nvSpPr>
        <p:spPr>
          <a:xfrm>
            <a:off x="2813700" y="913650"/>
            <a:ext cx="1060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data</a:t>
            </a:r>
            <a:endParaRPr sz="1500">
              <a:solidFill>
                <a:schemeClr val="lt1"/>
              </a:solidFill>
            </a:endParaRPr>
          </a:p>
        </p:txBody>
      </p:sp>
      <p:grpSp>
        <p:nvGrpSpPr>
          <p:cNvPr id="432" name="Google Shape;432;p38"/>
          <p:cNvGrpSpPr/>
          <p:nvPr/>
        </p:nvGrpSpPr>
        <p:grpSpPr>
          <a:xfrm rot="-5400000">
            <a:off x="2577282" y="852015"/>
            <a:ext cx="198900" cy="593656"/>
            <a:chOff x="777447" y="1610215"/>
            <a:chExt cx="198900" cy="593656"/>
          </a:xfrm>
        </p:grpSpPr>
        <p:cxnSp>
          <p:nvCxnSpPr>
            <p:cNvPr id="433" name="Google Shape;433;p3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4" name="Google Shape;434;p3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5" name="Google Shape;435;p38"/>
          <p:cNvSpPr txBox="1">
            <a:spLocks noGrp="1"/>
          </p:cNvSpPr>
          <p:nvPr>
            <p:ph type="body" idx="4294967295"/>
          </p:nvPr>
        </p:nvSpPr>
        <p:spPr>
          <a:xfrm>
            <a:off x="318375" y="919080"/>
            <a:ext cx="22428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Confusion matrix </a:t>
            </a:r>
            <a:endParaRPr sz="1400"/>
          </a:p>
        </p:txBody>
      </p:sp>
      <p:sp>
        <p:nvSpPr>
          <p:cNvPr id="436" name="Google Shape;436;p38"/>
          <p:cNvSpPr txBox="1">
            <a:spLocks noGrp="1"/>
          </p:cNvSpPr>
          <p:nvPr>
            <p:ph type="title" idx="4294967295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latin typeface="Courier New"/>
                <a:ea typeface="Courier New"/>
                <a:cs typeface="Courier New"/>
                <a:sym typeface="Courier New"/>
              </a:rPr>
              <a:t>confusionMatrix</a:t>
            </a:r>
            <a:r>
              <a:rPr lang="en" sz="2200"/>
              <a:t> function</a:t>
            </a:r>
            <a:endParaRPr sz="2200"/>
          </a:p>
        </p:txBody>
      </p:sp>
      <p:sp>
        <p:nvSpPr>
          <p:cNvPr id="437" name="Google Shape;437;p38" descr="Background pointer shape in timeline graphic"/>
          <p:cNvSpPr/>
          <p:nvPr/>
        </p:nvSpPr>
        <p:spPr>
          <a:xfrm>
            <a:off x="2745850" y="3504450"/>
            <a:ext cx="1273200" cy="4704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8"/>
          <p:cNvSpPr txBox="1">
            <a:spLocks noGrp="1"/>
          </p:cNvSpPr>
          <p:nvPr>
            <p:ph type="body" idx="4294967295"/>
          </p:nvPr>
        </p:nvSpPr>
        <p:spPr>
          <a:xfrm>
            <a:off x="2889900" y="3504450"/>
            <a:ext cx="1060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Accuracy score</a:t>
            </a:r>
            <a:endParaRPr sz="1500">
              <a:solidFill>
                <a:schemeClr val="lt1"/>
              </a:solidFill>
            </a:endParaRPr>
          </a:p>
        </p:txBody>
      </p:sp>
      <p:grpSp>
        <p:nvGrpSpPr>
          <p:cNvPr id="439" name="Google Shape;439;p38"/>
          <p:cNvGrpSpPr/>
          <p:nvPr/>
        </p:nvGrpSpPr>
        <p:grpSpPr>
          <a:xfrm rot="-5400000">
            <a:off x="2577282" y="3442815"/>
            <a:ext cx="198900" cy="593656"/>
            <a:chOff x="777447" y="1610215"/>
            <a:chExt cx="198900" cy="593656"/>
          </a:xfrm>
        </p:grpSpPr>
        <p:cxnSp>
          <p:nvCxnSpPr>
            <p:cNvPr id="440" name="Google Shape;440;p3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41" name="Google Shape;441;p3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38"/>
          <p:cNvSpPr txBox="1">
            <a:spLocks noGrp="1"/>
          </p:cNvSpPr>
          <p:nvPr>
            <p:ph type="body" idx="4294967295"/>
          </p:nvPr>
        </p:nvSpPr>
        <p:spPr>
          <a:xfrm>
            <a:off x="318375" y="340251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Extract “Accuracy” value and append them.</a:t>
            </a:r>
            <a:endParaRPr sz="1400"/>
          </a:p>
        </p:txBody>
      </p:sp>
      <p:sp>
        <p:nvSpPr>
          <p:cNvPr id="443" name="Google Shape;443;p38"/>
          <p:cNvSpPr txBox="1"/>
          <p:nvPr/>
        </p:nvSpPr>
        <p:spPr>
          <a:xfrm>
            <a:off x="2561175" y="4396450"/>
            <a:ext cx="3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6"/>
                </a:highlight>
                <a:latin typeface="Roboto"/>
                <a:ea typeface="Roboto"/>
                <a:cs typeface="Roboto"/>
                <a:sym typeface="Roboto"/>
              </a:rPr>
              <a:t>Average Accuracy Score = 0.8180374</a:t>
            </a:r>
            <a:endParaRPr>
              <a:solidFill>
                <a:schemeClr val="lt1"/>
              </a:solidFill>
              <a:highlight>
                <a:schemeClr val="accent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4" name="Google Shape;4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724" y="548824"/>
            <a:ext cx="4128476" cy="235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6725" y="3410225"/>
            <a:ext cx="4840575" cy="65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9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Hypothesis Testing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7"/>
          <p:cNvGrpSpPr/>
          <p:nvPr/>
        </p:nvGrpSpPr>
        <p:grpSpPr>
          <a:xfrm>
            <a:off x="1567550" y="995375"/>
            <a:ext cx="2628925" cy="3416400"/>
            <a:chOff x="431925" y="1304875"/>
            <a:chExt cx="2628925" cy="3416400"/>
          </a:xfrm>
        </p:grpSpPr>
        <p:sp>
          <p:nvSpPr>
            <p:cNvPr id="121" name="Google Shape;121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7"/>
          <p:cNvSpPr txBox="1">
            <a:spLocks noGrp="1"/>
          </p:cNvSpPr>
          <p:nvPr>
            <p:ph type="body" idx="4294967295"/>
          </p:nvPr>
        </p:nvSpPr>
        <p:spPr>
          <a:xfrm>
            <a:off x="1642050" y="9953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H</a:t>
            </a:r>
            <a:r>
              <a:rPr lang="en-MY" sz="1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0</a:t>
            </a:r>
            <a:r>
              <a:rPr lang="en-MY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(Null Hypothesis)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4294967295"/>
          </p:nvPr>
        </p:nvSpPr>
        <p:spPr>
          <a:xfrm>
            <a:off x="1643950" y="15408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There is no significant difference between the mean of accuracy of the K-modes Clustering model and the accuracy of the Decision Tree Classifier model.</a:t>
            </a:r>
            <a:endParaRPr sz="2000" dirty="0"/>
          </a:p>
        </p:txBody>
      </p:sp>
      <p:grpSp>
        <p:nvGrpSpPr>
          <p:cNvPr id="125" name="Google Shape;125;p17"/>
          <p:cNvGrpSpPr/>
          <p:nvPr/>
        </p:nvGrpSpPr>
        <p:grpSpPr>
          <a:xfrm>
            <a:off x="4947525" y="995375"/>
            <a:ext cx="2628925" cy="3416400"/>
            <a:chOff x="431925" y="1304875"/>
            <a:chExt cx="2628925" cy="3416400"/>
          </a:xfrm>
        </p:grpSpPr>
        <p:sp>
          <p:nvSpPr>
            <p:cNvPr id="126" name="Google Shape;126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7"/>
          <p:cNvSpPr txBox="1">
            <a:spLocks noGrp="1"/>
          </p:cNvSpPr>
          <p:nvPr>
            <p:ph type="body" idx="4294967295"/>
          </p:nvPr>
        </p:nvSpPr>
        <p:spPr>
          <a:xfrm>
            <a:off x="5022025" y="9953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H</a:t>
            </a:r>
            <a:r>
              <a:rPr lang="en-MY" sz="1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1</a:t>
            </a:r>
            <a:r>
              <a:rPr lang="en-MY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(Alternative Hypothesis)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4294967295"/>
          </p:nvPr>
        </p:nvSpPr>
        <p:spPr>
          <a:xfrm>
            <a:off x="5023925" y="15408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There is a significant difference between the mean of accuracy of the K-modes Clustering model and the accuracy of the Decision Tree Classifier model.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87972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5"/>
          <p:cNvGrpSpPr/>
          <p:nvPr/>
        </p:nvGrpSpPr>
        <p:grpSpPr>
          <a:xfrm>
            <a:off x="365425" y="1039575"/>
            <a:ext cx="2628925" cy="3416400"/>
            <a:chOff x="431925" y="1304875"/>
            <a:chExt cx="2628925" cy="3416400"/>
          </a:xfrm>
        </p:grpSpPr>
        <p:sp>
          <p:nvSpPr>
            <p:cNvPr id="97" name="Google Shape;97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15"/>
          <p:cNvSpPr txBox="1">
            <a:spLocks noGrp="1"/>
          </p:cNvSpPr>
          <p:nvPr>
            <p:ph type="body" idx="4294967295"/>
          </p:nvPr>
        </p:nvSpPr>
        <p:spPr>
          <a:xfrm>
            <a:off x="439925" y="10395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4294967295"/>
          </p:nvPr>
        </p:nvSpPr>
        <p:spPr>
          <a:xfrm>
            <a:off x="441825" y="15850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The dataset is taken from the United Kingdom’s government website </a:t>
            </a:r>
            <a:r>
              <a:rPr lang="en" sz="14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https://data.europa.eu/data/datasets/road-traffic-accidents/?locale=en</a:t>
            </a:r>
            <a:r>
              <a:rPr lang="en" sz="1400">
                <a:solidFill>
                  <a:srgbClr val="000000"/>
                </a:solidFill>
              </a:rPr>
              <a:t>. Leeds City Council collects the road traffic accidents across Leeds from the year 2019.</a:t>
            </a:r>
            <a:endParaRPr sz="1400"/>
          </a:p>
        </p:txBody>
      </p:sp>
      <p:grpSp>
        <p:nvGrpSpPr>
          <p:cNvPr id="101" name="Google Shape;101;p15"/>
          <p:cNvGrpSpPr/>
          <p:nvPr/>
        </p:nvGrpSpPr>
        <p:grpSpPr>
          <a:xfrm>
            <a:off x="3253950" y="1039575"/>
            <a:ext cx="2632500" cy="3416400"/>
            <a:chOff x="3320450" y="1304875"/>
            <a:chExt cx="2632500" cy="3416400"/>
          </a:xfrm>
        </p:grpSpPr>
        <p:sp>
          <p:nvSpPr>
            <p:cNvPr id="102" name="Google Shape;102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5"/>
          <p:cNvSpPr txBox="1">
            <a:spLocks noGrp="1"/>
          </p:cNvSpPr>
          <p:nvPr>
            <p:ph type="body" idx="4294967295"/>
          </p:nvPr>
        </p:nvSpPr>
        <p:spPr>
          <a:xfrm>
            <a:off x="3322950" y="10395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4294967295"/>
          </p:nvPr>
        </p:nvSpPr>
        <p:spPr>
          <a:xfrm>
            <a:off x="3330275" y="15850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This dataset contains 1907 accidents happened in UK.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1907 rows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18 columns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0000"/>
                </a:solidFill>
              </a:rPr>
              <a:t>Data includes accident dates, road classes, number of vehicles involved, road surface, lighting conditions, weather conditions, type of vehicles and severity of any casualties.</a:t>
            </a: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grpSp>
        <p:nvGrpSpPr>
          <p:cNvPr id="106" name="Google Shape;106;p15"/>
          <p:cNvGrpSpPr/>
          <p:nvPr/>
        </p:nvGrpSpPr>
        <p:grpSpPr>
          <a:xfrm>
            <a:off x="6146050" y="1039575"/>
            <a:ext cx="2632500" cy="3416400"/>
            <a:chOff x="6212550" y="1304875"/>
            <a:chExt cx="2632500" cy="3416400"/>
          </a:xfrm>
        </p:grpSpPr>
        <p:sp>
          <p:nvSpPr>
            <p:cNvPr id="107" name="Google Shape;107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5"/>
          <p:cNvSpPr txBox="1">
            <a:spLocks noGrp="1"/>
          </p:cNvSpPr>
          <p:nvPr>
            <p:ph type="body" idx="4294967295"/>
          </p:nvPr>
        </p:nvSpPr>
        <p:spPr>
          <a:xfrm>
            <a:off x="6205975" y="10395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4294967295"/>
          </p:nvPr>
        </p:nvSpPr>
        <p:spPr>
          <a:xfrm>
            <a:off x="6219900" y="15850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An analysis to predict the severity of casualties with respect to the road surface, lighting conditions and weather conditions in Leeds. </a:t>
            </a:r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0"/>
          <p:cNvSpPr txBox="1">
            <a:spLocks noGrp="1"/>
          </p:cNvSpPr>
          <p:nvPr>
            <p:ph type="title"/>
          </p:nvPr>
        </p:nvSpPr>
        <p:spPr>
          <a:xfrm>
            <a:off x="311700" y="1326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Welch’s T-test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 </a:t>
            </a:r>
            <a:endParaRPr sz="2300"/>
          </a:p>
        </p:txBody>
      </p:sp>
      <p:sp>
        <p:nvSpPr>
          <p:cNvPr id="456" name="Google Shape;456;p40"/>
          <p:cNvSpPr/>
          <p:nvPr/>
        </p:nvSpPr>
        <p:spPr>
          <a:xfrm>
            <a:off x="367775" y="869288"/>
            <a:ext cx="3368790" cy="742824"/>
          </a:xfrm>
          <a:prstGeom prst="flowChartDocumen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Compare the mean of two populations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40"/>
          <p:cNvSpPr/>
          <p:nvPr/>
        </p:nvSpPr>
        <p:spPr>
          <a:xfrm>
            <a:off x="4869075" y="899113"/>
            <a:ext cx="3368790" cy="683154"/>
          </a:xfrm>
          <a:prstGeom prst="flowChartDocumen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Can be used on data with unequal variance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40"/>
          <p:cNvSpPr txBox="1">
            <a:spLocks noGrp="1"/>
          </p:cNvSpPr>
          <p:nvPr>
            <p:ph type="title"/>
          </p:nvPr>
        </p:nvSpPr>
        <p:spPr>
          <a:xfrm>
            <a:off x="58274" y="2072275"/>
            <a:ext cx="3514801" cy="3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Welch’s T-test Result</a:t>
            </a:r>
            <a:endParaRPr sz="1600" dirty="0"/>
          </a:p>
        </p:txBody>
      </p:sp>
      <p:pic>
        <p:nvPicPr>
          <p:cNvPr id="459" name="Google Shape;4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900" y="2466173"/>
            <a:ext cx="5389151" cy="14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40"/>
          <p:cNvSpPr/>
          <p:nvPr/>
        </p:nvSpPr>
        <p:spPr>
          <a:xfrm>
            <a:off x="311700" y="4170525"/>
            <a:ext cx="3368790" cy="821340"/>
          </a:xfrm>
          <a:prstGeom prst="flowChartDocumen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p-value &lt; 0.05 , null hypothesis is rejected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40"/>
          <p:cNvSpPr/>
          <p:nvPr/>
        </p:nvSpPr>
        <p:spPr>
          <a:xfrm>
            <a:off x="4869075" y="4170525"/>
            <a:ext cx="3368790" cy="742824"/>
          </a:xfrm>
          <a:prstGeom prst="flowChartDocumen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 is negative, the accuracy for the K-modes clustering model is less than the Decision Tree Classifier model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Conclusion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42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472" name="Google Shape;472;p42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4" name="Google Shape;474;p42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Comparison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5" name="Google Shape;475;p42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classifier model performs better than the clustering model</a:t>
            </a:r>
            <a:r>
              <a:rPr lang="en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6" name="Google Shape;476;p42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477" name="Google Shape;477;p42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9" name="Google Shape;479;p42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K-modes clustering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0" name="Google Shape;480;p42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Clustering performs poorly for discrete data and the results for K-modes model are also inconsistent.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1" name="Google Shape;481;p42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482" name="Google Shape;482;p42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2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4" name="Google Shape;484;p42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Decision tree classifier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5" name="Google Shape;485;p42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Decision Tree model accurately predicts the casualty severity level with an average accuracy 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81.8%.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Problems and Pitfalls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44"/>
          <p:cNvGrpSpPr/>
          <p:nvPr/>
        </p:nvGrpSpPr>
        <p:grpSpPr>
          <a:xfrm>
            <a:off x="129030" y="385416"/>
            <a:ext cx="2859745" cy="4372650"/>
            <a:chOff x="431925" y="1304875"/>
            <a:chExt cx="2628925" cy="3416400"/>
          </a:xfrm>
        </p:grpSpPr>
        <p:sp>
          <p:nvSpPr>
            <p:cNvPr id="496" name="Google Shape;496;p4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44"/>
          <p:cNvSpPr txBox="1">
            <a:spLocks noGrp="1"/>
          </p:cNvSpPr>
          <p:nvPr>
            <p:ph type="body" idx="4294967295"/>
          </p:nvPr>
        </p:nvSpPr>
        <p:spPr>
          <a:xfrm>
            <a:off x="210047" y="385450"/>
            <a:ext cx="2713200" cy="5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Visualize Decision Tree Classifier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499" name="Google Shape;499;p44"/>
          <p:cNvSpPr txBox="1">
            <a:spLocks noGrp="1"/>
          </p:cNvSpPr>
          <p:nvPr>
            <p:ph type="body" idx="4294967295"/>
          </p:nvPr>
        </p:nvSpPr>
        <p:spPr>
          <a:xfrm>
            <a:off x="212113" y="1083554"/>
            <a:ext cx="2696100" cy="3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There was only one node that appeared in the output when trying to visualize the Decision Tree Classifier using </a:t>
            </a:r>
            <a:r>
              <a:rPr lang="en" sz="1300" i="1">
                <a:solidFill>
                  <a:srgbClr val="000000"/>
                </a:solidFill>
              </a:rPr>
              <a:t>rpart.plot() </a:t>
            </a:r>
            <a:r>
              <a:rPr lang="en" sz="1300">
                <a:solidFill>
                  <a:srgbClr val="000000"/>
                </a:solidFill>
              </a:rPr>
              <a:t>function. The control parameters must be lowered for the decision tree because the default parameters are too high so it does not split.</a:t>
            </a:r>
            <a:endParaRPr sz="1500"/>
          </a:p>
        </p:txBody>
      </p:sp>
      <p:grpSp>
        <p:nvGrpSpPr>
          <p:cNvPr id="500" name="Google Shape;500;p44"/>
          <p:cNvGrpSpPr/>
          <p:nvPr/>
        </p:nvGrpSpPr>
        <p:grpSpPr>
          <a:xfrm>
            <a:off x="3142123" y="385416"/>
            <a:ext cx="2859745" cy="4372650"/>
            <a:chOff x="431925" y="1304875"/>
            <a:chExt cx="2628925" cy="3416400"/>
          </a:xfrm>
        </p:grpSpPr>
        <p:sp>
          <p:nvSpPr>
            <p:cNvPr id="501" name="Google Shape;501;p4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44"/>
          <p:cNvSpPr txBox="1">
            <a:spLocks noGrp="1"/>
          </p:cNvSpPr>
          <p:nvPr>
            <p:ph type="body" idx="4294967295"/>
          </p:nvPr>
        </p:nvSpPr>
        <p:spPr>
          <a:xfrm>
            <a:off x="3223140" y="385450"/>
            <a:ext cx="2713200" cy="5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Applied Hypothesis Testing on wrong variables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504" name="Google Shape;504;p44"/>
          <p:cNvSpPr txBox="1">
            <a:spLocks noGrp="1"/>
          </p:cNvSpPr>
          <p:nvPr>
            <p:ph type="body" idx="4294967295"/>
          </p:nvPr>
        </p:nvSpPr>
        <p:spPr>
          <a:xfrm>
            <a:off x="3225207" y="1083554"/>
            <a:ext cx="2696100" cy="3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Hypothesis Testing was applied on the wrong variable, which was the data although the variable chosen to do testing on is the mean accuracies of two different machine learning models. </a:t>
            </a:r>
            <a:endParaRPr sz="1700" dirty="0"/>
          </a:p>
        </p:txBody>
      </p:sp>
      <p:grpSp>
        <p:nvGrpSpPr>
          <p:cNvPr id="505" name="Google Shape;505;p44"/>
          <p:cNvGrpSpPr/>
          <p:nvPr/>
        </p:nvGrpSpPr>
        <p:grpSpPr>
          <a:xfrm>
            <a:off x="6155216" y="385416"/>
            <a:ext cx="2859745" cy="4372650"/>
            <a:chOff x="431925" y="1304875"/>
            <a:chExt cx="2628925" cy="3416400"/>
          </a:xfrm>
        </p:grpSpPr>
        <p:sp>
          <p:nvSpPr>
            <p:cNvPr id="506" name="Google Shape;506;p4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" name="Google Shape;508;p44"/>
          <p:cNvSpPr txBox="1">
            <a:spLocks noGrp="1"/>
          </p:cNvSpPr>
          <p:nvPr>
            <p:ph type="body" idx="4294967295"/>
          </p:nvPr>
        </p:nvSpPr>
        <p:spPr>
          <a:xfrm>
            <a:off x="6236233" y="385450"/>
            <a:ext cx="2713200" cy="5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Deciding which Hypothesis Testing to be used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509" name="Google Shape;509;p44"/>
          <p:cNvSpPr txBox="1">
            <a:spLocks noGrp="1"/>
          </p:cNvSpPr>
          <p:nvPr>
            <p:ph type="body" idx="4294967295"/>
          </p:nvPr>
        </p:nvSpPr>
        <p:spPr>
          <a:xfrm>
            <a:off x="6238300" y="1083554"/>
            <a:ext cx="2696100" cy="3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There are many different tests such as ANOVA test, student’s t-test and Welch's t-test that can be used. Eventually, settled on Welch's t-test as it is the most suitable Hypothesis Test for this project.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Objectives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7"/>
          <p:cNvGrpSpPr/>
          <p:nvPr/>
        </p:nvGrpSpPr>
        <p:grpSpPr>
          <a:xfrm>
            <a:off x="1567550" y="995375"/>
            <a:ext cx="2628925" cy="3416400"/>
            <a:chOff x="431925" y="1304875"/>
            <a:chExt cx="2628925" cy="3416400"/>
          </a:xfrm>
        </p:grpSpPr>
        <p:sp>
          <p:nvSpPr>
            <p:cNvPr id="121" name="Google Shape;121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7"/>
          <p:cNvSpPr txBox="1">
            <a:spLocks noGrp="1"/>
          </p:cNvSpPr>
          <p:nvPr>
            <p:ph type="body" idx="4294967295"/>
          </p:nvPr>
        </p:nvSpPr>
        <p:spPr>
          <a:xfrm>
            <a:off x="1642050" y="9953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Objective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4294967295"/>
          </p:nvPr>
        </p:nvSpPr>
        <p:spPr>
          <a:xfrm>
            <a:off x="1643950" y="15408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Recognize certain key factors that affect the severity of casualties of car accidents.</a:t>
            </a:r>
            <a:endParaRPr sz="2400"/>
          </a:p>
        </p:txBody>
      </p:sp>
      <p:grpSp>
        <p:nvGrpSpPr>
          <p:cNvPr id="125" name="Google Shape;125;p17"/>
          <p:cNvGrpSpPr/>
          <p:nvPr/>
        </p:nvGrpSpPr>
        <p:grpSpPr>
          <a:xfrm>
            <a:off x="4947525" y="995375"/>
            <a:ext cx="2628925" cy="3416400"/>
            <a:chOff x="431925" y="1304875"/>
            <a:chExt cx="2628925" cy="3416400"/>
          </a:xfrm>
        </p:grpSpPr>
        <p:sp>
          <p:nvSpPr>
            <p:cNvPr id="126" name="Google Shape;126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7"/>
          <p:cNvSpPr txBox="1">
            <a:spLocks noGrp="1"/>
          </p:cNvSpPr>
          <p:nvPr>
            <p:ph type="body" idx="4294967295"/>
          </p:nvPr>
        </p:nvSpPr>
        <p:spPr>
          <a:xfrm>
            <a:off x="5022025" y="9953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Objective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4294967295"/>
          </p:nvPr>
        </p:nvSpPr>
        <p:spPr>
          <a:xfrm>
            <a:off x="5023925" y="15408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the best machine learning model to build a champion model to predict the severity of casualties of car accident victims in the UK.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Data Preprocessing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body" idx="4294967295"/>
          </p:nvPr>
        </p:nvSpPr>
        <p:spPr>
          <a:xfrm>
            <a:off x="102250" y="796550"/>
            <a:ext cx="2773800" cy="42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“</a:t>
            </a:r>
            <a:r>
              <a:rPr lang="en" sz="1600" b="1" i="1">
                <a:solidFill>
                  <a:srgbClr val="000000"/>
                </a:solidFill>
              </a:rPr>
              <a:t>ggplot2</a:t>
            </a:r>
            <a:r>
              <a:rPr lang="en" sz="1600" b="1">
                <a:solidFill>
                  <a:srgbClr val="000000"/>
                </a:solidFill>
              </a:rPr>
              <a:t>”</a:t>
            </a:r>
            <a:endParaRPr sz="1600" b="1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</a:rPr>
              <a:t>System for declaratively creating graphics, based on The Grammar of Graphics.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“</a:t>
            </a:r>
            <a:r>
              <a:rPr lang="en" sz="1600" b="1" i="1">
                <a:solidFill>
                  <a:srgbClr val="000000"/>
                </a:solidFill>
              </a:rPr>
              <a:t>dplyr</a:t>
            </a:r>
            <a:r>
              <a:rPr lang="en" sz="1600" b="1">
                <a:solidFill>
                  <a:srgbClr val="000000"/>
                </a:solidFill>
              </a:rPr>
              <a:t>”</a:t>
            </a:r>
            <a:endParaRPr sz="1600" b="1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</a:rPr>
              <a:t>structure of data manipulation that provides a uniform set of verbs, helping to resolve the most frequent data manipulation hurdles.</a:t>
            </a:r>
            <a:endParaRPr sz="140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“</a:t>
            </a:r>
            <a:r>
              <a:rPr lang="en" sz="1600" b="1" i="1">
                <a:solidFill>
                  <a:srgbClr val="000000"/>
                </a:solidFill>
              </a:rPr>
              <a:t>lattice</a:t>
            </a:r>
            <a:r>
              <a:rPr lang="en" sz="1600" b="1">
                <a:solidFill>
                  <a:srgbClr val="000000"/>
                </a:solidFill>
              </a:rPr>
              <a:t>”</a:t>
            </a:r>
            <a:endParaRPr sz="1600" b="1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</a:rPr>
              <a:t>Graphics and data visualization package.</a:t>
            </a:r>
            <a:endParaRPr sz="15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“</a:t>
            </a:r>
            <a:r>
              <a:rPr lang="en" sz="1600" b="1" i="1">
                <a:solidFill>
                  <a:srgbClr val="000000"/>
                </a:solidFill>
              </a:rPr>
              <a:t>scatterplot3d</a:t>
            </a:r>
            <a:r>
              <a:rPr lang="en" sz="1600" b="1">
                <a:solidFill>
                  <a:srgbClr val="000000"/>
                </a:solidFill>
              </a:rPr>
              <a:t>”</a:t>
            </a:r>
            <a:endParaRPr sz="1600" b="1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For the visualization of multivariate data in a three dimensional space.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6148252" y="111100"/>
            <a:ext cx="28935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4294967295"/>
          </p:nvPr>
        </p:nvSpPr>
        <p:spPr>
          <a:xfrm>
            <a:off x="6389601" y="257800"/>
            <a:ext cx="24108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Convert attributes, select columns and check null values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3125240" y="111088"/>
            <a:ext cx="28935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4294967295"/>
          </p:nvPr>
        </p:nvSpPr>
        <p:spPr>
          <a:xfrm>
            <a:off x="3366589" y="257788"/>
            <a:ext cx="24108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Set working directory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102252" y="111100"/>
            <a:ext cx="28935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4294967295"/>
          </p:nvPr>
        </p:nvSpPr>
        <p:spPr>
          <a:xfrm>
            <a:off x="465326" y="257800"/>
            <a:ext cx="24108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Load packages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4294967295"/>
          </p:nvPr>
        </p:nvSpPr>
        <p:spPr>
          <a:xfrm>
            <a:off x="3125250" y="869400"/>
            <a:ext cx="2773800" cy="42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Read the CSV file using </a:t>
            </a:r>
            <a:r>
              <a:rPr lang="en" sz="1400" i="1">
                <a:solidFill>
                  <a:srgbClr val="000000"/>
                </a:solidFill>
              </a:rPr>
              <a:t>read.csv()</a:t>
            </a:r>
            <a:r>
              <a:rPr lang="en" sz="1400">
                <a:solidFill>
                  <a:srgbClr val="000000"/>
                </a:solidFill>
              </a:rPr>
              <a:t> function.</a:t>
            </a:r>
            <a:endParaRPr sz="140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Use </a:t>
            </a:r>
            <a:r>
              <a:rPr lang="en" sz="1400" i="1">
                <a:solidFill>
                  <a:srgbClr val="000000"/>
                </a:solidFill>
              </a:rPr>
              <a:t>str()</a:t>
            </a:r>
            <a:r>
              <a:rPr lang="en" sz="1400">
                <a:solidFill>
                  <a:srgbClr val="000000"/>
                </a:solidFill>
              </a:rPr>
              <a:t> function to display the internal structure of the dataset.</a:t>
            </a:r>
            <a:endParaRPr sz="140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Use </a:t>
            </a:r>
            <a:r>
              <a:rPr lang="en" sz="1400" i="1">
                <a:solidFill>
                  <a:srgbClr val="000000"/>
                </a:solidFill>
              </a:rPr>
              <a:t>summary()</a:t>
            </a:r>
            <a:r>
              <a:rPr lang="en" sz="1400">
                <a:solidFill>
                  <a:srgbClr val="000000"/>
                </a:solidFill>
              </a:rPr>
              <a:t> function to display the summary of the imported dataset.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4294967295"/>
          </p:nvPr>
        </p:nvSpPr>
        <p:spPr>
          <a:xfrm>
            <a:off x="6208100" y="796550"/>
            <a:ext cx="2893500" cy="42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</a:rPr>
              <a:t>Use </a:t>
            </a:r>
            <a:r>
              <a:rPr lang="en" sz="1350" i="1">
                <a:solidFill>
                  <a:srgbClr val="000000"/>
                </a:solidFill>
              </a:rPr>
              <a:t>as.factor()</a:t>
            </a:r>
            <a:r>
              <a:rPr lang="en" sz="1350">
                <a:solidFill>
                  <a:srgbClr val="000000"/>
                </a:solidFill>
              </a:rPr>
              <a:t> function to convert the attributes of Road.Surface, Lighting.Conditions, Weather.Conditions and Casualty.Severity to factor.</a:t>
            </a:r>
            <a:endParaRPr sz="135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</a:rPr>
              <a:t>Use</a:t>
            </a:r>
            <a:r>
              <a:rPr lang="en" sz="1350" i="1">
                <a:solidFill>
                  <a:srgbClr val="000000"/>
                </a:solidFill>
              </a:rPr>
              <a:t> dataframe[, c()]</a:t>
            </a:r>
            <a:r>
              <a:rPr lang="en" sz="1350">
                <a:solidFill>
                  <a:srgbClr val="000000"/>
                </a:solidFill>
              </a:rPr>
              <a:t> function to select specific columns by names.</a:t>
            </a:r>
            <a:endParaRPr sz="135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</a:rPr>
              <a:t>Use  </a:t>
            </a:r>
            <a:r>
              <a:rPr lang="en" sz="1350" i="1">
                <a:solidFill>
                  <a:srgbClr val="000000"/>
                </a:solidFill>
              </a:rPr>
              <a:t>sum(is.na())</a:t>
            </a:r>
            <a:r>
              <a:rPr lang="en" sz="1350">
                <a:solidFill>
                  <a:srgbClr val="000000"/>
                </a:solidFill>
              </a:rPr>
              <a:t> function to determine whether there are null values in Road.Surface, Lighting.Conditions, Weather.Conditions and Casualty.Severity.</a:t>
            </a:r>
            <a:endParaRPr sz="13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 descr="Background pointer shape in timeline graphic"/>
          <p:cNvSpPr/>
          <p:nvPr/>
        </p:nvSpPr>
        <p:spPr>
          <a:xfrm>
            <a:off x="2772850" y="492450"/>
            <a:ext cx="1484100" cy="4704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4294967295"/>
          </p:nvPr>
        </p:nvSpPr>
        <p:spPr>
          <a:xfrm>
            <a:off x="2900050" y="560250"/>
            <a:ext cx="12297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lt1"/>
                </a:solidFill>
              </a:rPr>
              <a:t>summary()</a:t>
            </a:r>
            <a:endParaRPr sz="1500" i="1">
              <a:solidFill>
                <a:schemeClr val="lt1"/>
              </a:solidFill>
            </a:endParaRPr>
          </a:p>
        </p:txBody>
      </p:sp>
      <p:grpSp>
        <p:nvGrpSpPr>
          <p:cNvPr id="154" name="Google Shape;154;p20"/>
          <p:cNvGrpSpPr/>
          <p:nvPr/>
        </p:nvGrpSpPr>
        <p:grpSpPr>
          <a:xfrm rot="-5400000">
            <a:off x="2604282" y="430815"/>
            <a:ext cx="198900" cy="593656"/>
            <a:chOff x="777447" y="1610215"/>
            <a:chExt cx="198900" cy="593656"/>
          </a:xfrm>
        </p:grpSpPr>
        <p:cxnSp>
          <p:nvCxnSpPr>
            <p:cNvPr id="155" name="Google Shape;155;p2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6" name="Google Shape;156;p2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0"/>
          <p:cNvSpPr txBox="1">
            <a:spLocks noGrp="1"/>
          </p:cNvSpPr>
          <p:nvPr>
            <p:ph type="body" idx="4294967295"/>
          </p:nvPr>
        </p:nvSpPr>
        <p:spPr>
          <a:xfrm>
            <a:off x="385175" y="342752"/>
            <a:ext cx="22428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Display the summary of the imported dataset.</a:t>
            </a:r>
            <a:endParaRPr sz="1400"/>
          </a:p>
        </p:txBody>
      </p:sp>
      <p:sp>
        <p:nvSpPr>
          <p:cNvPr id="158" name="Google Shape;158;p20" descr="Background pointer shape in timeline graphic"/>
          <p:cNvSpPr/>
          <p:nvPr/>
        </p:nvSpPr>
        <p:spPr>
          <a:xfrm>
            <a:off x="2849050" y="2491675"/>
            <a:ext cx="1380900" cy="4704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4294967295"/>
          </p:nvPr>
        </p:nvSpPr>
        <p:spPr>
          <a:xfrm>
            <a:off x="3000225" y="2491675"/>
            <a:ext cx="12297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lt1"/>
                </a:solidFill>
              </a:rPr>
              <a:t>as.factor()</a:t>
            </a:r>
            <a:endParaRPr sz="1500" i="1">
              <a:solidFill>
                <a:schemeClr val="lt1"/>
              </a:solidFill>
            </a:endParaRPr>
          </a:p>
        </p:txBody>
      </p:sp>
      <p:grpSp>
        <p:nvGrpSpPr>
          <p:cNvPr id="160" name="Google Shape;160;p20"/>
          <p:cNvGrpSpPr/>
          <p:nvPr/>
        </p:nvGrpSpPr>
        <p:grpSpPr>
          <a:xfrm rot="-5400000">
            <a:off x="2680482" y="2430040"/>
            <a:ext cx="198900" cy="593656"/>
            <a:chOff x="777447" y="1610215"/>
            <a:chExt cx="198900" cy="593656"/>
          </a:xfrm>
        </p:grpSpPr>
        <p:cxnSp>
          <p:nvCxnSpPr>
            <p:cNvPr id="161" name="Google Shape;161;p2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2" name="Google Shape;162;p2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20"/>
          <p:cNvSpPr txBox="1">
            <a:spLocks noGrp="1"/>
          </p:cNvSpPr>
          <p:nvPr>
            <p:ph type="body" idx="4294967295"/>
          </p:nvPr>
        </p:nvSpPr>
        <p:spPr>
          <a:xfrm>
            <a:off x="385175" y="2491673"/>
            <a:ext cx="2242800" cy="6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Convert the attributes to factor.</a:t>
            </a:r>
            <a:endParaRPr sz="1400"/>
          </a:p>
        </p:txBody>
      </p:sp>
      <p:sp>
        <p:nvSpPr>
          <p:cNvPr id="164" name="Google Shape;164;p20" descr="Background pointer shape in timeline graphic"/>
          <p:cNvSpPr/>
          <p:nvPr/>
        </p:nvSpPr>
        <p:spPr>
          <a:xfrm>
            <a:off x="2876050" y="3961400"/>
            <a:ext cx="1380900" cy="4704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4294967295"/>
          </p:nvPr>
        </p:nvSpPr>
        <p:spPr>
          <a:xfrm>
            <a:off x="3027225" y="3961400"/>
            <a:ext cx="12297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lt1"/>
                </a:solidFill>
              </a:rPr>
              <a:t>sum(is.na())</a:t>
            </a:r>
            <a:endParaRPr sz="1500" i="1">
              <a:solidFill>
                <a:schemeClr val="lt1"/>
              </a:solidFill>
            </a:endParaRPr>
          </a:p>
        </p:txBody>
      </p:sp>
      <p:grpSp>
        <p:nvGrpSpPr>
          <p:cNvPr id="166" name="Google Shape;166;p20"/>
          <p:cNvGrpSpPr/>
          <p:nvPr/>
        </p:nvGrpSpPr>
        <p:grpSpPr>
          <a:xfrm rot="-5400000">
            <a:off x="2707482" y="3899765"/>
            <a:ext cx="198900" cy="593656"/>
            <a:chOff x="777447" y="1610215"/>
            <a:chExt cx="198900" cy="593656"/>
          </a:xfrm>
        </p:grpSpPr>
        <p:cxnSp>
          <p:nvCxnSpPr>
            <p:cNvPr id="167" name="Google Shape;167;p2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8" name="Google Shape;168;p2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20"/>
          <p:cNvSpPr txBox="1">
            <a:spLocks noGrp="1"/>
          </p:cNvSpPr>
          <p:nvPr>
            <p:ph type="body" idx="4294967295"/>
          </p:nvPr>
        </p:nvSpPr>
        <p:spPr>
          <a:xfrm>
            <a:off x="412175" y="3961398"/>
            <a:ext cx="2242800" cy="6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To determine whether they are null values.</a:t>
            </a:r>
            <a:endParaRPr sz="1400"/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350" y="152400"/>
            <a:ext cx="401955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9350" y="2398825"/>
            <a:ext cx="38290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9350" y="3719788"/>
            <a:ext cx="3055650" cy="11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body" idx="4294967295"/>
          </p:nvPr>
        </p:nvSpPr>
        <p:spPr>
          <a:xfrm>
            <a:off x="102250" y="796550"/>
            <a:ext cx="2773800" cy="42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Use </a:t>
            </a:r>
            <a:r>
              <a:rPr lang="en" sz="1300" i="1">
                <a:solidFill>
                  <a:srgbClr val="000000"/>
                </a:solidFill>
              </a:rPr>
              <a:t>subset()</a:t>
            </a:r>
            <a:r>
              <a:rPr lang="en" sz="1300">
                <a:solidFill>
                  <a:srgbClr val="000000"/>
                </a:solidFill>
              </a:rPr>
              <a:t> function to remove the outliers, </a:t>
            </a:r>
            <a:r>
              <a:rPr lang="en" sz="1300" i="1">
                <a:solidFill>
                  <a:srgbClr val="000000"/>
                </a:solidFill>
              </a:rPr>
              <a:t>Weather.Conditions == 8</a:t>
            </a:r>
            <a:r>
              <a:rPr lang="en" sz="1300">
                <a:solidFill>
                  <a:srgbClr val="000000"/>
                </a:solidFill>
              </a:rPr>
              <a:t> and </a:t>
            </a:r>
            <a:r>
              <a:rPr lang="en" sz="1300" i="1">
                <a:solidFill>
                  <a:srgbClr val="000000"/>
                </a:solidFill>
              </a:rPr>
              <a:t>Weather.Conditions == 9</a:t>
            </a:r>
            <a:r>
              <a:rPr lang="en" sz="1300">
                <a:solidFill>
                  <a:srgbClr val="000000"/>
                </a:solidFill>
              </a:rPr>
              <a:t> from Weather.Conditions and </a:t>
            </a:r>
            <a:r>
              <a:rPr lang="en" sz="1300" i="1">
                <a:solidFill>
                  <a:srgbClr val="000000"/>
                </a:solidFill>
              </a:rPr>
              <a:t>Lighting.Conditions == 3</a:t>
            </a:r>
            <a:r>
              <a:rPr lang="en" sz="1300">
                <a:solidFill>
                  <a:srgbClr val="000000"/>
                </a:solidFill>
              </a:rPr>
              <a:t> and </a:t>
            </a:r>
            <a:r>
              <a:rPr lang="en" sz="1300" i="1">
                <a:solidFill>
                  <a:srgbClr val="000000"/>
                </a:solidFill>
              </a:rPr>
              <a:t>Lighting.Conditions == 7</a:t>
            </a:r>
            <a:r>
              <a:rPr lang="en" sz="1300">
                <a:solidFill>
                  <a:srgbClr val="000000"/>
                </a:solidFill>
              </a:rPr>
              <a:t> from Lighting.Conditions.</a:t>
            </a:r>
            <a:endParaRPr sz="130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Convert the attributes of Road.Surface, Lighting.Conditions, Weather.Conditions and Casualty.Severity to numeric in order to plot the 3D scatterplot and the scatterplot matrix.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6148252" y="111100"/>
            <a:ext cx="28935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4294967295"/>
          </p:nvPr>
        </p:nvSpPr>
        <p:spPr>
          <a:xfrm>
            <a:off x="6389601" y="257800"/>
            <a:ext cx="24108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</a:rPr>
              <a:t>Plot histograms then convert attributes</a:t>
            </a:r>
            <a:endParaRPr sz="1700" dirty="0">
              <a:solidFill>
                <a:schemeClr val="lt1"/>
              </a:solidFill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3125240" y="111088"/>
            <a:ext cx="28935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4294967295"/>
          </p:nvPr>
        </p:nvSpPr>
        <p:spPr>
          <a:xfrm>
            <a:off x="3366589" y="257788"/>
            <a:ext cx="24108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Plot 3D scatterplot and scatterplot matrix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102252" y="111100"/>
            <a:ext cx="28935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4294967295"/>
          </p:nvPr>
        </p:nvSpPr>
        <p:spPr>
          <a:xfrm>
            <a:off x="465326" y="257800"/>
            <a:ext cx="24108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</a:rPr>
              <a:t>Remove outliers and convert attributes</a:t>
            </a:r>
            <a:endParaRPr sz="1700" dirty="0">
              <a:solidFill>
                <a:schemeClr val="lt1"/>
              </a:solidFill>
            </a:endParaRPr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3125250" y="796550"/>
            <a:ext cx="2773800" cy="42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Use </a:t>
            </a:r>
            <a:r>
              <a:rPr lang="en" sz="1300" i="1">
                <a:solidFill>
                  <a:srgbClr val="000000"/>
                </a:solidFill>
              </a:rPr>
              <a:t>scatterplot3d()</a:t>
            </a:r>
            <a:r>
              <a:rPr lang="en" sz="1300">
                <a:solidFill>
                  <a:srgbClr val="000000"/>
                </a:solidFill>
              </a:rPr>
              <a:t> function to plot the 3D scatterplot.</a:t>
            </a:r>
            <a:endParaRPr sz="130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Use </a:t>
            </a:r>
            <a:r>
              <a:rPr lang="en" sz="1300" i="1">
                <a:solidFill>
                  <a:srgbClr val="000000"/>
                </a:solidFill>
              </a:rPr>
              <a:t>splom()</a:t>
            </a:r>
            <a:r>
              <a:rPr lang="en" sz="1300">
                <a:solidFill>
                  <a:srgbClr val="000000"/>
                </a:solidFill>
              </a:rPr>
              <a:t> function to plot the scatterplot matrix.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4294967295"/>
          </p:nvPr>
        </p:nvSpPr>
        <p:spPr>
          <a:xfrm>
            <a:off x="6208100" y="796550"/>
            <a:ext cx="2893500" cy="42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 dirty="0">
                <a:solidFill>
                  <a:srgbClr val="000000"/>
                </a:solidFill>
              </a:rPr>
              <a:t>Use </a:t>
            </a:r>
            <a:r>
              <a:rPr lang="en" sz="1300" i="1" dirty="0">
                <a:solidFill>
                  <a:srgbClr val="000000"/>
                </a:solidFill>
              </a:rPr>
              <a:t>ggplot2</a:t>
            </a:r>
            <a:r>
              <a:rPr lang="en" sz="1300" dirty="0">
                <a:solidFill>
                  <a:srgbClr val="000000"/>
                </a:solidFill>
              </a:rPr>
              <a:t> library to plot the histograms of Road.Surface, Lighting.Conditions, Weather.Conditions and Casualty.Severity</a:t>
            </a:r>
          </a:p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endParaRPr lang="en" sz="1300" dirty="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Convert the attributes of 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Road.Surface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Lighting.Conditions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Weather.Conditions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Casualty.Severity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back to factor using </a:t>
            </a:r>
            <a:r>
              <a:rPr lang="en-US" sz="1300" b="0" i="1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as.factor</a:t>
            </a:r>
            <a:r>
              <a:rPr lang="en-US" sz="1300" b="0" i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function</a:t>
            </a:r>
            <a:endParaRPr sz="13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1578</Words>
  <Application>Microsoft Office PowerPoint</Application>
  <PresentationFormat>On-screen Show (16:9)</PresentationFormat>
  <Paragraphs>213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Comic Sans MS</vt:lpstr>
      <vt:lpstr>Courier New</vt:lpstr>
      <vt:lpstr>EB Garamond</vt:lpstr>
      <vt:lpstr>Roboto</vt:lpstr>
      <vt:lpstr>Times New Roman</vt:lpstr>
      <vt:lpstr>Geometric</vt:lpstr>
      <vt:lpstr>Predict Severity of Casualties of Car Accident Victims in the UK Using Decision Tree Classifier and K-Modes Clustering</vt:lpstr>
      <vt:lpstr>Problem Statement</vt:lpstr>
      <vt:lpstr>PowerPoint Presentation</vt:lpstr>
      <vt:lpstr>Objectives</vt:lpstr>
      <vt:lpstr>PowerPoint Presentation</vt:lpstr>
      <vt:lpstr>Data Preprocessing</vt:lpstr>
      <vt:lpstr>PowerPoint Presentation</vt:lpstr>
      <vt:lpstr>PowerPoint Presentation</vt:lpstr>
      <vt:lpstr>PowerPoint Presentation</vt:lpstr>
      <vt:lpstr>3D Scatterplot and Scatterplot Matrix</vt:lpstr>
      <vt:lpstr>Histograms</vt:lpstr>
      <vt:lpstr>Machine Learning Models</vt:lpstr>
      <vt:lpstr>PowerPoint Presentation</vt:lpstr>
      <vt:lpstr>K-modes Clustering</vt:lpstr>
      <vt:lpstr>K-modes algorithm  - to cluster categorical variables</vt:lpstr>
      <vt:lpstr>K-modes Coding </vt:lpstr>
      <vt:lpstr>kmodes function</vt:lpstr>
      <vt:lpstr>K-modes result</vt:lpstr>
      <vt:lpstr>K-modes table</vt:lpstr>
      <vt:lpstr>confusionMatrix function</vt:lpstr>
      <vt:lpstr>Decision Tree Classifier</vt:lpstr>
      <vt:lpstr>Decision Tree Classifier  </vt:lpstr>
      <vt:lpstr>PowerPoint Presentation</vt:lpstr>
      <vt:lpstr>rpart function</vt:lpstr>
      <vt:lpstr>Decision Tree Coding</vt:lpstr>
      <vt:lpstr>Decision Tree Classifier Visualization</vt:lpstr>
      <vt:lpstr>confusionMatrix function</vt:lpstr>
      <vt:lpstr>Hypothesis Testing</vt:lpstr>
      <vt:lpstr>PowerPoint Presentation</vt:lpstr>
      <vt:lpstr>Welch’s T-test   </vt:lpstr>
      <vt:lpstr>Conclusion</vt:lpstr>
      <vt:lpstr>PowerPoint Presentation</vt:lpstr>
      <vt:lpstr>Problems and Pitfalls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Severity of Casualties of Car Accident Victims in the UK Prediction Using Decision Tree Classifier and K-Modes Clustering</dc:title>
  <cp:lastModifiedBy>Ng Wei Yi</cp:lastModifiedBy>
  <cp:revision>20</cp:revision>
  <dcterms:modified xsi:type="dcterms:W3CDTF">2022-02-06T15:36:54Z</dcterms:modified>
</cp:coreProperties>
</file>