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5673-5128-3C68-F37E-4C89965B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BBC00-1034-D256-70C8-96C10E77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B462-AF7C-6612-579C-D40D9757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A3F0-439F-4AAF-26BC-12A3B994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BED4-7800-0B2B-1FFE-98A72AE8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E7F4-0BEE-ED8A-7414-9475E874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91EBD-BAD6-1A7D-D1B6-5497E3B0E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ADCC-6E24-EE60-E342-01D8F573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F428-9290-733E-135D-062F46C9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015E-B388-2A35-DFC5-0C816BEF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8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C1AF6-2DD5-A09F-2C5B-0BDC5BC1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8241F-3F30-7D61-B59A-BF1FB2D1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C11F-8700-9041-B76A-5B9D5E4E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9945-44AB-350E-096F-80FD4506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8963-3FD4-747F-9E2A-F6AFC59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4BB1-75B3-36C5-E692-68530304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CB74-A4D9-AFEF-FCA5-2F12D98A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81E3-075E-1184-EAC5-D3361D62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1D78-AD8B-2CAD-97C1-743D4A10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BBDA-F17C-9AE3-97E1-C99408CC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941A-7C6B-528D-21E0-A40D1EE3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C065E-2153-372A-0DC5-E5BC1902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0B44-1143-159B-86A6-2884891F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2670-DE98-CDA6-3C6F-26CB9F62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DBFA-AE59-16D2-86AA-994D4CE8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5E9C-C849-1E98-0F8E-0C64FAC6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6C2-5D77-AB3D-DD44-95F23A1C9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A33F-1B50-0F13-A373-9A150E53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A7373-0E56-AC06-D4B1-8FCF180D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A6BE-61B0-8EC6-C629-BE0ED6C1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0D807-1F60-1026-EEE7-8A1130E0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7F7C-469B-0ED6-B204-238324C3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8DD4-9FA3-821C-25C6-455EC147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AE6C-1CC9-84B1-770C-FA61F7038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4DB66-D1ED-A5DD-F489-B8A13BFE9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3308-4E7C-0733-0949-1D2EA5A10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A3CC4-3B4D-3C56-DADD-47702852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3C646-17FA-4CDD-3E82-DFC460AB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0C0A1-1553-3D5A-0E87-710B0ED3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CD7C-3905-82A2-26FF-47B13AB4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55135-CE80-FE70-B21A-08CF4078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429D9-950F-080B-FD55-88DB01EE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31319-58A5-6A33-17C8-91E3B39A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F9ED3-18C4-B822-2C8C-96E4B01F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85542-15F2-554F-C021-18F24EAB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0F92-EBA3-69CC-156E-5718D7CF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3021-9840-4615-A746-38CBD6CB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216D-F2AA-463D-37DE-B15373C3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15264-029A-8726-95E5-B3EBE60C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98C2-E87D-73A4-D35E-CBC86ED2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866A7-E2FD-E7D5-9798-E2BEC399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09077-5FFC-D758-4310-11721CF0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F6DE-71EE-1800-A472-6AD8A18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766E8-5531-308B-BB8F-1693FE06A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92BF1-3C0E-1C86-4476-FC3EEEDBB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8A12-38C5-0068-F658-F2C414A0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898D0-542E-90E9-C0CA-DEC95D84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FBD1B-D020-0343-C858-D242B409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B5834-5428-2913-F3BD-045E6620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B6AAD-FA36-7852-6BC2-004AB2BF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A051-AE2B-24D6-1A30-258D0E2E1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A59D-9CA7-4210-A39D-CFF77DC43E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3AA3-1F53-2204-7805-6C29CBBA1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34EF-EBD4-0614-642E-11AC181D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CFD2D-D597-411D-8330-8522C7EB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5F1F-4339-91AB-8185-9B302EFCB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b="1" dirty="0"/>
              <a:t>Physics-Informed Neural Networks: A Deep Learning Framework for Solving Forward and Inverse Problems Involving Nonlinear Partial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0D39-3025-F0E7-BA76-C0E110A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Journal of Computational physics, 2019</a:t>
            </a:r>
          </a:p>
        </p:txBody>
      </p:sp>
    </p:spTree>
    <p:extLst>
      <p:ext uri="{BB962C8B-B14F-4D97-AF65-F5344CB8AC3E}">
        <p14:creationId xmlns:p14="http://schemas.microsoft.com/office/powerpoint/2010/main" val="316903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Discovery: Discrete Time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98E15-182A-3ADD-615F-21415C20FED4}"/>
              </a:ext>
            </a:extLst>
          </p:cNvPr>
          <p:cNvSpPr txBox="1"/>
          <p:nvPr/>
        </p:nvSpPr>
        <p:spPr>
          <a:xfrm>
            <a:off x="113142" y="961537"/>
            <a:ext cx="47887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continuous time models, need training data from all over the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practical scenarios, can only observe ground truth points at distinct time points in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time models require only two such time point data for inverse problem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temporal gap between these two time points are allowed to be large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88761-1559-CB4A-6CA7-D9AB753AC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50" y="707010"/>
            <a:ext cx="6856408" cy="53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Discovery: Discrete Time Models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4430A-EF61-7004-2980-D3A57962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43" y="1211209"/>
            <a:ext cx="9957688" cy="44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1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Discovery: Discrete Time Models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2BF0D-A5C1-B3CC-BAD4-6CAB5283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" y="1125833"/>
            <a:ext cx="10418126" cy="3578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626FE-A3F9-DCD2-5366-57BC9F4AE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" y="4703975"/>
            <a:ext cx="8430991" cy="14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10"/>
            <a:ext cx="10515600" cy="10039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What About Data Driven Solution</a:t>
            </a:r>
            <a:br>
              <a:rPr lang="en-US" sz="3600" b="1" dirty="0"/>
            </a:br>
            <a:r>
              <a:rPr lang="en-US" sz="3600" b="1" dirty="0"/>
              <a:t>Using Discrete Time Models??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AD0A-65E6-FC80-A39B-8D158DDB6720}"/>
              </a:ext>
            </a:extLst>
          </p:cNvPr>
          <p:cNvSpPr txBox="1"/>
          <p:nvPr/>
        </p:nvSpPr>
        <p:spPr>
          <a:xfrm>
            <a:off x="367645" y="1630837"/>
            <a:ext cx="11227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discrete time model, you will have collocation points taken from one time stamp and you predict solution for another time 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Essentially, you are not discovering the hidden variable </a:t>
            </a:r>
            <a:r>
              <a:rPr lang="en-US" sz="2400" i="1" dirty="0"/>
              <a:t>u </a:t>
            </a:r>
            <a:r>
              <a:rPr lang="en-US" sz="2400" dirty="0"/>
              <a:t>after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are only managing to know about the </a:t>
            </a:r>
            <a:r>
              <a:rPr lang="en-US" sz="2400" i="1" dirty="0"/>
              <a:t>u </a:t>
            </a:r>
            <a:r>
              <a:rPr lang="en-US" sz="2400" dirty="0"/>
              <a:t>values for a particular time step after one round of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Potentially low possibility of wide adoption for PDE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980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AD0A-65E6-FC80-A39B-8D158DDB6720}"/>
              </a:ext>
            </a:extLst>
          </p:cNvPr>
          <p:cNvSpPr txBox="1"/>
          <p:nvPr/>
        </p:nvSpPr>
        <p:spPr>
          <a:xfrm>
            <a:off x="367645" y="1630837"/>
            <a:ext cx="1122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Limitations of Continuous Time Models and High Level Idea of Solutions</a:t>
            </a:r>
          </a:p>
        </p:txBody>
      </p:sp>
    </p:spTree>
    <p:extLst>
      <p:ext uri="{BB962C8B-B14F-4D97-AF65-F5344CB8AC3E}">
        <p14:creationId xmlns:p14="http://schemas.microsoft.com/office/powerpoint/2010/main" val="205129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B90F-A981-C2C2-D346-3C3C5B4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81"/>
            <a:ext cx="10515600" cy="6906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Problem with Soft Constraint Regularization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8BF73-4745-D540-A272-7C502044C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02" y="1562758"/>
            <a:ext cx="4175730" cy="736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661AB-AFA2-87A2-1886-FA5D96D31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27" y="1480297"/>
            <a:ext cx="2147624" cy="901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88D9C-F48A-39F3-24A6-58EDD1398223}"/>
              </a:ext>
            </a:extLst>
          </p:cNvPr>
          <p:cNvSpPr txBox="1"/>
          <p:nvPr/>
        </p:nvSpPr>
        <p:spPr>
          <a:xfrm>
            <a:off x="1639577" y="891124"/>
            <a:ext cx="749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1D convection equation with analytical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73DEEF-1C31-DB45-27B0-0FDD70FCA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9" y="2792175"/>
            <a:ext cx="9635184" cy="27507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B3750-5CDF-CBCD-0BA8-D2DDB3255A62}"/>
              </a:ext>
            </a:extLst>
          </p:cNvPr>
          <p:cNvSpPr txBox="1"/>
          <p:nvPr/>
        </p:nvSpPr>
        <p:spPr>
          <a:xfrm>
            <a:off x="673673" y="5966876"/>
            <a:ext cx="9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Characterizing possible failure modes in physics-informed neural networks, NIPS, 2021</a:t>
            </a:r>
          </a:p>
        </p:txBody>
      </p:sp>
    </p:spTree>
    <p:extLst>
      <p:ext uri="{BB962C8B-B14F-4D97-AF65-F5344CB8AC3E}">
        <p14:creationId xmlns:p14="http://schemas.microsoft.com/office/powerpoint/2010/main" val="161099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B90F-A981-C2C2-D346-3C3C5B4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81"/>
            <a:ext cx="10515600" cy="6906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Possible Solution (Curriculum Learning)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EA3124-7E33-0612-8E1D-AE8585C5C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526838"/>
            <a:ext cx="10815638" cy="3318540"/>
          </a:xfrm>
        </p:spPr>
      </p:pic>
    </p:spTree>
    <p:extLst>
      <p:ext uri="{BB962C8B-B14F-4D97-AF65-F5344CB8AC3E}">
        <p14:creationId xmlns:p14="http://schemas.microsoft.com/office/powerpoint/2010/main" val="188792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B90F-A981-C2C2-D346-3C3C5B4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81"/>
            <a:ext cx="10515600" cy="6906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Problem with Collocation Point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8BF73-4745-D540-A272-7C502044C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02" y="1562758"/>
            <a:ext cx="4175730" cy="736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661AB-AFA2-87A2-1886-FA5D96D31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27" y="1480297"/>
            <a:ext cx="2147624" cy="901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88D9C-F48A-39F3-24A6-58EDD1398223}"/>
              </a:ext>
            </a:extLst>
          </p:cNvPr>
          <p:cNvSpPr txBox="1"/>
          <p:nvPr/>
        </p:nvSpPr>
        <p:spPr>
          <a:xfrm>
            <a:off x="1639577" y="891124"/>
            <a:ext cx="749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1D convection equation with analytical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73DEEF-1C31-DB45-27B0-0FDD70FCA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9" y="2792175"/>
            <a:ext cx="9635184" cy="27507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B3750-5CDF-CBCD-0BA8-D2DDB3255A62}"/>
              </a:ext>
            </a:extLst>
          </p:cNvPr>
          <p:cNvSpPr txBox="1"/>
          <p:nvPr/>
        </p:nvSpPr>
        <p:spPr>
          <a:xfrm>
            <a:off x="673673" y="5966876"/>
            <a:ext cx="94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SFBX1000"/>
              </a:rPr>
              <a:t>Adaptive Self-supervision Algorithms for Physics-informed Neural Networks,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SFBX1000"/>
              </a:rPr>
              <a:t>arXiv</a:t>
            </a:r>
            <a:r>
              <a:rPr lang="en-US" sz="1800" i="1" dirty="0">
                <a:solidFill>
                  <a:srgbClr val="000000"/>
                </a:solidFill>
                <a:effectLst/>
                <a:latin typeface="SFBX1000"/>
              </a:rPr>
              <a:t>, 2022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744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810706"/>
            <a:ext cx="11227324" cy="5797484"/>
          </a:xfrm>
        </p:spPr>
        <p:txBody>
          <a:bodyPr>
            <a:normAutofit/>
          </a:bodyPr>
          <a:lstStyle/>
          <a:p>
            <a:r>
              <a:rPr lang="en-US" sz="2400" dirty="0"/>
              <a:t>Data-driven solution of PDEs using –</a:t>
            </a:r>
          </a:p>
          <a:p>
            <a:pPr lvl="1"/>
            <a:r>
              <a:rPr lang="en-US" sz="2000" dirty="0"/>
              <a:t>Continuous time models</a:t>
            </a:r>
          </a:p>
          <a:p>
            <a:pPr lvl="1"/>
            <a:r>
              <a:rPr lang="en-US" sz="2000" dirty="0"/>
              <a:t>Discrete time models</a:t>
            </a:r>
          </a:p>
          <a:p>
            <a:r>
              <a:rPr lang="en-US" sz="2400" dirty="0"/>
              <a:t>Data-driven discovery of PDEs (Inverse problem) using –</a:t>
            </a:r>
          </a:p>
          <a:p>
            <a:pPr lvl="1"/>
            <a:r>
              <a:rPr lang="en-US" sz="2000" dirty="0"/>
              <a:t>Continuous time models</a:t>
            </a:r>
          </a:p>
          <a:p>
            <a:pPr lvl="1"/>
            <a:r>
              <a:rPr lang="en-US" sz="2000" dirty="0"/>
              <a:t>Discrete time models</a:t>
            </a:r>
          </a:p>
          <a:p>
            <a:r>
              <a:rPr lang="en-US" sz="2400" dirty="0"/>
              <a:t>All the above approaches based on neural network with innovative loss schemes</a:t>
            </a:r>
          </a:p>
          <a:p>
            <a:r>
              <a:rPr lang="en-US" sz="2400" dirty="0"/>
              <a:t>Large step size made possible for discrete time models</a:t>
            </a:r>
          </a:p>
          <a:p>
            <a:r>
              <a:rPr lang="en-US" sz="2400" dirty="0"/>
              <a:t>Works very well even in highly non-linear solution space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FE8E7-DD99-FA67-4EB2-CDFCB62E2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" y="4678582"/>
            <a:ext cx="6028272" cy="7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7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Solution: Continuous Time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9D502-EDD4-40E9-44BC-26D4B79C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5" y="1155110"/>
            <a:ext cx="7626914" cy="1597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8097E-9B38-1FC4-ED3C-68B2A5D0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1" y="2752927"/>
            <a:ext cx="6885827" cy="28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Solution: Continuous Time Models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1962CE-E3B5-8482-2342-AF54056C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17" y="691773"/>
            <a:ext cx="8735965" cy="60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Solution: Continuous Time Models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C5813-CC7F-56FF-2402-CE199925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16" y="810705"/>
            <a:ext cx="7130049" cy="50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7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Solution: Continuous Time Models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008D-28E6-1937-72D0-DB682D56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18" y="1166568"/>
            <a:ext cx="8385425" cy="33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9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Discovery: Continuous Time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AD16ECE-5985-5A04-33A3-80A136E4D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" y="3661525"/>
            <a:ext cx="6865784" cy="2420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B0039-BE27-DD0C-BAA5-A5DD1123E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1" y="1215104"/>
            <a:ext cx="6309602" cy="2213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E1094-DFD4-4A14-BAAE-0DE54D436418}"/>
              </a:ext>
            </a:extLst>
          </p:cNvPr>
          <p:cNvSpPr txBox="1"/>
          <p:nvPr/>
        </p:nvSpPr>
        <p:spPr>
          <a:xfrm>
            <a:off x="7013542" y="1027522"/>
            <a:ext cx="4908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Interesting 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2000 points require ground truth for the latent variable </a:t>
            </a:r>
            <a:r>
              <a:rPr lang="en-US" i="1" dirty="0"/>
              <a:t>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other points are unsupervised collocation 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would happen if we did not use any ground truth points? What if we simply used the forward problem setting consisting of initial, boundary and collocation points??</a:t>
            </a:r>
          </a:p>
        </p:txBody>
      </p:sp>
    </p:spTree>
    <p:extLst>
      <p:ext uri="{BB962C8B-B14F-4D97-AF65-F5344CB8AC3E}">
        <p14:creationId xmlns:p14="http://schemas.microsoft.com/office/powerpoint/2010/main" val="33369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Discovery: Continuous Time Models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A4276-46A8-D4A4-EFBD-2BF6A158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89" y="1027522"/>
            <a:ext cx="8095848" cy="45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F173-4DC6-74D4-3D0F-039547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383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Driven Discovery: Continuous Time Models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7EB0-F6A6-52B1-276C-428E8E2F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027522"/>
            <a:ext cx="11227324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D4B4B-7BC9-7574-DC3B-E70F4EE8A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4" y="1333299"/>
            <a:ext cx="10407793" cy="32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9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420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SFBX1000</vt:lpstr>
      <vt:lpstr>Office Theme</vt:lpstr>
      <vt:lpstr>Physics-Informed Neural Networks: A Deep Learning Framework for Solving Forward and Inverse Problems Involving Nonlinear Partial Differential Equations</vt:lpstr>
      <vt:lpstr>Contributions</vt:lpstr>
      <vt:lpstr>Data Driven Solution: Continuous Time Models</vt:lpstr>
      <vt:lpstr>Data Driven Solution: Continuous Time Models (contd.)</vt:lpstr>
      <vt:lpstr>Data Driven Solution: Continuous Time Models (contd.)</vt:lpstr>
      <vt:lpstr>Data Driven Solution: Continuous Time Models (contd.)</vt:lpstr>
      <vt:lpstr>Data Driven Discovery: Continuous Time Models</vt:lpstr>
      <vt:lpstr>Data Driven Discovery: Continuous Time Models (contd.)</vt:lpstr>
      <vt:lpstr>Data Driven Discovery: Continuous Time Models (contd.)</vt:lpstr>
      <vt:lpstr>Data Driven Discovery: Discrete Time Models</vt:lpstr>
      <vt:lpstr>Data Driven Discovery: Discrete Time Models (contd.)</vt:lpstr>
      <vt:lpstr>Data Driven Discovery: Discrete Time Models (contd.)</vt:lpstr>
      <vt:lpstr>What About Data Driven Solution Using Discrete Time Models??</vt:lpstr>
      <vt:lpstr>PowerPoint Presentation</vt:lpstr>
      <vt:lpstr>Problem with Soft Constraint Regularization</vt:lpstr>
      <vt:lpstr>Possible Solution (Curriculum Learning)</vt:lpstr>
      <vt:lpstr>Problem with Collocation Point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Physics-Informed Neural Networks: A Deep Learning Framework for Solving Forward and Inverse Problems Involving Nonlinear Partial Differential Equations</dc:title>
  <dc:creator>Rafeed Rahman</dc:creator>
  <cp:lastModifiedBy>Rafeed Rahman</cp:lastModifiedBy>
  <cp:revision>40</cp:revision>
  <dcterms:created xsi:type="dcterms:W3CDTF">2022-10-13T03:35:07Z</dcterms:created>
  <dcterms:modified xsi:type="dcterms:W3CDTF">2022-10-13T07:45:55Z</dcterms:modified>
</cp:coreProperties>
</file>