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a4e5e4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a4e5e4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1a7d9fd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1a7d9fd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a8b657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a8b657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a8b65750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a8b6575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1c986b2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1c986b2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a8b6575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a8b6575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c432af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c432af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c432af8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c432af8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c432af8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c432af8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c432af83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c432af8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c432af8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c432af8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1a2c22ffe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1a2c22ffe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c432af8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c432af8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c432af83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c432af83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c432af83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c432af83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a7abc7c6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a7abc7c6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a7abc7c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a7abc7c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a7abc7c6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a7abc7c6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a7abc7c6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a7abc7c6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a7abc7c6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a7abc7c6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a7abc7c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a7abc7c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1a2c22f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1a2c22f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1a2c22f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1a2c22f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1a2c22ff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1a2c22ff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1a2c22ff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1a2c22ff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a2c22ff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a2c22ff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1a2c22ff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1a2c22ff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1a7d9fd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1a7d9fd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1a7d9fd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1a7d9fd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1cb56e6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1cb56e6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07700" y="1310225"/>
            <a:ext cx="4303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CSE712 Midterm Presentation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38775" y="2755198"/>
            <a:ext cx="24663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350"/>
              <a:t>Presented by</a:t>
            </a:r>
            <a:endParaRPr sz="73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950"/>
              <a:t>Group 4</a:t>
            </a:r>
            <a:endParaRPr b="1" sz="89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5094974" y="2279695"/>
            <a:ext cx="3602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21166033 Rafeed Rahman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21366016 Riyo Hayat Khan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21366021 Dibyo Fabian Dofadar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21366035 Md. Sabbir Ahmed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2352574989 Sajib Kumar Saha Joy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537600" y="64143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Analysis in Text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870400" y="1555200"/>
            <a:ext cx="6312000" cy="2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●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The majority of modelling approaches focuses on the analysis of fundamental emotions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●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Work with a focus on other aspects of emotions is rare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●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The work of Scherer and Wallbott focus on the existence in the described event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●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Holfmann and his team’s done a prediction  of emotion categories  based on the component of the CPM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●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Kim and Klinger analyze the emotions in fan fictions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 Annotation</a:t>
            </a:r>
            <a:br>
              <a:rPr lang="en"/>
            </a:br>
            <a:r>
              <a:rPr lang="en" sz="2400"/>
              <a:t>By Dibyo Fabian Dofadar</a:t>
            </a:r>
            <a:endParaRPr sz="2400"/>
          </a:p>
        </p:txBody>
      </p: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537600" y="56523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 Selection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691200" y="1326339"/>
            <a:ext cx="77616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718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●"/>
            </a:pPr>
            <a:r>
              <a:rPr lang="en" sz="1867"/>
              <a:t>REMAN Corpus: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○"/>
            </a:pPr>
            <a:r>
              <a:rPr lang="en" sz="1867"/>
              <a:t>Out of 1720 instances, 1000 were were taken </a:t>
            </a:r>
            <a:r>
              <a:rPr lang="en" sz="1867"/>
              <a:t>randomly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○"/>
            </a:pPr>
            <a:r>
              <a:rPr lang="en" sz="1867"/>
              <a:t>Each </a:t>
            </a:r>
            <a:r>
              <a:rPr lang="en" sz="1867"/>
              <a:t>instance</a:t>
            </a:r>
            <a:r>
              <a:rPr lang="en" sz="1867"/>
              <a:t> comprises of several annotated spans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○"/>
            </a:pPr>
            <a:r>
              <a:rPr lang="en" sz="1867"/>
              <a:t>These emotion spans were annotated based on anger, fear, trust, disgust, joy, sadness, surprise, anticipation and others</a:t>
            </a:r>
            <a:endParaRPr sz="1867"/>
          </a:p>
          <a:p>
            <a:pPr indent="-34718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●"/>
            </a:pPr>
            <a:r>
              <a:rPr lang="en" sz="1867"/>
              <a:t>Twitter Emotion Corpus (TEC): 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○"/>
            </a:pPr>
            <a:r>
              <a:rPr lang="en" sz="1867"/>
              <a:t>Consists of 21,000 Twitter posts where 2041 instances were sampled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○"/>
            </a:pPr>
            <a:r>
              <a:rPr lang="en" sz="1867"/>
              <a:t>Emotions like anger, disgust, fear, joy, sadness and </a:t>
            </a:r>
            <a:r>
              <a:rPr lang="en" sz="1867"/>
              <a:t>surprise are present in the hashtag of the twitter posts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○"/>
            </a:pPr>
            <a:r>
              <a:rPr lang="en" sz="1867"/>
              <a:t>Each instance equals one post and has exactly one emotion label</a:t>
            </a:r>
            <a:endParaRPr sz="1867"/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537600" y="565250"/>
            <a:ext cx="81753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 Procedure &amp; Inter-Annotator Agreement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691200" y="1326339"/>
            <a:ext cx="77616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718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●"/>
            </a:pPr>
            <a:r>
              <a:rPr lang="en" sz="1867"/>
              <a:t>Procedure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○"/>
            </a:pPr>
            <a:r>
              <a:rPr lang="en" sz="1867"/>
              <a:t>Emotion component </a:t>
            </a:r>
            <a:r>
              <a:rPr lang="en" sz="1867"/>
              <a:t>dimensions</a:t>
            </a:r>
            <a:r>
              <a:rPr lang="en" sz="1867"/>
              <a:t> were annotated independently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○"/>
            </a:pPr>
            <a:r>
              <a:rPr lang="en" sz="1867"/>
              <a:t>The </a:t>
            </a:r>
            <a:r>
              <a:rPr lang="en" sz="1867"/>
              <a:t>existence</a:t>
            </a:r>
            <a:r>
              <a:rPr lang="en" sz="1867"/>
              <a:t> of a CPM label means this component is mentioned somewhere in the text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○"/>
            </a:pPr>
            <a:r>
              <a:rPr lang="en" sz="1867"/>
              <a:t>It ensures that no other information leak introduced during annotation</a:t>
            </a:r>
            <a:endParaRPr sz="1867"/>
          </a:p>
          <a:p>
            <a:pPr indent="-34718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●"/>
            </a:pPr>
            <a:r>
              <a:rPr lang="en" sz="1867"/>
              <a:t>Guideline Refinement Process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○"/>
            </a:pPr>
            <a:r>
              <a:rPr lang="en" sz="1867"/>
              <a:t>Two annotators measured the inter-annotator </a:t>
            </a:r>
            <a:r>
              <a:rPr lang="en" sz="1867"/>
              <a:t>agreement based on the assigned instances</a:t>
            </a:r>
            <a:r>
              <a:rPr lang="en" sz="1867"/>
              <a:t> which helped </a:t>
            </a:r>
            <a:r>
              <a:rPr lang="en" sz="1867"/>
              <a:t>refining</a:t>
            </a:r>
            <a:r>
              <a:rPr lang="en" sz="1867"/>
              <a:t> the list of guidelines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○"/>
            </a:pPr>
            <a:r>
              <a:rPr lang="en" sz="1867"/>
              <a:t>During the measurement process, several rule and guidelines were newly added or modified</a:t>
            </a:r>
            <a:endParaRPr sz="1867"/>
          </a:p>
          <a:p>
            <a:pPr indent="-34718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○"/>
            </a:pPr>
            <a:r>
              <a:rPr lang="en" sz="1867"/>
              <a:t>After the completion of </a:t>
            </a:r>
            <a:r>
              <a:rPr lang="en" sz="1867"/>
              <a:t>refinement</a:t>
            </a:r>
            <a:r>
              <a:rPr lang="en" sz="1867"/>
              <a:t> </a:t>
            </a:r>
            <a:r>
              <a:rPr lang="en" sz="1867"/>
              <a:t>process</a:t>
            </a:r>
            <a:r>
              <a:rPr lang="en" sz="1867"/>
              <a:t>, Annotator 1 and 2 annotated the subsample of TEC and REMAN respectively  </a:t>
            </a:r>
            <a:endParaRPr sz="1867"/>
          </a:p>
        </p:txBody>
      </p:sp>
      <p:sp>
        <p:nvSpPr>
          <p:cNvPr id="212" name="Google Shape;212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537600" y="56523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 Statistics</a:t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1120075" y="1200688"/>
            <a:ext cx="6903840" cy="3797887"/>
            <a:chOff x="1120075" y="1200688"/>
            <a:chExt cx="6903840" cy="3797887"/>
          </a:xfrm>
        </p:grpSpPr>
        <p:pic>
          <p:nvPicPr>
            <p:cNvPr id="219" name="Google Shape;21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20075" y="1200688"/>
              <a:ext cx="6903840" cy="35123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6"/>
            <p:cNvSpPr txBox="1"/>
            <p:nvPr/>
          </p:nvSpPr>
          <p:spPr>
            <a:xfrm>
              <a:off x="2199450" y="4598375"/>
              <a:ext cx="474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Figure: Total/relative counts of CPM 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components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 and emotions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By Sajib Kumar Saha Joy</a:t>
            </a:r>
            <a:endParaRPr sz="4600"/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" type="subTitle"/>
          </p:nvPr>
        </p:nvSpPr>
        <p:spPr>
          <a:xfrm>
            <a:off x="317250" y="1304275"/>
            <a:ext cx="85095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Emotion Classifier: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300">
                <a:solidFill>
                  <a:srgbClr val="000000"/>
                </a:solidFill>
              </a:rPr>
              <a:t>Are not particularly informed about emotion components</a:t>
            </a:r>
            <a:endParaRPr sz="1300"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300">
                <a:solidFill>
                  <a:srgbClr val="000000"/>
                </a:solidFill>
              </a:rPr>
              <a:t>Emo-ME-Base</a:t>
            </a:r>
            <a:endParaRPr b="1"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As preprocessing, they convert all words to lowercase, and stem them with the PorterStemmer.</a:t>
            </a:r>
            <a:endParaRPr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TF-IDF-weighted bag-of-words unigram and bigram features.</a:t>
            </a:r>
            <a:endParaRPr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On TEC, with its single-label annotation, Emo-ME-Base consists of one model, while on REMAN with multi-label annotation, they use 10 binary classifiers.</a:t>
            </a:r>
            <a:endParaRPr sz="1300"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300">
                <a:solidFill>
                  <a:srgbClr val="000000"/>
                </a:solidFill>
              </a:rPr>
              <a:t>Emo-NN-Base</a:t>
            </a:r>
            <a:endParaRPr b="1"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Emo-NN-Base uses pre-trained BERT sentence embeddings as input features. The network architecture</a:t>
            </a:r>
            <a:endParaRPr sz="13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consists of a bidirectional LSTM layer followed by a convolutional layer.</a:t>
            </a:r>
            <a:endParaRPr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The outputs of the convolutional layer are max-pooled over the dimension of the input sequence,</a:t>
            </a:r>
            <a:endParaRPr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On top of the pooling layer is a fully connected layer. Its outputs are finally fed into an output layer with a sigmoid activation function for making the prediction</a:t>
            </a:r>
            <a:endParaRPr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Dropout is used after each layer to tackle overfitting.</a:t>
            </a:r>
            <a:endParaRPr b="1" sz="1300">
              <a:solidFill>
                <a:srgbClr val="000000"/>
              </a:solidFill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300">
                <a:solidFill>
                  <a:srgbClr val="000000"/>
                </a:solidFill>
              </a:rPr>
              <a:t>Emo-Cpm-NN-Pred</a:t>
            </a:r>
            <a:endParaRPr b="1" sz="1300">
              <a:solidFill>
                <a:srgbClr val="000000"/>
              </a:solidFill>
            </a:endParaRPr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300">
                <a:solidFill>
                  <a:srgbClr val="000000"/>
                </a:solidFill>
              </a:rPr>
              <a:t>Predict emotion by combining </a:t>
            </a:r>
            <a:r>
              <a:rPr b="1" lang="en" sz="1300">
                <a:solidFill>
                  <a:srgbClr val="000000"/>
                </a:solidFill>
              </a:rPr>
              <a:t>Emo-NN-Base </a:t>
            </a:r>
            <a:r>
              <a:rPr lang="en" sz="1300">
                <a:solidFill>
                  <a:srgbClr val="000000"/>
                </a:solidFill>
              </a:rPr>
              <a:t>model and </a:t>
            </a:r>
            <a:r>
              <a:rPr b="1" lang="en" sz="1300">
                <a:solidFill>
                  <a:srgbClr val="000000"/>
                </a:solidFill>
              </a:rPr>
              <a:t>Cpm-NN-Base</a:t>
            </a:r>
            <a:r>
              <a:rPr lang="en" sz="1300">
                <a:solidFill>
                  <a:srgbClr val="000000"/>
                </a:solidFill>
              </a:rPr>
              <a:t> model through fully connected layer.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475" y="892163"/>
            <a:ext cx="2383050" cy="335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2242250" y="4512425"/>
            <a:ext cx="48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Figure: Emotion Classification Model Architecture (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Emo-ME-Base)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3176550" y="652150"/>
            <a:ext cx="2797800" cy="3843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125" y="588825"/>
            <a:ext cx="2499050" cy="32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 txBox="1"/>
          <p:nvPr/>
        </p:nvSpPr>
        <p:spPr>
          <a:xfrm>
            <a:off x="2768175" y="4175825"/>
            <a:ext cx="487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Figure: Emotion Classification Model Architecture (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Emo-NN-Base). It can also be used to predict component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976" y="508650"/>
            <a:ext cx="3250149" cy="34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2778700" y="3986500"/>
            <a:ext cx="487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Figure: Emotion Classification Model Architecture (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Emo-Cpm-NN-Pred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1393925" y="1301149"/>
            <a:ext cx="6366900" cy="20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Emotion Recognition under Consideration of the Emotion Component Process Model</a:t>
            </a:r>
            <a:endParaRPr b="1"/>
          </a:p>
        </p:txBody>
      </p:sp>
      <p:sp>
        <p:nvSpPr>
          <p:cNvPr id="137" name="Google Shape;137;p14"/>
          <p:cNvSpPr txBox="1"/>
          <p:nvPr>
            <p:ph idx="4294967295" type="subTitle"/>
          </p:nvPr>
        </p:nvSpPr>
        <p:spPr>
          <a:xfrm>
            <a:off x="1966621" y="3172640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Felix Casel, Amelie Heindl, and Roman Klinger</a:t>
            </a:r>
            <a:endParaRPr sz="2200"/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317250" y="1304275"/>
            <a:ext cx="85095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Component </a:t>
            </a:r>
            <a:r>
              <a:rPr b="1" lang="en" sz="2100">
                <a:solidFill>
                  <a:srgbClr val="000000"/>
                </a:solidFill>
              </a:rPr>
              <a:t>Classifier: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The emotion component classifiers predict which of the five CPM components occur in a text instance.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300">
                <a:solidFill>
                  <a:srgbClr val="000000"/>
                </a:solidFill>
              </a:rPr>
              <a:t>Cpm-ME-Base</a:t>
            </a:r>
            <a:endParaRPr b="1"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Cpm-ME-Base baseline models (one for each component) only use bag-of-words features in the same configuration as Emo-ME-Base.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300">
                <a:solidFill>
                  <a:srgbClr val="000000"/>
                </a:solidFill>
              </a:rPr>
              <a:t>Cpm-NN-Base</a:t>
            </a:r>
            <a:endParaRPr b="1"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The Cpm-NN-Base is configured analogously to Emo-NN-Base.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300">
                <a:solidFill>
                  <a:srgbClr val="000000"/>
                </a:solidFill>
              </a:rPr>
              <a:t>Cpm-ME-Adv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</a:rPr>
              <a:t>Add task specific features, namely features derived from manually crafted small dictionaries with words associated with the different components.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idx="1" type="subTitle"/>
          </p:nvPr>
        </p:nvSpPr>
        <p:spPr>
          <a:xfrm>
            <a:off x="317250" y="1304275"/>
            <a:ext cx="85095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Joint Modelling and Multi-Task Learning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of Emotions and Components</a:t>
            </a:r>
            <a:r>
              <a:rPr b="1" lang="en" sz="2100">
                <a:solidFill>
                  <a:srgbClr val="000000"/>
                </a:solidFill>
              </a:rPr>
              <a:t>: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Predicts emotion and its component at the same time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To analyze if emotion classification benefits from the component prediction. 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67" name="Google Shape;267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450" y="457425"/>
            <a:ext cx="3471750" cy="37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/>
          <p:nvPr/>
        </p:nvSpPr>
        <p:spPr>
          <a:xfrm>
            <a:off x="2631450" y="4291525"/>
            <a:ext cx="487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Figure: Joint multi tasking model for predicting emotion and its component at the same (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MTL-XS)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Rafeed Rahman</a:t>
            </a:r>
            <a:endParaRPr sz="2400"/>
          </a:p>
        </p:txBody>
      </p:sp>
      <p:sp>
        <p:nvSpPr>
          <p:cNvPr id="280" name="Google Shape;280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For the </a:t>
            </a:r>
            <a:r>
              <a:rPr b="1" lang="en" sz="2100"/>
              <a:t>experiment</a:t>
            </a:r>
            <a:r>
              <a:rPr b="1" lang="en" sz="2100"/>
              <a:t> :</a:t>
            </a:r>
            <a:endParaRPr b="1" sz="2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authors used their annotate sub-samples of TEC and REMAN corpuses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splitted the Corpora into 90% for training and used the remaining 10% for testing purpose </a:t>
            </a:r>
            <a:endParaRPr/>
          </a:p>
        </p:txBody>
      </p:sp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853475" y="365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Prediction</a:t>
            </a:r>
            <a:endParaRPr/>
          </a:p>
        </p:txBody>
      </p:sp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50" y="1003400"/>
            <a:ext cx="7437075" cy="3570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819150" y="451975"/>
            <a:ext cx="7505700" cy="31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5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Font typeface="Times New Roman"/>
              <a:buChar char="●"/>
            </a:pPr>
            <a:r>
              <a:rPr lang="en" sz="1394">
                <a:latin typeface="Times New Roman"/>
                <a:ea typeface="Times New Roman"/>
                <a:cs typeface="Times New Roman"/>
                <a:sym typeface="Times New Roman"/>
              </a:rPr>
              <a:t>As the author mentioned that this task has not been addressed before and their dataset is the first to be introduced into the community</a:t>
            </a:r>
            <a:endParaRPr sz="13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5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95"/>
              <a:buFont typeface="Times New Roman"/>
              <a:buChar char="●"/>
            </a:pPr>
            <a:r>
              <a:rPr lang="en" sz="1394">
                <a:latin typeface="Times New Roman"/>
                <a:ea typeface="Times New Roman"/>
                <a:cs typeface="Times New Roman"/>
                <a:sym typeface="Times New Roman"/>
              </a:rPr>
              <a:t>Macro Average F1 scores on REMAN range from .42 of MTL-MH to .59 for Cpm-ME-Adv, and from .53 (Cpm-ME-Base) to .57 (Cpm-NN-Base) on TEC.</a:t>
            </a:r>
            <a:endParaRPr sz="13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5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95"/>
              <a:buFont typeface="Times New Roman"/>
              <a:buChar char="●"/>
            </a:pPr>
            <a:r>
              <a:rPr lang="en" sz="1394">
                <a:latin typeface="Times New Roman"/>
                <a:ea typeface="Times New Roman"/>
                <a:cs typeface="Times New Roman"/>
                <a:sym typeface="Times New Roman"/>
              </a:rPr>
              <a:t>On REMAN, the feature-based model is superior which might be due to the engineered features being more commonly represented in the literature domain than in social media. </a:t>
            </a:r>
            <a:endParaRPr sz="13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5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95"/>
              <a:buFont typeface="Times New Roman"/>
              <a:buChar char="●"/>
            </a:pPr>
            <a:r>
              <a:rPr lang="en" sz="1394">
                <a:latin typeface="Times New Roman"/>
                <a:ea typeface="Times New Roman"/>
                <a:cs typeface="Times New Roman"/>
                <a:sym typeface="Times New Roman"/>
              </a:rPr>
              <a:t>The inclusion of predicted component information as features in the neural network model shows no improvement on REMAN or on TEC.</a:t>
            </a:r>
            <a:endParaRPr sz="13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94"/>
          </a:p>
          <a:p>
            <a:pPr indent="-2413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"/>
              <a:buChar char="●"/>
            </a:pPr>
            <a:r>
              <a:t/>
            </a:r>
            <a:endParaRPr sz="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00"/>
          </a:p>
        </p:txBody>
      </p:sp>
      <p:sp>
        <p:nvSpPr>
          <p:cNvPr id="299" name="Google Shape;299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764925" y="886750"/>
            <a:ext cx="75057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0"/>
              <a:buFont typeface="Times New Roman"/>
              <a:buChar char="●"/>
            </a:pPr>
            <a:r>
              <a:rPr lang="en" sz="1350">
                <a:latin typeface="Times New Roman"/>
                <a:ea typeface="Times New Roman"/>
                <a:cs typeface="Times New Roman"/>
                <a:sym typeface="Times New Roman"/>
              </a:rPr>
              <a:t>The lowest performance scores are observed for neurophysiological symptoms. This holds across models and corpora. 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3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Times New Roman"/>
              <a:buChar char="●"/>
            </a:pPr>
            <a:r>
              <a:rPr lang="en" sz="1350">
                <a:latin typeface="Times New Roman"/>
                <a:ea typeface="Times New Roman"/>
                <a:cs typeface="Times New Roman"/>
                <a:sym typeface="Times New Roman"/>
              </a:rPr>
              <a:t>For the neurophysiological component on the literature domain, however, the engineered features in Cpm-ME-Adv showed substantial improvement, yielding an F1 score of 0.44.</a:t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885875" y="637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Classification</a:t>
            </a:r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775" y="1374075"/>
            <a:ext cx="5956162" cy="32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819150" y="533325"/>
            <a:ext cx="7505700" cy="39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058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4867">
                <a:latin typeface="Times New Roman"/>
                <a:ea typeface="Times New Roman"/>
                <a:cs typeface="Times New Roman"/>
                <a:sym typeface="Times New Roman"/>
              </a:rPr>
              <a:t>In this section, they discuss the performance of </a:t>
            </a:r>
            <a:r>
              <a:rPr lang="en" sz="4867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en" sz="4867">
                <a:latin typeface="Times New Roman"/>
                <a:ea typeface="Times New Roman"/>
                <a:cs typeface="Times New Roman"/>
                <a:sym typeface="Times New Roman"/>
              </a:rPr>
              <a:t> emotion classification models across different configurations. One question is how providing component information to them helps most.</a:t>
            </a:r>
            <a:endParaRPr sz="48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8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4867">
                <a:latin typeface="Times New Roman"/>
                <a:ea typeface="Times New Roman"/>
                <a:cs typeface="Times New Roman"/>
                <a:sym typeface="Times New Roman"/>
              </a:rPr>
              <a:t>Their main research question is </a:t>
            </a:r>
            <a:r>
              <a:rPr b="1" lang="en" sz="4867">
                <a:latin typeface="Times New Roman"/>
                <a:ea typeface="Times New Roman"/>
                <a:cs typeface="Times New Roman"/>
                <a:sym typeface="Times New Roman"/>
              </a:rPr>
              <a:t>if emotion components help emotion classification.</a:t>
            </a:r>
            <a:r>
              <a:rPr lang="en" sz="4867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67">
                <a:latin typeface="Times New Roman"/>
                <a:ea typeface="Times New Roman"/>
                <a:cs typeface="Times New Roman"/>
                <a:sym typeface="Times New Roman"/>
              </a:rPr>
              <a:t>In their first attempt to include this information as features, they saw some improvement. </a:t>
            </a:r>
            <a:endParaRPr sz="48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6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92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&amp; Introduction</a:t>
            </a:r>
            <a:br>
              <a:rPr lang="en"/>
            </a:br>
            <a:r>
              <a:rPr lang="en" sz="2400"/>
              <a:t>By Riyo Hayat Khan</a:t>
            </a:r>
            <a:endParaRPr sz="2400"/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764900" y="-225975"/>
            <a:ext cx="75057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764900" y="858725"/>
            <a:ext cx="7505700" cy="29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5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The authors </a:t>
            </a:r>
            <a:r>
              <a:rPr lang="en" sz="1212"/>
              <a:t>presented the first data sets (based on existing emotion corpora) with emotion component annotation</a:t>
            </a:r>
            <a:endParaRPr sz="121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2"/>
          </a:p>
          <a:p>
            <a:pPr indent="-30559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With this paper they moved to another psychological theory, namely the emotion component process model, and made the first annotations available that closely follow this theory.</a:t>
            </a:r>
            <a:endParaRPr sz="121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2"/>
          </a:p>
          <a:p>
            <a:pPr indent="-30559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They have shown that, even with a comparably limited data set size, emotion components contribute to emotion classification. They expect that with a </a:t>
            </a:r>
            <a:r>
              <a:rPr lang="en" sz="1212"/>
              <a:t>larger corpus the improvement would be more substantial than it is already now.</a:t>
            </a:r>
            <a:endParaRPr sz="121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2"/>
          </a:p>
          <a:p>
            <a:pPr indent="-30559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They propose that future work analyzes further which information is relevant and should be shared across these tasks in multi-task learning models.</a:t>
            </a:r>
            <a:endParaRPr sz="1212"/>
          </a:p>
          <a:p>
            <a:pPr indent="-30559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3"/>
              <a:buChar char="●"/>
            </a:pPr>
            <a:r>
              <a:rPr lang="en" sz="1212"/>
              <a:t>Further, they proposed that larger corpora should be created across more domains, and also that multitask learning is not only performed individually, but also across corpora.</a:t>
            </a:r>
            <a:endParaRPr sz="121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12"/>
          </a:p>
        </p:txBody>
      </p:sp>
      <p:sp>
        <p:nvSpPr>
          <p:cNvPr id="325" name="Google Shape;325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2834975" y="2210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31" name="Google Shape;331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61978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430139"/>
            <a:ext cx="77616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50"/>
              <a:t>Emotion classification in text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550"/>
              <a:t>Performed with neural network models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550"/>
              <a:t>Good predictive performances, but limited understanding on how emotions are communicated in various domains</a:t>
            </a:r>
            <a:endParaRPr sz="255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50"/>
              <a:t>Emotion component process model (CPM) by Scherer (2005)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550"/>
              <a:t>Explains emotion communication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550"/>
              <a:t>Emotions are a coordinated process of subcomponents</a:t>
            </a:r>
            <a:endParaRPr sz="2550"/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50"/>
              <a:t>The authors have 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550"/>
              <a:t>H</a:t>
            </a:r>
            <a:r>
              <a:rPr lang="en" sz="2550"/>
              <a:t>ypothesized that t</a:t>
            </a:r>
            <a:r>
              <a:rPr lang="en" sz="2550"/>
              <a:t>hese components are linked to linguistic realizations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550"/>
              <a:t>Included the CPM in a multitask learning model and found that this supports the emotion categorization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61978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430139"/>
            <a:ext cx="77616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4194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Communication of emotions in text follow the five subsystems of  CPM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0"/>
              <a:t>Explicit mention of the emotion name (“I am angry”)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0"/>
              <a:t>Focusing on the motivational aspect (“He wanted to run away.”)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0"/>
              <a:t>Describing the expression (“She smiled.”, “He shouted.”)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0"/>
              <a:t>Physiological bodily reaction (“she was trembling”, “a tear was running down his face”), the subjective feeling (“I felt so bad.”)</a:t>
            </a:r>
            <a:endParaRPr sz="2550"/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0"/>
              <a:t>Describing a cognitive appraisal (“I wasn’t sure what was happening.”, “I am not responsible.”)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61978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(Continued)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430150"/>
            <a:ext cx="78120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4250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870"/>
              <a:t>Study of how emotions are communicated following the component model</a:t>
            </a:r>
            <a:endParaRPr sz="2870"/>
          </a:p>
          <a:p>
            <a:pPr indent="-34250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870"/>
              <a:t>In Tweets (Twitter Emotion Corpus TEC)</a:t>
            </a:r>
            <a:endParaRPr sz="2870"/>
          </a:p>
          <a:p>
            <a:pPr indent="-34250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870"/>
              <a:t>In Literature (REMAN corpus)</a:t>
            </a:r>
            <a:endParaRPr sz="2870"/>
          </a:p>
          <a:p>
            <a:pPr indent="-34250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70"/>
              <a:t>Research goals</a:t>
            </a:r>
            <a:endParaRPr sz="2870"/>
          </a:p>
          <a:p>
            <a:pPr indent="-34250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870"/>
              <a:t>To understand if emotion components are distributed similarly across emotion categories and domains</a:t>
            </a:r>
            <a:endParaRPr sz="2870"/>
          </a:p>
          <a:p>
            <a:pPr indent="-34250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870"/>
              <a:t>To evaluate if informing an emotion classifier about emotion components improves their performance (and to evaluate various classification approaches).</a:t>
            </a:r>
            <a:endParaRPr sz="28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ctrTitle"/>
          </p:nvPr>
        </p:nvSpPr>
        <p:spPr>
          <a:xfrm>
            <a:off x="1374650" y="1822825"/>
            <a:ext cx="6309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Related Work</a:t>
            </a:r>
            <a:br>
              <a:rPr lang="en"/>
            </a:br>
            <a:r>
              <a:rPr lang="en" sz="2400"/>
              <a:t>By Md. Sabbir Ahmed</a:t>
            </a:r>
            <a:endParaRPr sz="2400"/>
          </a:p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537600" y="64143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Models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788000" y="1679825"/>
            <a:ext cx="6902700" cy="2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●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Ekman considered anger, disgust, fear, joy, sadness and surprise as basic emotions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●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Nine characteristics of a basic emotion such as distinctive universal signals, distinctive physiology, coherence among emotional response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●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Plutchik proposed a model with eight main emotions 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●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Dimensional affect model corresponds to a 3-dimensional vector space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559250" y="695588"/>
            <a:ext cx="75057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Models </a:t>
            </a:r>
            <a:r>
              <a:rPr lang="en"/>
              <a:t>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766350" y="1539050"/>
            <a:ext cx="6930000" cy="26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●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The five components of Appraisals model proposed by Scherer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○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Cognitive appraisal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○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Neurophysiological bodily symptoms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○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Motor expressions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○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Motivational action tendencies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○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Subjective feelings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Font typeface="Calibri"/>
              <a:buChar char="●"/>
            </a:pPr>
            <a:r>
              <a:rPr lang="en" sz="1750">
                <a:latin typeface="Calibri"/>
                <a:ea typeface="Calibri"/>
                <a:cs typeface="Calibri"/>
                <a:sym typeface="Calibri"/>
              </a:rPr>
              <a:t>Infer the emotion experienced by a person by analyzing the set of changes in the five components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