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7" r:id="rId8"/>
    <p:sldId id="263" r:id="rId9"/>
    <p:sldId id="272" r:id="rId10"/>
    <p:sldId id="274" r:id="rId11"/>
    <p:sldId id="273" r:id="rId12"/>
    <p:sldId id="264" r:id="rId13"/>
    <p:sldId id="275" r:id="rId14"/>
    <p:sldId id="265" r:id="rId15"/>
    <p:sldId id="276" r:id="rId16"/>
    <p:sldId id="268" r:id="rId17"/>
    <p:sldId id="277" r:id="rId18"/>
    <p:sldId id="269" r:id="rId19"/>
    <p:sldId id="266" r:id="rId20"/>
    <p:sldId id="270" r:id="rId21"/>
    <p:sldId id="271"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8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1/3/2024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0875"/>
            <a:ext cx="7070381" cy="1362160"/>
          </a:xfrm>
        </p:spPr>
        <p:txBody>
          <a:bodyPr>
            <a:noAutofit/>
          </a:bodyPr>
          <a:lstStyle/>
          <a:p>
            <a:pPr algn="ctr"/>
            <a:r>
              <a:rPr lang="en-US" sz="2800" dirty="0"/>
              <a:t>Network Based Modeling of Infectious Diseases Spread</a:t>
            </a:r>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788109386"/>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val="794581472"/>
                    </a:ext>
                  </a:extLst>
                </a:gridCol>
                <a:gridCol w="2250831">
                  <a:extLst>
                    <a:ext uri="{9D8B030D-6E8A-4147-A177-3AD203B41FA5}">
                      <a16:colId xmlns:a16="http://schemas.microsoft.com/office/drawing/2014/main" val="3106225813"/>
                    </a:ext>
                  </a:extLst>
                </a:gridCol>
                <a:gridCol w="1434905">
                  <a:extLst>
                    <a:ext uri="{9D8B030D-6E8A-4147-A177-3AD203B41FA5}">
                      <a16:colId xmlns:a16="http://schemas.microsoft.com/office/drawing/2014/main"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val="925189299"/>
                  </a:ext>
                </a:extLst>
              </a:tr>
              <a:tr h="370840">
                <a:tc>
                  <a:txBody>
                    <a:bodyPr/>
                    <a:lstStyle/>
                    <a:p>
                      <a:r>
                        <a:rPr lang="en-US" dirty="0"/>
                        <a:t>1. </a:t>
                      </a:r>
                      <a:r>
                        <a:rPr lang="en-US" dirty="0" err="1"/>
                        <a:t>Dihan</a:t>
                      </a:r>
                      <a:r>
                        <a:rPr lang="en-US" dirty="0"/>
                        <a:t>, MD. </a:t>
                      </a:r>
                      <a:r>
                        <a:rPr lang="en-US" dirty="0" err="1"/>
                        <a:t>Rafee-uzzaman</a:t>
                      </a:r>
                      <a:endParaRPr lang="en-US" dirty="0"/>
                    </a:p>
                  </a:txBody>
                  <a:tcPr/>
                </a:tc>
                <a:tc>
                  <a:txBody>
                    <a:bodyPr/>
                    <a:lstStyle/>
                    <a:p>
                      <a:r>
                        <a:rPr lang="en-US" dirty="0"/>
                        <a:t>19-40320-1</a:t>
                      </a:r>
                    </a:p>
                  </a:txBody>
                  <a:tcPr/>
                </a:tc>
                <a:tc>
                  <a:txBody>
                    <a:bodyPr/>
                    <a:lstStyle/>
                    <a:p>
                      <a:r>
                        <a:rPr lang="en-US" dirty="0"/>
                        <a:t>30%</a:t>
                      </a:r>
                    </a:p>
                  </a:txBody>
                  <a:tcPr/>
                </a:tc>
                <a:extLst>
                  <a:ext uri="{0D108BD9-81ED-4DB2-BD59-A6C34878D82A}">
                    <a16:rowId xmlns:a16="http://schemas.microsoft.com/office/drawing/2014/main" val="2838283429"/>
                  </a:ext>
                </a:extLst>
              </a:tr>
              <a:tr h="370840">
                <a:tc>
                  <a:txBody>
                    <a:bodyPr/>
                    <a:lstStyle/>
                    <a:p>
                      <a:r>
                        <a:rPr lang="en-US" dirty="0"/>
                        <a:t>2. Ayon, </a:t>
                      </a:r>
                      <a:r>
                        <a:rPr lang="en-US" dirty="0" err="1"/>
                        <a:t>Israd</a:t>
                      </a:r>
                      <a:r>
                        <a:rPr lang="en-US" dirty="0"/>
                        <a:t> Ahmed</a:t>
                      </a:r>
                    </a:p>
                  </a:txBody>
                  <a:tcPr/>
                </a:tc>
                <a:tc>
                  <a:txBody>
                    <a:bodyPr/>
                    <a:lstStyle/>
                    <a:p>
                      <a:r>
                        <a:rPr lang="en-US" dirty="0"/>
                        <a:t>19-40638-1</a:t>
                      </a:r>
                    </a:p>
                  </a:txBody>
                  <a:tcPr/>
                </a:tc>
                <a:tc>
                  <a:txBody>
                    <a:bodyPr/>
                    <a:lstStyle/>
                    <a:p>
                      <a:r>
                        <a:rPr lang="en-US" dirty="0"/>
                        <a:t>25%</a:t>
                      </a:r>
                    </a:p>
                  </a:txBody>
                  <a:tcPr/>
                </a:tc>
                <a:extLst>
                  <a:ext uri="{0D108BD9-81ED-4DB2-BD59-A6C34878D82A}">
                    <a16:rowId xmlns:a16="http://schemas.microsoft.com/office/drawing/2014/main" val="3742747497"/>
                  </a:ext>
                </a:extLst>
              </a:tr>
              <a:tr h="370840">
                <a:tc>
                  <a:txBody>
                    <a:bodyPr/>
                    <a:lstStyle/>
                    <a:p>
                      <a:r>
                        <a:rPr lang="en-US" dirty="0"/>
                        <a:t>3. Jim, Shanjida Sultana</a:t>
                      </a:r>
                    </a:p>
                  </a:txBody>
                  <a:tcPr/>
                </a:tc>
                <a:tc>
                  <a:txBody>
                    <a:bodyPr/>
                    <a:lstStyle/>
                    <a:p>
                      <a:r>
                        <a:rPr lang="en-US" dirty="0"/>
                        <a:t>19-40621-1</a:t>
                      </a:r>
                    </a:p>
                  </a:txBody>
                  <a:tcPr/>
                </a:tc>
                <a:tc>
                  <a:txBody>
                    <a:bodyPr/>
                    <a:lstStyle/>
                    <a:p>
                      <a:r>
                        <a:rPr lang="en-US" dirty="0"/>
                        <a:t>25%</a:t>
                      </a:r>
                    </a:p>
                  </a:txBody>
                  <a:tcPr/>
                </a:tc>
                <a:extLst>
                  <a:ext uri="{0D108BD9-81ED-4DB2-BD59-A6C34878D82A}">
                    <a16:rowId xmlns:a16="http://schemas.microsoft.com/office/drawing/2014/main" val="2739026912"/>
                  </a:ext>
                </a:extLst>
              </a:tr>
              <a:tr h="370840">
                <a:tc>
                  <a:txBody>
                    <a:bodyPr/>
                    <a:lstStyle/>
                    <a:p>
                      <a:r>
                        <a:rPr lang="en-US" dirty="0"/>
                        <a:t>4. Bari, </a:t>
                      </a:r>
                      <a:r>
                        <a:rPr lang="en-US" dirty="0" err="1"/>
                        <a:t>K.M.Wasimul</a:t>
                      </a:r>
                      <a:endParaRPr lang="en-US" dirty="0"/>
                    </a:p>
                  </a:txBody>
                  <a:tcPr/>
                </a:tc>
                <a:tc>
                  <a:txBody>
                    <a:bodyPr/>
                    <a:lstStyle/>
                    <a:p>
                      <a:r>
                        <a:rPr lang="en-US" dirty="0"/>
                        <a:t>19-40288-1</a:t>
                      </a:r>
                    </a:p>
                  </a:txBody>
                  <a:tcPr/>
                </a:tc>
                <a:tc>
                  <a:txBody>
                    <a:bodyPr/>
                    <a:lstStyle/>
                    <a:p>
                      <a:r>
                        <a:rPr lang="en-US" dirty="0"/>
                        <a:t>20%</a:t>
                      </a:r>
                    </a:p>
                  </a:txBody>
                  <a:tcPr/>
                </a:tc>
                <a:extLst>
                  <a:ext uri="{0D108BD9-81ED-4DB2-BD59-A6C34878D82A}">
                    <a16:rowId xmlns:a16="http://schemas.microsoft.com/office/drawing/2014/main" val="2149362666"/>
                  </a:ext>
                </a:extLst>
              </a:tr>
            </a:tbl>
          </a:graphicData>
        </a:graphic>
      </p:graphicFrame>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78291287"/>
              </p:ext>
            </p:extLst>
          </p:nvPr>
        </p:nvGraphicFramePr>
        <p:xfrm>
          <a:off x="421341" y="5342796"/>
          <a:ext cx="8335797" cy="834484"/>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val="3905988420"/>
                    </a:ext>
                  </a:extLst>
                </a:gridCol>
                <a:gridCol w="7069015">
                  <a:extLst>
                    <a:ext uri="{9D8B030D-6E8A-4147-A177-3AD203B41FA5}">
                      <a16:colId xmlns:a16="http://schemas.microsoft.com/office/drawing/2014/main" val="2889894460"/>
                    </a:ext>
                  </a:extLst>
                </a:gridCol>
              </a:tblGrid>
              <a:tr h="834484">
                <a:tc>
                  <a:txBody>
                    <a:bodyPr/>
                    <a:lstStyle/>
                    <a:p>
                      <a:r>
                        <a:rPr lang="en-US" dirty="0"/>
                        <a:t>Supervisor:</a:t>
                      </a:r>
                    </a:p>
                  </a:txBody>
                  <a:tcPr/>
                </a:tc>
                <a:tc>
                  <a:txBody>
                    <a:bodyPr/>
                    <a:lstStyle/>
                    <a:p>
                      <a:r>
                        <a:rPr lang="en-US" dirty="0" err="1"/>
                        <a:t>Supta</a:t>
                      </a:r>
                      <a:r>
                        <a:rPr lang="en-US" dirty="0"/>
                        <a:t> Richard Philip</a:t>
                      </a:r>
                    </a:p>
                    <a:p>
                      <a:r>
                        <a:rPr lang="en-US" sz="1800" b="0" i="0" kern="1200" dirty="0">
                          <a:solidFill>
                            <a:schemeClr val="dk1"/>
                          </a:solidFill>
                          <a:effectLst/>
                          <a:latin typeface="+mn-lt"/>
                          <a:ea typeface="+mn-ea"/>
                          <a:cs typeface="+mn-cs"/>
                        </a:rPr>
                        <a:t>Lecturer , Department of Computer Science</a:t>
                      </a:r>
                    </a:p>
                  </a:txBody>
                  <a:tcPr/>
                </a:tc>
                <a:extLst>
                  <a:ext uri="{0D108BD9-81ED-4DB2-BD59-A6C34878D82A}">
                    <a16:rowId xmlns:a16="http://schemas.microsoft.com/office/drawing/2014/main"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1930B6F-2668-9068-9AF9-4AA5B6CA3D82}"/>
              </a:ext>
            </a:extLst>
          </p:cNvPr>
          <p:cNvSpPr/>
          <p:nvPr/>
        </p:nvSpPr>
        <p:spPr>
          <a:xfrm>
            <a:off x="358587" y="1167321"/>
            <a:ext cx="4101484" cy="325810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40F2125-E61B-F3BB-F798-009AF2147A13}"/>
              </a:ext>
            </a:extLst>
          </p:cNvPr>
          <p:cNvSpPr/>
          <p:nvPr/>
        </p:nvSpPr>
        <p:spPr>
          <a:xfrm>
            <a:off x="358587" y="645459"/>
            <a:ext cx="2877671" cy="28687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a:solidFill>
                  <a:schemeClr val="tx1"/>
                </a:solidFill>
              </a:rPr>
              <a:t>Literature Review</a:t>
            </a:r>
          </a:p>
        </p:txBody>
      </p:sp>
      <p:sp>
        <p:nvSpPr>
          <p:cNvPr id="4" name="Rectangle 3">
            <a:extLst>
              <a:ext uri="{FF2B5EF4-FFF2-40B4-BE49-F238E27FC236}">
                <a16:creationId xmlns:a16="http://schemas.microsoft.com/office/drawing/2014/main" id="{560E1247-1D43-F638-44D0-46FFC5569764}"/>
              </a:ext>
            </a:extLst>
          </p:cNvPr>
          <p:cNvSpPr/>
          <p:nvPr/>
        </p:nvSpPr>
        <p:spPr>
          <a:xfrm>
            <a:off x="472260" y="1285875"/>
            <a:ext cx="3849429" cy="325810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000" b="0" i="0" dirty="0">
                <a:solidFill>
                  <a:srgbClr val="000000"/>
                </a:solidFill>
                <a:effectLst/>
              </a:rPr>
              <a:t>The SEIR model is a mathematical model used to study the spread of infectious diseases in a population. It divides the population into four compartments: Susceptible (S), Exposed (E), Infected (I), and Recovered (R). The model tracks the flow of individuals between these compartments over time. </a:t>
            </a:r>
            <a:r>
              <a:rPr lang="en-US" sz="2000" b="1" dirty="0">
                <a:solidFill>
                  <a:schemeClr val="tx1"/>
                </a:solidFill>
              </a:rPr>
              <a:t>[3]</a:t>
            </a:r>
          </a:p>
          <a:p>
            <a:pPr algn="ctr"/>
            <a:endParaRPr lang="en-US" dirty="0"/>
          </a:p>
        </p:txBody>
      </p:sp>
      <p:pic>
        <p:nvPicPr>
          <p:cNvPr id="5" name="Picture 4">
            <a:extLst>
              <a:ext uri="{FF2B5EF4-FFF2-40B4-BE49-F238E27FC236}">
                <a16:creationId xmlns:a16="http://schemas.microsoft.com/office/drawing/2014/main" id="{A53DF061-5251-C508-81B7-3DCEABEBF9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99761" y="4805409"/>
            <a:ext cx="4057358" cy="1720772"/>
          </a:xfrm>
          <a:prstGeom prst="rect">
            <a:avLst/>
          </a:prstGeom>
        </p:spPr>
      </p:pic>
      <p:sp>
        <p:nvSpPr>
          <p:cNvPr id="7" name="TextBox 6">
            <a:extLst>
              <a:ext uri="{FF2B5EF4-FFF2-40B4-BE49-F238E27FC236}">
                <a16:creationId xmlns:a16="http://schemas.microsoft.com/office/drawing/2014/main" id="{38944BE3-7448-307D-1328-D1A8E4A8CC6B}"/>
              </a:ext>
            </a:extLst>
          </p:cNvPr>
          <p:cNvSpPr txBox="1"/>
          <p:nvPr/>
        </p:nvSpPr>
        <p:spPr>
          <a:xfrm>
            <a:off x="5065609" y="2037764"/>
            <a:ext cx="3543300" cy="1754326"/>
          </a:xfrm>
          <a:prstGeom prst="rect">
            <a:avLst/>
          </a:prstGeom>
          <a:ln>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b="0" i="0" dirty="0">
                <a:solidFill>
                  <a:srgbClr val="000000"/>
                </a:solidFill>
                <a:effectLst/>
                <a:latin typeface="-apple-system"/>
              </a:rPr>
              <a:t>The basic differential equations of the SEIR model:</a:t>
            </a:r>
          </a:p>
          <a:p>
            <a:pPr algn="l"/>
            <a:r>
              <a:rPr lang="en-US" b="0" i="0" dirty="0" err="1">
                <a:solidFill>
                  <a:srgbClr val="000000"/>
                </a:solidFill>
                <a:effectLst/>
                <a:latin typeface="-apple-system"/>
              </a:rPr>
              <a:t>dS</a:t>
            </a:r>
            <a:r>
              <a:rPr lang="en-US" b="0" i="0" dirty="0">
                <a:solidFill>
                  <a:srgbClr val="000000"/>
                </a:solidFill>
                <a:effectLst/>
                <a:latin typeface="-apple-system"/>
              </a:rPr>
              <a:t>/dt = -</a:t>
            </a:r>
            <a:r>
              <a:rPr lang="el-GR" b="0" i="0" dirty="0">
                <a:solidFill>
                  <a:srgbClr val="000000"/>
                </a:solidFill>
                <a:effectLst/>
                <a:latin typeface="-apple-system"/>
              </a:rPr>
              <a:t>β * </a:t>
            </a:r>
            <a:r>
              <a:rPr lang="en-US" b="0" i="0" dirty="0">
                <a:solidFill>
                  <a:srgbClr val="000000"/>
                </a:solidFill>
                <a:effectLst/>
                <a:latin typeface="-apple-system"/>
              </a:rPr>
              <a:t>S * I</a:t>
            </a:r>
            <a:br>
              <a:rPr lang="en-US" dirty="0"/>
            </a:br>
            <a:r>
              <a:rPr lang="en-US" b="0" i="0" dirty="0" err="1">
                <a:solidFill>
                  <a:srgbClr val="000000"/>
                </a:solidFill>
                <a:effectLst/>
                <a:latin typeface="-apple-system"/>
              </a:rPr>
              <a:t>dE</a:t>
            </a:r>
            <a:r>
              <a:rPr lang="en-US" b="0" i="0" dirty="0">
                <a:solidFill>
                  <a:srgbClr val="000000"/>
                </a:solidFill>
                <a:effectLst/>
                <a:latin typeface="-apple-system"/>
              </a:rPr>
              <a:t>/dt = </a:t>
            </a:r>
            <a:r>
              <a:rPr lang="el-GR" b="0" i="0" dirty="0">
                <a:solidFill>
                  <a:srgbClr val="000000"/>
                </a:solidFill>
                <a:effectLst/>
                <a:latin typeface="-apple-system"/>
              </a:rPr>
              <a:t>β * </a:t>
            </a:r>
            <a:r>
              <a:rPr lang="en-US" b="0" i="0" dirty="0">
                <a:solidFill>
                  <a:srgbClr val="000000"/>
                </a:solidFill>
                <a:effectLst/>
                <a:latin typeface="-apple-system"/>
              </a:rPr>
              <a:t>S * I - </a:t>
            </a:r>
            <a:r>
              <a:rPr lang="el-GR" b="0" i="0" dirty="0">
                <a:solidFill>
                  <a:srgbClr val="000000"/>
                </a:solidFill>
                <a:effectLst/>
                <a:latin typeface="-apple-system"/>
              </a:rPr>
              <a:t>α * </a:t>
            </a:r>
            <a:r>
              <a:rPr lang="en-US" b="0" i="0" dirty="0">
                <a:solidFill>
                  <a:srgbClr val="000000"/>
                </a:solidFill>
                <a:effectLst/>
                <a:latin typeface="-apple-system"/>
              </a:rPr>
              <a:t>E</a:t>
            </a:r>
            <a:br>
              <a:rPr lang="en-US" dirty="0"/>
            </a:br>
            <a:r>
              <a:rPr lang="en-US" b="0" i="0" dirty="0" err="1">
                <a:solidFill>
                  <a:srgbClr val="000000"/>
                </a:solidFill>
                <a:effectLst/>
                <a:latin typeface="-apple-system"/>
              </a:rPr>
              <a:t>dI</a:t>
            </a:r>
            <a:r>
              <a:rPr lang="en-US" b="0" i="0" dirty="0">
                <a:solidFill>
                  <a:srgbClr val="000000"/>
                </a:solidFill>
                <a:effectLst/>
                <a:latin typeface="-apple-system"/>
              </a:rPr>
              <a:t>/dt = </a:t>
            </a:r>
            <a:r>
              <a:rPr lang="el-GR" b="0" i="0" dirty="0">
                <a:solidFill>
                  <a:srgbClr val="000000"/>
                </a:solidFill>
                <a:effectLst/>
                <a:latin typeface="-apple-system"/>
              </a:rPr>
              <a:t>α * </a:t>
            </a:r>
            <a:r>
              <a:rPr lang="en-US" b="0" i="0" dirty="0">
                <a:solidFill>
                  <a:srgbClr val="000000"/>
                </a:solidFill>
                <a:effectLst/>
                <a:latin typeface="-apple-system"/>
              </a:rPr>
              <a:t>E - </a:t>
            </a:r>
            <a:r>
              <a:rPr lang="el-GR" b="0" i="0" dirty="0">
                <a:solidFill>
                  <a:srgbClr val="000000"/>
                </a:solidFill>
                <a:effectLst/>
                <a:latin typeface="-apple-system"/>
              </a:rPr>
              <a:t>γ * </a:t>
            </a:r>
            <a:r>
              <a:rPr lang="en-US" b="0" i="0" dirty="0">
                <a:solidFill>
                  <a:srgbClr val="000000"/>
                </a:solidFill>
                <a:effectLst/>
                <a:latin typeface="-apple-system"/>
              </a:rPr>
              <a:t>I</a:t>
            </a:r>
            <a:br>
              <a:rPr lang="en-US" dirty="0"/>
            </a:br>
            <a:r>
              <a:rPr lang="en-US" b="0" i="0" dirty="0" err="1">
                <a:solidFill>
                  <a:srgbClr val="000000"/>
                </a:solidFill>
                <a:effectLst/>
                <a:latin typeface="-apple-system"/>
              </a:rPr>
              <a:t>dR</a:t>
            </a:r>
            <a:r>
              <a:rPr lang="en-US" b="0" i="0" dirty="0">
                <a:solidFill>
                  <a:srgbClr val="000000"/>
                </a:solidFill>
                <a:effectLst/>
                <a:latin typeface="-apple-system"/>
              </a:rPr>
              <a:t>/dt = </a:t>
            </a:r>
            <a:r>
              <a:rPr lang="el-GR" b="0" i="0" dirty="0">
                <a:solidFill>
                  <a:srgbClr val="000000"/>
                </a:solidFill>
                <a:effectLst/>
                <a:latin typeface="-apple-system"/>
              </a:rPr>
              <a:t>γ * </a:t>
            </a:r>
            <a:r>
              <a:rPr lang="en-US" b="0" i="0" dirty="0">
                <a:solidFill>
                  <a:srgbClr val="000000"/>
                </a:solidFill>
                <a:effectLst/>
                <a:latin typeface="-apple-system"/>
              </a:rPr>
              <a:t>I</a:t>
            </a:r>
          </a:p>
        </p:txBody>
      </p:sp>
    </p:spTree>
    <p:extLst>
      <p:ext uri="{BB962C8B-B14F-4D97-AF65-F5344CB8AC3E}">
        <p14:creationId xmlns:p14="http://schemas.microsoft.com/office/powerpoint/2010/main" val="214210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3AE0B5-FF27-A8F3-59C4-5BD7F9AF2B3F}"/>
              </a:ext>
            </a:extLst>
          </p:cNvPr>
          <p:cNvSpPr/>
          <p:nvPr/>
        </p:nvSpPr>
        <p:spPr>
          <a:xfrm>
            <a:off x="207667" y="1252457"/>
            <a:ext cx="4364333" cy="315157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8AD0AFE-815F-F2F9-4A1E-A6FB0C9660A1}"/>
              </a:ext>
            </a:extLst>
          </p:cNvPr>
          <p:cNvSpPr/>
          <p:nvPr/>
        </p:nvSpPr>
        <p:spPr>
          <a:xfrm>
            <a:off x="439270" y="654424"/>
            <a:ext cx="2823882" cy="4034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a:t>Literature Review</a:t>
            </a:r>
          </a:p>
        </p:txBody>
      </p:sp>
      <p:sp>
        <p:nvSpPr>
          <p:cNvPr id="3" name="Rectangle 2">
            <a:extLst>
              <a:ext uri="{FF2B5EF4-FFF2-40B4-BE49-F238E27FC236}">
                <a16:creationId xmlns:a16="http://schemas.microsoft.com/office/drawing/2014/main" id="{5D9DEDD6-2273-539B-602D-498DA7C20FC0}"/>
              </a:ext>
            </a:extLst>
          </p:cNvPr>
          <p:cNvSpPr/>
          <p:nvPr/>
        </p:nvSpPr>
        <p:spPr>
          <a:xfrm>
            <a:off x="323468" y="1170372"/>
            <a:ext cx="4132730" cy="35865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000" dirty="0"/>
              <a:t>In epidemiology, SIRD modeling is a mathematical framework used to understand and predict the spread of infectious diseases within a population. It categorizes individuals into four groups: Susceptible (S), Infected (I), Recovered (R), Deceased (D).</a:t>
            </a:r>
            <a:r>
              <a:rPr lang="en-US" sz="2000" dirty="0">
                <a:solidFill>
                  <a:schemeClr val="tx1"/>
                </a:solidFill>
              </a:rPr>
              <a:t> </a:t>
            </a:r>
            <a:r>
              <a:rPr lang="en-US" sz="2000" b="1" dirty="0">
                <a:solidFill>
                  <a:schemeClr val="tx1"/>
                </a:solidFill>
              </a:rPr>
              <a:t>[3]</a:t>
            </a:r>
            <a:endParaRPr lang="en-US" sz="2000" b="1" i="1" dirty="0">
              <a:solidFill>
                <a:schemeClr val="tx1"/>
              </a:solidFill>
            </a:endParaRPr>
          </a:p>
          <a:p>
            <a:pPr algn="ctr"/>
            <a:endParaRPr lang="en-US" dirty="0"/>
          </a:p>
        </p:txBody>
      </p:sp>
      <p:pic>
        <p:nvPicPr>
          <p:cNvPr id="5" name="Picture 4">
            <a:extLst>
              <a:ext uri="{FF2B5EF4-FFF2-40B4-BE49-F238E27FC236}">
                <a16:creationId xmlns:a16="http://schemas.microsoft.com/office/drawing/2014/main" id="{F372D316-83F1-5826-6DB5-3C60B8F6340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89833" y="4562952"/>
            <a:ext cx="4364333" cy="2085182"/>
          </a:xfrm>
          <a:prstGeom prst="rect">
            <a:avLst/>
          </a:prstGeom>
        </p:spPr>
      </p:pic>
      <p:sp>
        <p:nvSpPr>
          <p:cNvPr id="7" name="TextBox 6">
            <a:extLst>
              <a:ext uri="{FF2B5EF4-FFF2-40B4-BE49-F238E27FC236}">
                <a16:creationId xmlns:a16="http://schemas.microsoft.com/office/drawing/2014/main" id="{FE55BBF3-013A-E3E0-AA18-073E4F3A7882}"/>
              </a:ext>
            </a:extLst>
          </p:cNvPr>
          <p:cNvSpPr txBox="1"/>
          <p:nvPr/>
        </p:nvSpPr>
        <p:spPr>
          <a:xfrm>
            <a:off x="5172074" y="1929581"/>
            <a:ext cx="3648458" cy="1754326"/>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b="0" i="0" dirty="0">
                <a:solidFill>
                  <a:srgbClr val="000000"/>
                </a:solidFill>
                <a:effectLst/>
                <a:latin typeface="-apple-system"/>
              </a:rPr>
              <a:t>The basic differential equations of the SIRD model:</a:t>
            </a:r>
          </a:p>
          <a:p>
            <a:r>
              <a:rPr lang="en-US" b="0" i="0" dirty="0" err="1">
                <a:solidFill>
                  <a:srgbClr val="000000"/>
                </a:solidFill>
                <a:effectLst/>
                <a:latin typeface="-apple-system"/>
              </a:rPr>
              <a:t>dS</a:t>
            </a:r>
            <a:r>
              <a:rPr lang="en-US" b="0" i="0" dirty="0">
                <a:solidFill>
                  <a:srgbClr val="000000"/>
                </a:solidFill>
                <a:effectLst/>
                <a:latin typeface="-apple-system"/>
              </a:rPr>
              <a:t>/dt = -</a:t>
            </a:r>
            <a:r>
              <a:rPr lang="el-GR" b="0" i="0" dirty="0">
                <a:solidFill>
                  <a:srgbClr val="000000"/>
                </a:solidFill>
                <a:effectLst/>
                <a:latin typeface="-apple-system"/>
              </a:rPr>
              <a:t>β * </a:t>
            </a:r>
            <a:r>
              <a:rPr lang="en-US" b="0" i="0" dirty="0">
                <a:solidFill>
                  <a:srgbClr val="000000"/>
                </a:solidFill>
                <a:effectLst/>
                <a:latin typeface="-apple-system"/>
              </a:rPr>
              <a:t>S * I</a:t>
            </a:r>
            <a:br>
              <a:rPr lang="en-US" dirty="0"/>
            </a:br>
            <a:r>
              <a:rPr lang="en-US" b="0" i="0" dirty="0" err="1">
                <a:solidFill>
                  <a:srgbClr val="000000"/>
                </a:solidFill>
                <a:effectLst/>
                <a:latin typeface="-apple-system"/>
              </a:rPr>
              <a:t>dI</a:t>
            </a:r>
            <a:r>
              <a:rPr lang="en-US" b="0" i="0" dirty="0">
                <a:solidFill>
                  <a:srgbClr val="000000"/>
                </a:solidFill>
                <a:effectLst/>
                <a:latin typeface="-apple-system"/>
              </a:rPr>
              <a:t>/dt = </a:t>
            </a:r>
            <a:r>
              <a:rPr lang="el-GR" b="0" i="0" dirty="0">
                <a:solidFill>
                  <a:srgbClr val="000000"/>
                </a:solidFill>
                <a:effectLst/>
                <a:latin typeface="-apple-system"/>
              </a:rPr>
              <a:t>β * </a:t>
            </a:r>
            <a:r>
              <a:rPr lang="en-US" b="0" i="0" dirty="0">
                <a:solidFill>
                  <a:srgbClr val="000000"/>
                </a:solidFill>
                <a:effectLst/>
                <a:latin typeface="-apple-system"/>
              </a:rPr>
              <a:t>S * I - (</a:t>
            </a:r>
            <a:r>
              <a:rPr lang="el-GR" b="0" i="0" dirty="0">
                <a:solidFill>
                  <a:srgbClr val="000000"/>
                </a:solidFill>
                <a:effectLst/>
                <a:latin typeface="-apple-system"/>
              </a:rPr>
              <a:t>γ + μ) * </a:t>
            </a:r>
            <a:r>
              <a:rPr lang="en-US" b="0" i="0" dirty="0">
                <a:solidFill>
                  <a:srgbClr val="000000"/>
                </a:solidFill>
                <a:effectLst/>
                <a:latin typeface="-apple-system"/>
              </a:rPr>
              <a:t>I</a:t>
            </a:r>
            <a:br>
              <a:rPr lang="en-US" dirty="0"/>
            </a:br>
            <a:r>
              <a:rPr lang="en-US" b="0" i="0" dirty="0" err="1">
                <a:solidFill>
                  <a:srgbClr val="000000"/>
                </a:solidFill>
                <a:effectLst/>
                <a:latin typeface="-apple-system"/>
              </a:rPr>
              <a:t>dR</a:t>
            </a:r>
            <a:r>
              <a:rPr lang="en-US" b="0" i="0" dirty="0">
                <a:solidFill>
                  <a:srgbClr val="000000"/>
                </a:solidFill>
                <a:effectLst/>
                <a:latin typeface="-apple-system"/>
              </a:rPr>
              <a:t>/dt = </a:t>
            </a:r>
            <a:r>
              <a:rPr lang="el-GR" b="0" i="0" dirty="0">
                <a:solidFill>
                  <a:srgbClr val="000000"/>
                </a:solidFill>
                <a:effectLst/>
                <a:latin typeface="-apple-system"/>
              </a:rPr>
              <a:t>γ * </a:t>
            </a:r>
            <a:r>
              <a:rPr lang="en-US" b="0" i="0" dirty="0">
                <a:solidFill>
                  <a:srgbClr val="000000"/>
                </a:solidFill>
                <a:effectLst/>
                <a:latin typeface="-apple-system"/>
              </a:rPr>
              <a:t>I</a:t>
            </a:r>
            <a:br>
              <a:rPr lang="en-US" dirty="0"/>
            </a:br>
            <a:r>
              <a:rPr lang="en-US" b="0" i="0" dirty="0" err="1">
                <a:solidFill>
                  <a:srgbClr val="000000"/>
                </a:solidFill>
                <a:effectLst/>
                <a:latin typeface="-apple-system"/>
              </a:rPr>
              <a:t>dD</a:t>
            </a:r>
            <a:r>
              <a:rPr lang="en-US" b="0" i="0" dirty="0">
                <a:solidFill>
                  <a:srgbClr val="000000"/>
                </a:solidFill>
                <a:effectLst/>
                <a:latin typeface="-apple-system"/>
              </a:rPr>
              <a:t>/dt = </a:t>
            </a:r>
            <a:r>
              <a:rPr lang="el-GR" b="0" i="0" dirty="0">
                <a:solidFill>
                  <a:srgbClr val="000000"/>
                </a:solidFill>
                <a:effectLst/>
                <a:latin typeface="-apple-system"/>
              </a:rPr>
              <a:t>μ * </a:t>
            </a:r>
            <a:r>
              <a:rPr lang="en-US" b="0" i="0" dirty="0">
                <a:solidFill>
                  <a:srgbClr val="000000"/>
                </a:solidFill>
                <a:effectLst/>
                <a:latin typeface="-apple-system"/>
              </a:rPr>
              <a:t>I</a:t>
            </a:r>
            <a:endParaRPr lang="en-US" dirty="0"/>
          </a:p>
        </p:txBody>
      </p:sp>
    </p:spTree>
    <p:extLst>
      <p:ext uri="{BB962C8B-B14F-4D97-AF65-F5344CB8AC3E}">
        <p14:creationId xmlns:p14="http://schemas.microsoft.com/office/powerpoint/2010/main" val="2569822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52692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Methodology</a:t>
            </a:r>
          </a:p>
        </p:txBody>
      </p:sp>
      <p:pic>
        <p:nvPicPr>
          <p:cNvPr id="5" name="Picture 4">
            <a:extLst>
              <a:ext uri="{FF2B5EF4-FFF2-40B4-BE49-F238E27FC236}">
                <a16:creationId xmlns:a16="http://schemas.microsoft.com/office/drawing/2014/main" id="{A82AE0A5-784C-E0DA-8BE3-097E5955ACE0}"/>
              </a:ext>
            </a:extLst>
          </p:cNvPr>
          <p:cNvPicPr>
            <a:picLocks noChangeAspect="1"/>
          </p:cNvPicPr>
          <p:nvPr/>
        </p:nvPicPr>
        <p:blipFill>
          <a:blip r:embed="rId2"/>
          <a:stretch>
            <a:fillRect/>
          </a:stretch>
        </p:blipFill>
        <p:spPr>
          <a:xfrm>
            <a:off x="4765040" y="1419121"/>
            <a:ext cx="4155440" cy="4941039"/>
          </a:xfrm>
          <a:prstGeom prst="rect">
            <a:avLst/>
          </a:prstGeom>
        </p:spPr>
      </p:pic>
      <p:sp>
        <p:nvSpPr>
          <p:cNvPr id="6" name="Rectangle 5">
            <a:extLst>
              <a:ext uri="{FF2B5EF4-FFF2-40B4-BE49-F238E27FC236}">
                <a16:creationId xmlns:a16="http://schemas.microsoft.com/office/drawing/2014/main" id="{27FD7557-4C08-05E4-0AC8-0178F6534CAE}"/>
              </a:ext>
            </a:extLst>
          </p:cNvPr>
          <p:cNvSpPr/>
          <p:nvPr/>
        </p:nvSpPr>
        <p:spPr>
          <a:xfrm>
            <a:off x="111760" y="2001520"/>
            <a:ext cx="4653280" cy="3267724"/>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ü"/>
            </a:pPr>
            <a:r>
              <a:rPr lang="en-US" dirty="0"/>
              <a:t>Data Collection</a:t>
            </a:r>
          </a:p>
          <a:p>
            <a:pPr marL="285750" indent="-285750">
              <a:buFont typeface="Wingdings" panose="05000000000000000000" pitchFamily="2" charset="2"/>
              <a:buChar char="ü"/>
            </a:pPr>
            <a:r>
              <a:rPr lang="en-US" dirty="0"/>
              <a:t>Calculating the initial Susceptible, Deaths and Recoveries</a:t>
            </a:r>
          </a:p>
          <a:p>
            <a:pPr marL="285750" indent="-285750">
              <a:buFont typeface="Wingdings" panose="05000000000000000000" pitchFamily="2" charset="2"/>
              <a:buChar char="ü"/>
            </a:pPr>
            <a:r>
              <a:rPr lang="en-US" dirty="0"/>
              <a:t>Calculating the Infection rate and Recovery rate</a:t>
            </a:r>
          </a:p>
          <a:p>
            <a:pPr marL="285750" indent="-285750">
              <a:buFont typeface="Wingdings" panose="05000000000000000000" pitchFamily="2" charset="2"/>
              <a:buChar char="ü"/>
            </a:pPr>
            <a:r>
              <a:rPr lang="en-US" dirty="0"/>
              <a:t>Calculating the Incubation period and Rate of Progression from Exposed to Infection</a:t>
            </a:r>
          </a:p>
          <a:p>
            <a:pPr marL="285750" indent="-285750">
              <a:buFont typeface="Wingdings" panose="05000000000000000000" pitchFamily="2" charset="2"/>
              <a:buChar char="ü"/>
            </a:pPr>
            <a:r>
              <a:rPr lang="en-US" dirty="0"/>
              <a:t>Creating Network Models</a:t>
            </a:r>
          </a:p>
        </p:txBody>
      </p:sp>
    </p:spTree>
    <p:extLst>
      <p:ext uri="{BB962C8B-B14F-4D97-AF65-F5344CB8AC3E}">
        <p14:creationId xmlns:p14="http://schemas.microsoft.com/office/powerpoint/2010/main" val="19233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16443" y="623674"/>
            <a:ext cx="6284382" cy="86222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Initial values, Infection rate &amp; Recovery rate for SIR Model</a:t>
            </a:r>
          </a:p>
        </p:txBody>
      </p:sp>
      <p:sp>
        <p:nvSpPr>
          <p:cNvPr id="3" name="TextBox 2">
            <a:extLst>
              <a:ext uri="{FF2B5EF4-FFF2-40B4-BE49-F238E27FC236}">
                <a16:creationId xmlns:a16="http://schemas.microsoft.com/office/drawing/2014/main" id="{DC24A064-ED1E-F22E-8FA4-183242B9A6A2}"/>
              </a:ext>
            </a:extLst>
          </p:cNvPr>
          <p:cNvSpPr txBox="1"/>
          <p:nvPr/>
        </p:nvSpPr>
        <p:spPr>
          <a:xfrm>
            <a:off x="4297414" y="3105834"/>
            <a:ext cx="4572000" cy="646331"/>
          </a:xfrm>
          <a:prstGeom prst="rect">
            <a:avLst/>
          </a:prstGeom>
          <a:ln>
            <a:solidFill>
              <a:schemeClr val="tx1"/>
            </a:solidFill>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Estimated value of Infection rate: 0.25 Estimated value of Recovery rate: 0.07</a:t>
            </a:r>
          </a:p>
        </p:txBody>
      </p:sp>
      <p:pic>
        <p:nvPicPr>
          <p:cNvPr id="5" name="Picture 4">
            <a:extLst>
              <a:ext uri="{FF2B5EF4-FFF2-40B4-BE49-F238E27FC236}">
                <a16:creationId xmlns:a16="http://schemas.microsoft.com/office/drawing/2014/main" id="{7BFD51E8-658B-CACB-F611-F2F5FC021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1" y="1659932"/>
            <a:ext cx="3059164" cy="4703055"/>
          </a:xfrm>
          <a:prstGeom prst="rect">
            <a:avLst/>
          </a:prstGeom>
        </p:spPr>
      </p:pic>
    </p:spTree>
    <p:extLst>
      <p:ext uri="{BB962C8B-B14F-4D97-AF65-F5344CB8AC3E}">
        <p14:creationId xmlns:p14="http://schemas.microsoft.com/office/powerpoint/2010/main" val="65892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SIR Model</a:t>
            </a:r>
          </a:p>
        </p:txBody>
      </p:sp>
      <p:pic>
        <p:nvPicPr>
          <p:cNvPr id="8" name="Picture 7">
            <a:extLst>
              <a:ext uri="{FF2B5EF4-FFF2-40B4-BE49-F238E27FC236}">
                <a16:creationId xmlns:a16="http://schemas.microsoft.com/office/drawing/2014/main" id="{CE05EEBC-9024-5C57-A7C0-EA7B525D9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02" y="1333500"/>
            <a:ext cx="7073595" cy="5405741"/>
          </a:xfrm>
          <a:prstGeom prst="rect">
            <a:avLst/>
          </a:prstGeom>
        </p:spPr>
      </p:pic>
    </p:spTree>
    <p:extLst>
      <p:ext uri="{BB962C8B-B14F-4D97-AF65-F5344CB8AC3E}">
        <p14:creationId xmlns:p14="http://schemas.microsoft.com/office/powerpoint/2010/main" val="322496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16444" y="623675"/>
            <a:ext cx="6979706" cy="852700"/>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Initial values, Incubation Period &amp; Rate of Progression for SEIR Model</a:t>
            </a:r>
          </a:p>
        </p:txBody>
      </p:sp>
      <p:pic>
        <p:nvPicPr>
          <p:cNvPr id="6" name="Picture 5">
            <a:extLst>
              <a:ext uri="{FF2B5EF4-FFF2-40B4-BE49-F238E27FC236}">
                <a16:creationId xmlns:a16="http://schemas.microsoft.com/office/drawing/2014/main" id="{73BDD335-76DC-2931-031A-3542DEFE9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4" y="1761480"/>
            <a:ext cx="3807711" cy="4739009"/>
          </a:xfrm>
          <a:prstGeom prst="rect">
            <a:avLst/>
          </a:prstGeom>
        </p:spPr>
      </p:pic>
      <p:sp>
        <p:nvSpPr>
          <p:cNvPr id="8" name="TextBox 7">
            <a:extLst>
              <a:ext uri="{FF2B5EF4-FFF2-40B4-BE49-F238E27FC236}">
                <a16:creationId xmlns:a16="http://schemas.microsoft.com/office/drawing/2014/main" id="{906232A5-9357-BBCD-33AC-FDB68143C0F9}"/>
              </a:ext>
            </a:extLst>
          </p:cNvPr>
          <p:cNvSpPr txBox="1"/>
          <p:nvPr/>
        </p:nvSpPr>
        <p:spPr>
          <a:xfrm>
            <a:off x="4438650" y="4712009"/>
            <a:ext cx="4572000"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dirty="0"/>
              <a:t>Estimated value of Infection rate: 0.25 Estimated value of Recovery rate: 0.07</a:t>
            </a:r>
          </a:p>
          <a:p>
            <a:r>
              <a:rPr lang="en-US" dirty="0"/>
              <a:t>Estimated value of rate of progression : 0.1515</a:t>
            </a:r>
          </a:p>
        </p:txBody>
      </p:sp>
      <p:sp>
        <p:nvSpPr>
          <p:cNvPr id="10" name="TextBox 9">
            <a:extLst>
              <a:ext uri="{FF2B5EF4-FFF2-40B4-BE49-F238E27FC236}">
                <a16:creationId xmlns:a16="http://schemas.microsoft.com/office/drawing/2014/main" id="{C17EAE16-EA9B-0D74-3457-D613384E9E41}"/>
              </a:ext>
            </a:extLst>
          </p:cNvPr>
          <p:cNvSpPr txBox="1"/>
          <p:nvPr/>
        </p:nvSpPr>
        <p:spPr>
          <a:xfrm>
            <a:off x="4438650" y="3412816"/>
            <a:ext cx="4572000"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dirty="0"/>
              <a:t>Percentage of individuals in the exposed compartment = (Incubation period / Total infectious period) * 100</a:t>
            </a:r>
          </a:p>
        </p:txBody>
      </p:sp>
      <p:sp>
        <p:nvSpPr>
          <p:cNvPr id="12" name="TextBox 11">
            <a:extLst>
              <a:ext uri="{FF2B5EF4-FFF2-40B4-BE49-F238E27FC236}">
                <a16:creationId xmlns:a16="http://schemas.microsoft.com/office/drawing/2014/main" id="{22F8EA1D-6E2C-4CD3-02C8-615826AFE556}"/>
              </a:ext>
            </a:extLst>
          </p:cNvPr>
          <p:cNvSpPr txBox="1"/>
          <p:nvPr/>
        </p:nvSpPr>
        <p:spPr>
          <a:xfrm>
            <a:off x="4438650" y="2395010"/>
            <a:ext cx="4572000"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dirty="0"/>
              <a:t>Incubation Period: 6.4 days </a:t>
            </a:r>
            <a:br>
              <a:rPr lang="en-US" dirty="0"/>
            </a:br>
            <a:r>
              <a:rPr lang="en-US" dirty="0"/>
              <a:t>Infectious period: 9 days</a:t>
            </a:r>
          </a:p>
        </p:txBody>
      </p:sp>
    </p:spTree>
    <p:extLst>
      <p:ext uri="{BB962C8B-B14F-4D97-AF65-F5344CB8AC3E}">
        <p14:creationId xmlns:p14="http://schemas.microsoft.com/office/powerpoint/2010/main" val="127198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1E4256-F904-EE11-0F13-416C996A6377}"/>
              </a:ext>
            </a:extLst>
          </p:cNvPr>
          <p:cNvSpPr/>
          <p:nvPr/>
        </p:nvSpPr>
        <p:spPr>
          <a:xfrm>
            <a:off x="284480" y="548640"/>
            <a:ext cx="2794000" cy="508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1" dirty="0"/>
              <a:t>SEIR MODEL</a:t>
            </a:r>
          </a:p>
        </p:txBody>
      </p:sp>
      <p:pic>
        <p:nvPicPr>
          <p:cNvPr id="8" name="Picture 7">
            <a:extLst>
              <a:ext uri="{FF2B5EF4-FFF2-40B4-BE49-F238E27FC236}">
                <a16:creationId xmlns:a16="http://schemas.microsoft.com/office/drawing/2014/main" id="{712FF529-9F77-3A75-D723-CDB65DE15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64" y="1259937"/>
            <a:ext cx="7077471" cy="5403103"/>
          </a:xfrm>
          <a:prstGeom prst="rect">
            <a:avLst/>
          </a:prstGeom>
        </p:spPr>
      </p:pic>
    </p:spTree>
    <p:extLst>
      <p:ext uri="{BB962C8B-B14F-4D97-AF65-F5344CB8AC3E}">
        <p14:creationId xmlns:p14="http://schemas.microsoft.com/office/powerpoint/2010/main" val="355199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16444" y="623675"/>
            <a:ext cx="6979706" cy="852700"/>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Initial values &amp; Mortality rate for SIRD Model</a:t>
            </a:r>
          </a:p>
        </p:txBody>
      </p:sp>
      <p:sp>
        <p:nvSpPr>
          <p:cNvPr id="8" name="TextBox 7">
            <a:extLst>
              <a:ext uri="{FF2B5EF4-FFF2-40B4-BE49-F238E27FC236}">
                <a16:creationId xmlns:a16="http://schemas.microsoft.com/office/drawing/2014/main" id="{906232A5-9357-BBCD-33AC-FDB68143C0F9}"/>
              </a:ext>
            </a:extLst>
          </p:cNvPr>
          <p:cNvSpPr txBox="1"/>
          <p:nvPr/>
        </p:nvSpPr>
        <p:spPr>
          <a:xfrm>
            <a:off x="4085650" y="3808945"/>
            <a:ext cx="4572000"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dirty="0"/>
              <a:t>Estimated value of Infection rate: 0.25 Estimated value of Recovery rate: 0.07</a:t>
            </a:r>
          </a:p>
          <a:p>
            <a:r>
              <a:rPr lang="en-US" dirty="0"/>
              <a:t>Estimated value of Mortality rate : 0.0167</a:t>
            </a:r>
          </a:p>
        </p:txBody>
      </p:sp>
      <p:sp>
        <p:nvSpPr>
          <p:cNvPr id="10" name="TextBox 9">
            <a:extLst>
              <a:ext uri="{FF2B5EF4-FFF2-40B4-BE49-F238E27FC236}">
                <a16:creationId xmlns:a16="http://schemas.microsoft.com/office/drawing/2014/main" id="{C17EAE16-EA9B-0D74-3457-D613384E9E41}"/>
              </a:ext>
            </a:extLst>
          </p:cNvPr>
          <p:cNvSpPr txBox="1"/>
          <p:nvPr/>
        </p:nvSpPr>
        <p:spPr>
          <a:xfrm>
            <a:off x="3890872" y="2919659"/>
            <a:ext cx="4961556"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dirty="0"/>
              <a:t>Mortality Rate (mu) =  (183 / 10,929) ×100 ≈ 1.67%</a:t>
            </a:r>
          </a:p>
        </p:txBody>
      </p:sp>
      <p:pic>
        <p:nvPicPr>
          <p:cNvPr id="5" name="Picture 4">
            <a:extLst>
              <a:ext uri="{FF2B5EF4-FFF2-40B4-BE49-F238E27FC236}">
                <a16:creationId xmlns:a16="http://schemas.microsoft.com/office/drawing/2014/main" id="{85C1B62E-0248-36B9-21CF-25713252C3C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210" y="1249930"/>
            <a:ext cx="2298255" cy="5327028"/>
          </a:xfrm>
          <a:prstGeom prst="rect">
            <a:avLst/>
          </a:prstGeom>
        </p:spPr>
      </p:pic>
    </p:spTree>
    <p:extLst>
      <p:ext uri="{BB962C8B-B14F-4D97-AF65-F5344CB8AC3E}">
        <p14:creationId xmlns:p14="http://schemas.microsoft.com/office/powerpoint/2010/main" val="30270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72149F-0413-4BC7-B95A-C3AC376E5FDE}"/>
              </a:ext>
            </a:extLst>
          </p:cNvPr>
          <p:cNvSpPr/>
          <p:nvPr/>
        </p:nvSpPr>
        <p:spPr>
          <a:xfrm>
            <a:off x="365760" y="599440"/>
            <a:ext cx="2692400" cy="5486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chemeClr val="tx1"/>
                </a:solidFill>
              </a:rPr>
              <a:t>SIRD MODEL</a:t>
            </a:r>
          </a:p>
        </p:txBody>
      </p:sp>
      <p:pic>
        <p:nvPicPr>
          <p:cNvPr id="6" name="Picture 5">
            <a:extLst>
              <a:ext uri="{FF2B5EF4-FFF2-40B4-BE49-F238E27FC236}">
                <a16:creationId xmlns:a16="http://schemas.microsoft.com/office/drawing/2014/main" id="{820E08C2-AA8B-16DF-CD27-F7B019039DAA}"/>
              </a:ext>
            </a:extLst>
          </p:cNvPr>
          <p:cNvPicPr>
            <a:picLocks noChangeAspect="1"/>
          </p:cNvPicPr>
          <p:nvPr/>
        </p:nvPicPr>
        <p:blipFill>
          <a:blip r:embed="rId2"/>
          <a:stretch>
            <a:fillRect/>
          </a:stretch>
        </p:blipFill>
        <p:spPr>
          <a:xfrm>
            <a:off x="565785" y="1442642"/>
            <a:ext cx="7616190" cy="5014240"/>
          </a:xfrm>
          <a:prstGeom prst="rect">
            <a:avLst/>
          </a:prstGeom>
        </p:spPr>
      </p:pic>
    </p:spTree>
    <p:extLst>
      <p:ext uri="{BB962C8B-B14F-4D97-AF65-F5344CB8AC3E}">
        <p14:creationId xmlns:p14="http://schemas.microsoft.com/office/powerpoint/2010/main" val="4188434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C4B14E-1C3D-D707-E375-BA3F72F85147}"/>
              </a:ext>
            </a:extLst>
          </p:cNvPr>
          <p:cNvSpPr/>
          <p:nvPr/>
        </p:nvSpPr>
        <p:spPr>
          <a:xfrm>
            <a:off x="335280" y="599440"/>
            <a:ext cx="2570480" cy="528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chemeClr val="tx1"/>
                </a:solidFill>
              </a:rPr>
              <a:t>RESULT</a:t>
            </a:r>
            <a:endParaRPr lang="en-US" b="1" dirty="0">
              <a:solidFill>
                <a:schemeClr val="tx1"/>
              </a:solidFill>
            </a:endParaRPr>
          </a:p>
        </p:txBody>
      </p:sp>
      <p:sp>
        <p:nvSpPr>
          <p:cNvPr id="5" name="Rectangle 4">
            <a:extLst>
              <a:ext uri="{FF2B5EF4-FFF2-40B4-BE49-F238E27FC236}">
                <a16:creationId xmlns:a16="http://schemas.microsoft.com/office/drawing/2014/main" id="{A220894E-C95E-73F4-944C-17DCAF2BEA6F}"/>
              </a:ext>
            </a:extLst>
          </p:cNvPr>
          <p:cNvSpPr/>
          <p:nvPr/>
        </p:nvSpPr>
        <p:spPr>
          <a:xfrm>
            <a:off x="782320" y="1696720"/>
            <a:ext cx="6939280" cy="41757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Wingdings" panose="05000000000000000000" pitchFamily="2" charset="2"/>
              <a:buChar char="q"/>
            </a:pPr>
            <a:r>
              <a:rPr lang="en-US" dirty="0"/>
              <a:t>Considering infectious diseases pose serious risks to public health, modeling and analysis of these diseases are essential for efficient disease control and prevention. </a:t>
            </a:r>
          </a:p>
          <a:p>
            <a:endParaRPr lang="en-US" dirty="0"/>
          </a:p>
          <a:p>
            <a:pPr marL="285750" indent="-285750">
              <a:buFont typeface="Wingdings" panose="05000000000000000000" pitchFamily="2" charset="2"/>
              <a:buChar char="q"/>
            </a:pPr>
            <a:r>
              <a:rPr lang="en-US" dirty="0"/>
              <a:t>This study models the spread of infectious diseases within communities using a graph theory approach, providing useful knowledge into the dynamics of disease. </a:t>
            </a:r>
          </a:p>
          <a:p>
            <a:endParaRPr lang="en-US" dirty="0"/>
          </a:p>
          <a:p>
            <a:pPr marL="285750" indent="-285750">
              <a:buFont typeface="Wingdings" panose="05000000000000000000" pitchFamily="2" charset="2"/>
              <a:buChar char="q"/>
            </a:pPr>
            <a:r>
              <a:rPr lang="en-US" dirty="0"/>
              <a:t>The outcomes and conclusions of this study give us a complete understanding of how network-based modeling might improve our capacity to predict, control, and manage infectious disease epidemics.</a:t>
            </a:r>
          </a:p>
        </p:txBody>
      </p:sp>
    </p:spTree>
    <p:extLst>
      <p:ext uri="{BB962C8B-B14F-4D97-AF65-F5344CB8AC3E}">
        <p14:creationId xmlns:p14="http://schemas.microsoft.com/office/powerpoint/2010/main" val="92372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Introduction</a:t>
            </a:r>
          </a:p>
          <a:p>
            <a:pPr marL="0" indent="0">
              <a:buNone/>
            </a:pPr>
            <a:endParaRPr lang="en-US" sz="3200" b="1" dirty="0">
              <a:solidFill>
                <a:schemeClr val="tx1"/>
              </a:solidFill>
            </a:endParaRPr>
          </a:p>
        </p:txBody>
      </p:sp>
      <p:sp>
        <p:nvSpPr>
          <p:cNvPr id="4" name="Subtitle 2"/>
          <p:cNvSpPr txBox="1">
            <a:spLocks/>
          </p:cNvSpPr>
          <p:nvPr/>
        </p:nvSpPr>
        <p:spPr>
          <a:xfrm>
            <a:off x="335494" y="2021840"/>
            <a:ext cx="7754112" cy="3108960"/>
          </a:xfrm>
          <a:prstGeom prst="rect">
            <a:avLst/>
          </a:prstGeom>
        </p:spPr>
        <p:txBody>
          <a:bodyPr lIns="91440" tIns="45720" rIns="91440" bIns="45720" anchor="t">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cs typeface="Calibri"/>
            </a:endParaRPr>
          </a:p>
          <a:p>
            <a:pPr>
              <a:buFont typeface="Wingdings" panose="05000000000000000000" pitchFamily="2" charset="2"/>
              <a:buChar char="q"/>
            </a:pPr>
            <a:r>
              <a:rPr lang="en-US" b="0" i="0" dirty="0">
                <a:solidFill>
                  <a:schemeClr val="tx1"/>
                </a:solidFill>
                <a:effectLst/>
                <a:latin typeface="Söhne"/>
              </a:rPr>
              <a:t>Infectious diseases are a global concern</a:t>
            </a:r>
          </a:p>
          <a:p>
            <a:pPr>
              <a:buFont typeface="Wingdings" panose="05000000000000000000" pitchFamily="2" charset="2"/>
              <a:buChar char="q"/>
            </a:pPr>
            <a:r>
              <a:rPr lang="en-US" b="0" i="0" dirty="0">
                <a:solidFill>
                  <a:schemeClr val="tx1"/>
                </a:solidFill>
                <a:effectLst/>
                <a:latin typeface="Söhne"/>
              </a:rPr>
              <a:t>Traditional models may not capture complex transmission dynamics</a:t>
            </a:r>
            <a:endParaRPr lang="en-US" dirty="0">
              <a:solidFill>
                <a:schemeClr val="tx1"/>
              </a:solidFill>
              <a:latin typeface="Söhne"/>
            </a:endParaRPr>
          </a:p>
          <a:p>
            <a:pPr>
              <a:buFont typeface="Wingdings" panose="05000000000000000000" pitchFamily="2" charset="2"/>
              <a:buChar char="q"/>
            </a:pPr>
            <a:r>
              <a:rPr lang="en-US" b="0" i="0" dirty="0">
                <a:solidFill>
                  <a:schemeClr val="tx1"/>
                </a:solidFill>
                <a:effectLst/>
                <a:latin typeface="Söhne"/>
              </a:rPr>
              <a:t>Network-based modeling offers a powerful alternative</a:t>
            </a:r>
            <a:endParaRPr lang="en-US" i="1" dirty="0">
              <a:solidFill>
                <a:schemeClr val="tx1"/>
              </a:solidFill>
            </a:endParaRPr>
          </a:p>
          <a:p>
            <a:pPr marL="0" indent="0">
              <a:buNone/>
            </a:pP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D035F-150D-EA33-1F2F-619F45D0BA4B}"/>
              </a:ext>
            </a:extLst>
          </p:cNvPr>
          <p:cNvSpPr/>
          <p:nvPr/>
        </p:nvSpPr>
        <p:spPr>
          <a:xfrm>
            <a:off x="619760" y="711200"/>
            <a:ext cx="3566160" cy="6502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t>FUTURE WORK</a:t>
            </a:r>
          </a:p>
        </p:txBody>
      </p:sp>
      <p:sp>
        <p:nvSpPr>
          <p:cNvPr id="3" name="Rectangle 2">
            <a:extLst>
              <a:ext uri="{FF2B5EF4-FFF2-40B4-BE49-F238E27FC236}">
                <a16:creationId xmlns:a16="http://schemas.microsoft.com/office/drawing/2014/main" id="{6F9302EF-5CDA-7177-0CE3-39D6D1D48677}"/>
              </a:ext>
            </a:extLst>
          </p:cNvPr>
          <p:cNvSpPr/>
          <p:nvPr/>
        </p:nvSpPr>
        <p:spPr>
          <a:xfrm>
            <a:off x="975360" y="1757680"/>
            <a:ext cx="7193280" cy="40132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q"/>
            </a:pPr>
            <a:r>
              <a:rPr lang="en-US" dirty="0"/>
              <a:t>Model Refinement</a:t>
            </a:r>
          </a:p>
          <a:p>
            <a:pPr marL="285750" indent="-285750">
              <a:buFont typeface="Wingdings" panose="05000000000000000000" pitchFamily="2" charset="2"/>
              <a:buChar char="q"/>
            </a:pPr>
            <a:r>
              <a:rPr lang="en-US" b="0" i="0" dirty="0">
                <a:solidFill>
                  <a:schemeClr val="bg1"/>
                </a:solidFill>
                <a:effectLst/>
                <a:latin typeface="Söhne"/>
              </a:rPr>
              <a:t>Incorporate behavioral dynamics into the network models to better understand the influence of human actions on disease transmission</a:t>
            </a:r>
          </a:p>
          <a:p>
            <a:pPr marL="285750" indent="-285750">
              <a:buFont typeface="Wingdings" panose="05000000000000000000" pitchFamily="2" charset="2"/>
              <a:buChar char="q"/>
            </a:pPr>
            <a:r>
              <a:rPr lang="en-US" dirty="0">
                <a:solidFill>
                  <a:schemeClr val="bg1"/>
                </a:solidFill>
              </a:rPr>
              <a:t>Compare and contrast the network-based models for different infectious diseases to identify common principles and disease-specific factors.</a:t>
            </a:r>
          </a:p>
          <a:p>
            <a:pPr marL="285750" indent="-285750">
              <a:buFont typeface="Wingdings" panose="05000000000000000000" pitchFamily="2" charset="2"/>
              <a:buChar char="q"/>
            </a:pPr>
            <a:r>
              <a:rPr lang="en-US" dirty="0">
                <a:solidFill>
                  <a:schemeClr val="bg1"/>
                </a:solidFill>
              </a:rPr>
              <a:t>Enhance the predictive accuracy of network-based models for disease forecasting.</a:t>
            </a:r>
          </a:p>
        </p:txBody>
      </p:sp>
    </p:spTree>
    <p:extLst>
      <p:ext uri="{BB962C8B-B14F-4D97-AF65-F5344CB8AC3E}">
        <p14:creationId xmlns:p14="http://schemas.microsoft.com/office/powerpoint/2010/main" val="48672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6DA3E-DC64-0AC6-9158-8790F4FB4F0D}"/>
              </a:ext>
            </a:extLst>
          </p:cNvPr>
          <p:cNvSpPr/>
          <p:nvPr/>
        </p:nvSpPr>
        <p:spPr>
          <a:xfrm>
            <a:off x="416560" y="599440"/>
            <a:ext cx="2540000" cy="49784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t>Reference</a:t>
            </a:r>
            <a:endParaRPr lang="en-US" b="1" dirty="0"/>
          </a:p>
        </p:txBody>
      </p:sp>
      <p:sp>
        <p:nvSpPr>
          <p:cNvPr id="3" name="Rectangle 2">
            <a:extLst>
              <a:ext uri="{FF2B5EF4-FFF2-40B4-BE49-F238E27FC236}">
                <a16:creationId xmlns:a16="http://schemas.microsoft.com/office/drawing/2014/main" id="{EE587BA5-4B45-A127-9307-BE457A6958A4}"/>
              </a:ext>
            </a:extLst>
          </p:cNvPr>
          <p:cNvSpPr/>
          <p:nvPr/>
        </p:nvSpPr>
        <p:spPr>
          <a:xfrm>
            <a:off x="416560" y="1351280"/>
            <a:ext cx="8392160" cy="53035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t>[1] C. a. D. Filippo </a:t>
            </a:r>
            <a:r>
              <a:rPr lang="en-US" dirty="0" err="1"/>
              <a:t>Menczer</a:t>
            </a:r>
            <a:r>
              <a:rPr lang="en-US" dirty="0"/>
              <a:t>, Santo Fortunato, A First Course in Network Science. Cambridge University Press, 2020.</a:t>
            </a:r>
          </a:p>
          <a:p>
            <a:endParaRPr lang="en-US" dirty="0"/>
          </a:p>
          <a:p>
            <a:r>
              <a:rPr lang="en-US" dirty="0"/>
              <a:t>[2] G. H. A. K. V. M. M. V. S. A. T. Z. Eubank, S. and N. Wang, Modelling disease outbreaks in realistic urban social networks. Nature, 429(6988), 2004.</a:t>
            </a:r>
          </a:p>
          <a:p>
            <a:endParaRPr lang="en-US" dirty="0"/>
          </a:p>
          <a:p>
            <a:r>
              <a:rPr lang="en-US" dirty="0"/>
              <a:t>[3] M. Newman, Networks: An Introduction. United Kingdom: OUP Oxford, 2010.</a:t>
            </a:r>
          </a:p>
          <a:p>
            <a:endParaRPr lang="en-US" dirty="0"/>
          </a:p>
          <a:p>
            <a:r>
              <a:rPr lang="en-US" dirty="0"/>
              <a:t>[4] K. T. E. Matt J Keeling, Networks and epidemic models. J.R. Soc. Interface, 2005.</a:t>
            </a:r>
          </a:p>
          <a:p>
            <a:endParaRPr lang="en-US" dirty="0"/>
          </a:p>
          <a:p>
            <a:r>
              <a:rPr lang="en-US" dirty="0"/>
              <a:t>[5] S. e. a. Paul, Study of SEIR epidemic model and scenario analysis of covid-19 pandemic. Ecological Genetics and Genomics, 2021.</a:t>
            </a:r>
          </a:p>
          <a:p>
            <a:endParaRPr lang="en-US" dirty="0"/>
          </a:p>
          <a:p>
            <a:r>
              <a:rPr lang="en-US" dirty="0"/>
              <a:t>[6] G. C. Calafiore, C. Novara, and C. </a:t>
            </a:r>
            <a:r>
              <a:rPr lang="en-US" dirty="0" err="1"/>
              <a:t>Possieri</a:t>
            </a:r>
            <a:r>
              <a:rPr lang="en-US" dirty="0"/>
              <a:t>, “A time-varying </a:t>
            </a:r>
            <a:r>
              <a:rPr lang="en-US" dirty="0" err="1"/>
              <a:t>sird</a:t>
            </a:r>
            <a:r>
              <a:rPr lang="en-US" dirty="0"/>
              <a:t> model for the covid-19 contagion in </a:t>
            </a:r>
            <a:r>
              <a:rPr lang="en-US" dirty="0" err="1"/>
              <a:t>italy</a:t>
            </a:r>
            <a:r>
              <a:rPr lang="en-US" dirty="0"/>
              <a:t>,” Annual reviews in control, vol. 50, pp. 361–372, 2020.</a:t>
            </a:r>
          </a:p>
        </p:txBody>
      </p:sp>
    </p:spTree>
    <p:extLst>
      <p:ext uri="{BB962C8B-B14F-4D97-AF65-F5344CB8AC3E}">
        <p14:creationId xmlns:p14="http://schemas.microsoft.com/office/powerpoint/2010/main" val="374681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EABF4-AFAC-C9A8-0B5C-40938004A33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65841"/>
            <a:ext cx="9144000" cy="3153833"/>
          </a:xfrm>
          <a:prstGeom prst="rect">
            <a:avLst/>
          </a:prstGeom>
        </p:spPr>
      </p:pic>
    </p:spTree>
    <p:extLst>
      <p:ext uri="{BB962C8B-B14F-4D97-AF65-F5344CB8AC3E}">
        <p14:creationId xmlns:p14="http://schemas.microsoft.com/office/powerpoint/2010/main" val="3286647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46995-3A46-BBDC-2E4C-3DEE13F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16" y="1814287"/>
            <a:ext cx="7116168" cy="3229426"/>
          </a:xfrm>
          <a:prstGeom prst="rect">
            <a:avLst/>
          </a:prstGeom>
        </p:spPr>
      </p:pic>
    </p:spTree>
    <p:extLst>
      <p:ext uri="{BB962C8B-B14F-4D97-AF65-F5344CB8AC3E}">
        <p14:creationId xmlns:p14="http://schemas.microsoft.com/office/powerpoint/2010/main" val="236197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Statement</a:t>
            </a:r>
          </a:p>
          <a:p>
            <a:pPr marL="0" indent="0">
              <a:buNone/>
            </a:pPr>
            <a:endParaRPr lang="en-US" sz="2600" b="1" dirty="0">
              <a:solidFill>
                <a:schemeClr val="tx1"/>
              </a:solidFill>
            </a:endParaRPr>
          </a:p>
        </p:txBody>
      </p:sp>
      <p:sp>
        <p:nvSpPr>
          <p:cNvPr id="5" name="Subtitle 2"/>
          <p:cNvSpPr txBox="1">
            <a:spLocks/>
          </p:cNvSpPr>
          <p:nvPr/>
        </p:nvSpPr>
        <p:spPr>
          <a:xfrm>
            <a:off x="640080" y="2397760"/>
            <a:ext cx="7823200" cy="3271520"/>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anose="05000000000000000000" pitchFamily="2" charset="2"/>
              <a:buChar char="q"/>
            </a:pPr>
            <a:r>
              <a:rPr lang="en-US" dirty="0"/>
              <a:t>Modern infectious disease modeling often simplifies transmission processes, necessitating the development of network-based models using Graph Theory as a framework to address this issue.</a:t>
            </a:r>
          </a:p>
          <a:p>
            <a:pPr>
              <a:buFont typeface="Wingdings" panose="05000000000000000000" pitchFamily="2" charset="2"/>
              <a:buChar char="q"/>
            </a:pPr>
            <a:r>
              <a:rPr lang="en-US" dirty="0"/>
              <a:t>The objectives of this project are to investigate the dynamics of disease transmission within populations, evaluate the influence of network structures on disease spread, and identify efficient disease management and prevention solutions.</a:t>
            </a:r>
            <a:endParaRPr lang="en-US" sz="3200" i="1" dirty="0">
              <a:solidFill>
                <a:schemeClr val="tx1"/>
              </a:solidFill>
            </a:endParaRPr>
          </a:p>
        </p:txBody>
      </p:sp>
    </p:spTree>
    <p:extLst>
      <p:ext uri="{BB962C8B-B14F-4D97-AF65-F5344CB8AC3E}">
        <p14:creationId xmlns:p14="http://schemas.microsoft.com/office/powerpoint/2010/main" val="37163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0" y="1588756"/>
            <a:ext cx="9144000" cy="52692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Questions</a:t>
            </a:r>
          </a:p>
          <a:p>
            <a:pPr marL="0" indent="0">
              <a:buNone/>
            </a:pPr>
            <a:endParaRPr lang="en-US" sz="2600" b="1" dirty="0">
              <a:solidFill>
                <a:schemeClr val="tx1"/>
              </a:solidFill>
            </a:endParaRPr>
          </a:p>
        </p:txBody>
      </p:sp>
      <p:sp>
        <p:nvSpPr>
          <p:cNvPr id="4" name="Flowchart: Sequential Access Storage 3">
            <a:extLst>
              <a:ext uri="{FF2B5EF4-FFF2-40B4-BE49-F238E27FC236}">
                <a16:creationId xmlns:a16="http://schemas.microsoft.com/office/drawing/2014/main" id="{8D10A8DC-71FC-C612-C2FB-989D8C6F15CE}"/>
              </a:ext>
            </a:extLst>
          </p:cNvPr>
          <p:cNvSpPr/>
          <p:nvPr/>
        </p:nvSpPr>
        <p:spPr>
          <a:xfrm>
            <a:off x="660400" y="1088514"/>
            <a:ext cx="2997200" cy="2081406"/>
          </a:xfrm>
          <a:prstGeom prst="flowChartMagneticTap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bg1"/>
                </a:solidFill>
              </a:rPr>
              <a:t>How can models based on graph theory be modified and used to represent the connections and interactions important to the transmission of infectious diseases?</a:t>
            </a:r>
          </a:p>
        </p:txBody>
      </p:sp>
      <p:sp>
        <p:nvSpPr>
          <p:cNvPr id="5" name="Rectangle: Rounded Corners 4">
            <a:extLst>
              <a:ext uri="{FF2B5EF4-FFF2-40B4-BE49-F238E27FC236}">
                <a16:creationId xmlns:a16="http://schemas.microsoft.com/office/drawing/2014/main" id="{B4B465E7-AD94-AD09-CF30-9BC1467898A4}"/>
              </a:ext>
            </a:extLst>
          </p:cNvPr>
          <p:cNvSpPr/>
          <p:nvPr/>
        </p:nvSpPr>
        <p:spPr>
          <a:xfrm>
            <a:off x="335494" y="3317240"/>
            <a:ext cx="3799626" cy="216916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
            </a:pPr>
            <a:r>
              <a:rPr lang="en-US" b="1" i="0" dirty="0">
                <a:effectLst/>
                <a:latin typeface="Söhne"/>
              </a:rPr>
              <a:t>Node and Edge Attributes</a:t>
            </a:r>
          </a:p>
          <a:p>
            <a:pPr marL="285750" indent="-285750">
              <a:buFont typeface="Wingdings" panose="05000000000000000000" pitchFamily="2" charset="2"/>
              <a:buChar char="§"/>
            </a:pPr>
            <a:r>
              <a:rPr lang="en-US" b="1" i="0" dirty="0">
                <a:effectLst/>
                <a:latin typeface="Söhne"/>
              </a:rPr>
              <a:t>Disease Dynamics</a:t>
            </a:r>
          </a:p>
          <a:p>
            <a:pPr marL="285750" indent="-285750">
              <a:buFont typeface="Wingdings" panose="05000000000000000000" pitchFamily="2" charset="2"/>
              <a:buChar char="§"/>
            </a:pPr>
            <a:r>
              <a:rPr lang="en-US" b="1" i="0" dirty="0">
                <a:effectLst/>
                <a:latin typeface="Söhne"/>
              </a:rPr>
              <a:t>Dynamic Networks</a:t>
            </a:r>
            <a:endParaRPr lang="en-US" dirty="0"/>
          </a:p>
        </p:txBody>
      </p:sp>
      <p:sp>
        <p:nvSpPr>
          <p:cNvPr id="6" name="Flowchart: Sequential Access Storage 5">
            <a:extLst>
              <a:ext uri="{FF2B5EF4-FFF2-40B4-BE49-F238E27FC236}">
                <a16:creationId xmlns:a16="http://schemas.microsoft.com/office/drawing/2014/main" id="{9A87C0A0-650C-DC85-8774-117730D9FE7E}"/>
              </a:ext>
            </a:extLst>
          </p:cNvPr>
          <p:cNvSpPr/>
          <p:nvPr/>
        </p:nvSpPr>
        <p:spPr>
          <a:xfrm>
            <a:off x="5811520" y="1483360"/>
            <a:ext cx="2996986" cy="2169160"/>
          </a:xfrm>
          <a:prstGeom prst="flowChartMagneticTap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how may graph theory-based models, as opposed to conventional epidemiological models, improve the precision and prognostication of disease spread simulations?</a:t>
            </a:r>
          </a:p>
        </p:txBody>
      </p:sp>
      <p:sp>
        <p:nvSpPr>
          <p:cNvPr id="7" name="Flowchart: Alternate Process 6">
            <a:extLst>
              <a:ext uri="{FF2B5EF4-FFF2-40B4-BE49-F238E27FC236}">
                <a16:creationId xmlns:a16="http://schemas.microsoft.com/office/drawing/2014/main" id="{2582B982-78B8-91B5-E365-C51DA783AE65}"/>
              </a:ext>
            </a:extLst>
          </p:cNvPr>
          <p:cNvSpPr/>
          <p:nvPr/>
        </p:nvSpPr>
        <p:spPr>
          <a:xfrm>
            <a:off x="5008880" y="3881120"/>
            <a:ext cx="3799626" cy="2326640"/>
          </a:xfrm>
          <a:prstGeom prst="flowChartAlternateProcess">
            <a:avLst/>
          </a:prstGeom>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
            </a:pPr>
            <a:r>
              <a:rPr lang="en-US" b="1" dirty="0"/>
              <a:t>SIR Modeling</a:t>
            </a:r>
          </a:p>
          <a:p>
            <a:pPr marL="285750" indent="-285750">
              <a:buFont typeface="Wingdings" panose="05000000000000000000" pitchFamily="2" charset="2"/>
              <a:buChar char="§"/>
            </a:pPr>
            <a:r>
              <a:rPr lang="en-US" b="1" dirty="0"/>
              <a:t>SEIR Modeling</a:t>
            </a:r>
          </a:p>
          <a:p>
            <a:pPr marL="285750" indent="-285750">
              <a:buFont typeface="Wingdings" panose="05000000000000000000" pitchFamily="2" charset="2"/>
              <a:buChar char="§"/>
            </a:pPr>
            <a:r>
              <a:rPr lang="en-US" b="1" dirty="0"/>
              <a:t>SIRD Modeling</a:t>
            </a:r>
          </a:p>
          <a:p>
            <a:pPr marL="285750" indent="-285750" algn="ctr">
              <a:buFont typeface="Wingdings" panose="05000000000000000000" pitchFamily="2" charset="2"/>
              <a:buChar char="§"/>
            </a:pPr>
            <a:endParaRPr lang="en-US" dirty="0"/>
          </a:p>
        </p:txBody>
      </p:sp>
    </p:spTree>
    <p:extLst>
      <p:ext uri="{BB962C8B-B14F-4D97-AF65-F5344CB8AC3E}">
        <p14:creationId xmlns:p14="http://schemas.microsoft.com/office/powerpoint/2010/main" val="371635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273350" y="2554912"/>
            <a:ext cx="3610904" cy="227454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l">
              <a:buFont typeface="Wingdings" panose="05000000000000000000" pitchFamily="2" charset="2"/>
              <a:buChar char="q"/>
            </a:pPr>
            <a:r>
              <a:rPr lang="en-US" sz="2000" b="0" i="0" dirty="0">
                <a:solidFill>
                  <a:schemeClr val="tx1"/>
                </a:solidFill>
                <a:effectLst/>
                <a:latin typeface="Söhne"/>
              </a:rPr>
              <a:t>Graph theory studies connections between entities</a:t>
            </a:r>
          </a:p>
          <a:p>
            <a:pPr>
              <a:buFont typeface="Wingdings" panose="05000000000000000000" pitchFamily="2" charset="2"/>
              <a:buChar char="q"/>
            </a:pPr>
            <a:r>
              <a:rPr lang="en-US" sz="2000" b="0" i="0" dirty="0">
                <a:solidFill>
                  <a:schemeClr val="tx1"/>
                </a:solidFill>
                <a:effectLst/>
                <a:latin typeface="Söhne"/>
              </a:rPr>
              <a:t>In disease modeling, nodes represent individuals, edges represent contacts</a:t>
            </a:r>
          </a:p>
          <a:p>
            <a:pPr marL="0" indent="0">
              <a:buNone/>
            </a:pPr>
            <a:endParaRPr lang="en-US" sz="1800" i="1" dirty="0">
              <a:solidFill>
                <a:schemeClr val="tx1"/>
              </a:solidFill>
            </a:endParaRP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i="0" dirty="0">
                <a:solidFill>
                  <a:schemeClr val="tx1"/>
                </a:solidFill>
                <a:effectLst/>
                <a:latin typeface="Söhne"/>
              </a:rPr>
              <a:t>Power of Graph Theory</a:t>
            </a:r>
          </a:p>
          <a:p>
            <a:pPr marL="0" indent="0">
              <a:buNone/>
            </a:pPr>
            <a:endParaRPr lang="en-US" sz="2600" b="1" dirty="0">
              <a:solidFill>
                <a:schemeClr val="tx1"/>
              </a:solidFill>
            </a:endParaRPr>
          </a:p>
        </p:txBody>
      </p:sp>
      <p:pic>
        <p:nvPicPr>
          <p:cNvPr id="9" name="Picture 8">
            <a:extLst>
              <a:ext uri="{FF2B5EF4-FFF2-40B4-BE49-F238E27FC236}">
                <a16:creationId xmlns:a16="http://schemas.microsoft.com/office/drawing/2014/main" id="{3F84E846-7829-FC0C-1A93-AB25F96052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59748" y="2019103"/>
            <a:ext cx="3272161" cy="3133094"/>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272269"/>
            <a:ext cx="7754112" cy="12700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dirty="0"/>
              <a:t>Epidemic models are mathematical and computational models that are used to investigate and forecast the spread of infectious illnesses within a population. </a:t>
            </a:r>
            <a:endParaRPr lang="en-US" sz="2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i="0" dirty="0">
                <a:solidFill>
                  <a:schemeClr val="tx1"/>
                </a:solidFill>
                <a:effectLst/>
                <a:latin typeface="Söhne"/>
              </a:rPr>
              <a:t>Epidemic Models</a:t>
            </a:r>
            <a:endParaRPr lang="en-US" sz="2800" b="1" dirty="0">
              <a:solidFill>
                <a:schemeClr val="tx1"/>
              </a:solidFill>
            </a:endParaRPr>
          </a:p>
          <a:p>
            <a:pPr marL="0" indent="0">
              <a:buNone/>
            </a:pPr>
            <a:endParaRPr lang="en-US" sz="2600" b="1" dirty="0">
              <a:solidFill>
                <a:schemeClr val="tx1"/>
              </a:solidFill>
            </a:endParaRPr>
          </a:p>
          <a:p>
            <a:pPr marL="0" indent="0">
              <a:buNone/>
            </a:pPr>
            <a:endParaRPr lang="en-US" sz="2600" b="1" dirty="0">
              <a:solidFill>
                <a:schemeClr val="tx1"/>
              </a:solidFill>
            </a:endParaRPr>
          </a:p>
        </p:txBody>
      </p:sp>
      <p:pic>
        <p:nvPicPr>
          <p:cNvPr id="16" name="Picture 15">
            <a:extLst>
              <a:ext uri="{FF2B5EF4-FFF2-40B4-BE49-F238E27FC236}">
                <a16:creationId xmlns:a16="http://schemas.microsoft.com/office/drawing/2014/main" id="{0C13D34A-5A1B-5A81-FEB1-80179D8078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28948" y="2542269"/>
            <a:ext cx="3329126" cy="3467913"/>
          </a:xfrm>
          <a:prstGeom prst="rect">
            <a:avLst/>
          </a:prstGeom>
        </p:spPr>
      </p:pic>
      <p:sp>
        <p:nvSpPr>
          <p:cNvPr id="2" name="Rectangle: Diagonal Corners Rounded 1">
            <a:extLst>
              <a:ext uri="{FF2B5EF4-FFF2-40B4-BE49-F238E27FC236}">
                <a16:creationId xmlns:a16="http://schemas.microsoft.com/office/drawing/2014/main" id="{3DAD5749-F35D-D203-7B41-CEED6D0777A4}"/>
              </a:ext>
            </a:extLst>
          </p:cNvPr>
          <p:cNvSpPr/>
          <p:nvPr/>
        </p:nvSpPr>
        <p:spPr>
          <a:xfrm>
            <a:off x="428347" y="2682690"/>
            <a:ext cx="4321205" cy="3494547"/>
          </a:xfrm>
          <a:prstGeom prst="round2Diag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Wingdings" panose="05000000000000000000" pitchFamily="2" charset="2"/>
              <a:buChar char="q"/>
            </a:pPr>
            <a:r>
              <a:rPr lang="en-US" sz="2400" b="0" i="0" dirty="0">
                <a:solidFill>
                  <a:schemeClr val="bg1"/>
                </a:solidFill>
                <a:effectLst/>
                <a:latin typeface="Söhne"/>
              </a:rPr>
              <a:t>SIR, SEIR, and other epidemic models</a:t>
            </a:r>
          </a:p>
          <a:p>
            <a:pPr marL="342900" indent="-342900" algn="ctr">
              <a:buFont typeface="Wingdings" panose="05000000000000000000" pitchFamily="2" charset="2"/>
              <a:buChar char="q"/>
            </a:pPr>
            <a:r>
              <a:rPr lang="en-US" sz="2400" b="0" i="0" dirty="0">
                <a:solidFill>
                  <a:schemeClr val="bg1"/>
                </a:solidFill>
                <a:effectLst/>
                <a:latin typeface="Söhne"/>
              </a:rPr>
              <a:t>Incorporating network structure into these models</a:t>
            </a:r>
          </a:p>
          <a:p>
            <a:pPr algn="ctr"/>
            <a:endParaRPr lang="en-US" sz="2400" dirty="0"/>
          </a:p>
        </p:txBody>
      </p:sp>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3AD350C-58BC-3950-7E85-3242464D52F5}"/>
              </a:ext>
            </a:extLst>
          </p:cNvPr>
          <p:cNvGraphicFramePr>
            <a:graphicFrameLocks noGrp="1"/>
          </p:cNvGraphicFramePr>
          <p:nvPr>
            <p:extLst>
              <p:ext uri="{D42A27DB-BD31-4B8C-83A1-F6EECF244321}">
                <p14:modId xmlns:p14="http://schemas.microsoft.com/office/powerpoint/2010/main" val="1328885189"/>
              </p:ext>
            </p:extLst>
          </p:nvPr>
        </p:nvGraphicFramePr>
        <p:xfrm>
          <a:off x="0" y="1280160"/>
          <a:ext cx="9144000" cy="548640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4291708020"/>
                    </a:ext>
                  </a:extLst>
                </a:gridCol>
              </a:tblGrid>
              <a:tr h="5486400">
                <a:tc>
                  <a:txBody>
                    <a:bodyPr/>
                    <a:lstStyle/>
                    <a:p>
                      <a:endParaRPr lang="en-US" dirty="0">
                        <a:solidFill>
                          <a:schemeClr val="tx1"/>
                        </a:solidFill>
                      </a:endParaRPr>
                    </a:p>
                  </a:txBody>
                  <a:tcPr>
                    <a:solidFill>
                      <a:schemeClr val="bg1"/>
                    </a:solidFill>
                  </a:tcPr>
                </a:tc>
                <a:extLst>
                  <a:ext uri="{0D108BD9-81ED-4DB2-BD59-A6C34878D82A}">
                    <a16:rowId xmlns:a16="http://schemas.microsoft.com/office/drawing/2014/main" val="3969366231"/>
                  </a:ext>
                </a:extLst>
              </a:tr>
            </a:tbl>
          </a:graphicData>
        </a:graphic>
      </p:graphicFrame>
      <p:sp>
        <p:nvSpPr>
          <p:cNvPr id="7" name="Rectangle: Diagonal Corners Rounded 6">
            <a:extLst>
              <a:ext uri="{FF2B5EF4-FFF2-40B4-BE49-F238E27FC236}">
                <a16:creationId xmlns:a16="http://schemas.microsoft.com/office/drawing/2014/main" id="{3514C181-E4B9-1733-8641-665EBB3E850F}"/>
              </a:ext>
            </a:extLst>
          </p:cNvPr>
          <p:cNvSpPr/>
          <p:nvPr/>
        </p:nvSpPr>
        <p:spPr>
          <a:xfrm>
            <a:off x="2761150" y="1133325"/>
            <a:ext cx="802640" cy="447040"/>
          </a:xfrm>
          <a:prstGeom prst="round2Diag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SEIR</a:t>
            </a:r>
          </a:p>
        </p:txBody>
      </p:sp>
      <p:sp>
        <p:nvSpPr>
          <p:cNvPr id="8" name="Rectangle: Diagonal Corners Rounded 7">
            <a:extLst>
              <a:ext uri="{FF2B5EF4-FFF2-40B4-BE49-F238E27FC236}">
                <a16:creationId xmlns:a16="http://schemas.microsoft.com/office/drawing/2014/main" id="{87692273-584A-1B14-E2D5-D34A0647DE7E}"/>
              </a:ext>
            </a:extLst>
          </p:cNvPr>
          <p:cNvSpPr/>
          <p:nvPr/>
        </p:nvSpPr>
        <p:spPr>
          <a:xfrm>
            <a:off x="6243320" y="2624063"/>
            <a:ext cx="944880" cy="487680"/>
          </a:xfrm>
          <a:prstGeom prst="round2Diag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SIR</a:t>
            </a:r>
          </a:p>
        </p:txBody>
      </p:sp>
      <p:sp>
        <p:nvSpPr>
          <p:cNvPr id="9" name="Flowchart: Terminator 8">
            <a:extLst>
              <a:ext uri="{FF2B5EF4-FFF2-40B4-BE49-F238E27FC236}">
                <a16:creationId xmlns:a16="http://schemas.microsoft.com/office/drawing/2014/main" id="{0C5F46A8-F870-7094-7D40-ABEBD43575AC}"/>
              </a:ext>
            </a:extLst>
          </p:cNvPr>
          <p:cNvSpPr/>
          <p:nvPr/>
        </p:nvSpPr>
        <p:spPr>
          <a:xfrm>
            <a:off x="4129886" y="3429000"/>
            <a:ext cx="1447954" cy="487680"/>
          </a:xfrm>
          <a:prstGeom prst="flowChartTerminator">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 Susceptible</a:t>
            </a:r>
          </a:p>
        </p:txBody>
      </p:sp>
      <p:sp>
        <p:nvSpPr>
          <p:cNvPr id="10" name="Flowchart: Terminator 9">
            <a:extLst>
              <a:ext uri="{FF2B5EF4-FFF2-40B4-BE49-F238E27FC236}">
                <a16:creationId xmlns:a16="http://schemas.microsoft.com/office/drawing/2014/main" id="{DFFE9125-0A7F-3A43-DAA8-0F87EB181742}"/>
              </a:ext>
            </a:extLst>
          </p:cNvPr>
          <p:cNvSpPr/>
          <p:nvPr/>
        </p:nvSpPr>
        <p:spPr>
          <a:xfrm>
            <a:off x="5943600" y="3429000"/>
            <a:ext cx="1544320" cy="487680"/>
          </a:xfrm>
          <a:prstGeom prst="flowChartTerminator">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Infectious</a:t>
            </a:r>
          </a:p>
        </p:txBody>
      </p:sp>
      <p:sp>
        <p:nvSpPr>
          <p:cNvPr id="11" name="Flowchart: Terminator 10">
            <a:extLst>
              <a:ext uri="{FF2B5EF4-FFF2-40B4-BE49-F238E27FC236}">
                <a16:creationId xmlns:a16="http://schemas.microsoft.com/office/drawing/2014/main" id="{AEFDE8CA-F666-A2F6-7D1F-E5DBB1BE6EE4}"/>
              </a:ext>
            </a:extLst>
          </p:cNvPr>
          <p:cNvSpPr/>
          <p:nvPr/>
        </p:nvSpPr>
        <p:spPr>
          <a:xfrm>
            <a:off x="7609840" y="3429000"/>
            <a:ext cx="1412240" cy="487680"/>
          </a:xfrm>
          <a:prstGeom prst="flowChartTerminator">
            <a:avLst/>
          </a:prstGeom>
          <a:solidFill>
            <a:srgbClr val="BC581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Recovered</a:t>
            </a:r>
          </a:p>
        </p:txBody>
      </p:sp>
      <p:cxnSp>
        <p:nvCxnSpPr>
          <p:cNvPr id="13" name="Straight Arrow Connector 12">
            <a:extLst>
              <a:ext uri="{FF2B5EF4-FFF2-40B4-BE49-F238E27FC236}">
                <a16:creationId xmlns:a16="http://schemas.microsoft.com/office/drawing/2014/main" id="{C1BF060C-8F1C-3C3D-0336-01E16CCB36AF}"/>
              </a:ext>
            </a:extLst>
          </p:cNvPr>
          <p:cNvCxnSpPr>
            <a:cxnSpLocks/>
            <a:stCxn id="9" idx="3"/>
            <a:endCxn id="10" idx="1"/>
          </p:cNvCxnSpPr>
          <p:nvPr/>
        </p:nvCxnSpPr>
        <p:spPr>
          <a:xfrm>
            <a:off x="5577840" y="3672840"/>
            <a:ext cx="3657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264B2B3-8364-5067-9214-33A0C69B6E56}"/>
              </a:ext>
            </a:extLst>
          </p:cNvPr>
          <p:cNvCxnSpPr>
            <a:cxnSpLocks/>
            <a:stCxn id="10" idx="3"/>
            <a:endCxn id="11" idx="1"/>
          </p:cNvCxnSpPr>
          <p:nvPr/>
        </p:nvCxnSpPr>
        <p:spPr>
          <a:xfrm>
            <a:off x="7487920" y="3672840"/>
            <a:ext cx="121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Diagonal Corners Rounded 17">
            <a:extLst>
              <a:ext uri="{FF2B5EF4-FFF2-40B4-BE49-F238E27FC236}">
                <a16:creationId xmlns:a16="http://schemas.microsoft.com/office/drawing/2014/main" id="{E27AE01B-ADC8-2A04-D3D5-80E2003FE5E7}"/>
              </a:ext>
            </a:extLst>
          </p:cNvPr>
          <p:cNvSpPr/>
          <p:nvPr/>
        </p:nvSpPr>
        <p:spPr>
          <a:xfrm>
            <a:off x="2024303" y="4165600"/>
            <a:ext cx="911937" cy="457200"/>
          </a:xfrm>
          <a:prstGeom prst="round2Diag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SIRD</a:t>
            </a:r>
          </a:p>
        </p:txBody>
      </p:sp>
      <p:pic>
        <p:nvPicPr>
          <p:cNvPr id="22" name="Picture 21">
            <a:extLst>
              <a:ext uri="{FF2B5EF4-FFF2-40B4-BE49-F238E27FC236}">
                <a16:creationId xmlns:a16="http://schemas.microsoft.com/office/drawing/2014/main" id="{D4181C25-B8B6-887A-19E6-9F6C473D1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33" y="4825364"/>
            <a:ext cx="3763367" cy="1788795"/>
          </a:xfrm>
          <a:prstGeom prst="rect">
            <a:avLst/>
          </a:prstGeom>
        </p:spPr>
      </p:pic>
      <p:pic>
        <p:nvPicPr>
          <p:cNvPr id="24" name="Picture 23">
            <a:extLst>
              <a:ext uri="{FF2B5EF4-FFF2-40B4-BE49-F238E27FC236}">
                <a16:creationId xmlns:a16="http://schemas.microsoft.com/office/drawing/2014/main" id="{C0301799-71AF-0266-AFF6-0E45593EB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032" y="1681647"/>
            <a:ext cx="4535527" cy="1061553"/>
          </a:xfrm>
          <a:prstGeom prst="rect">
            <a:avLst/>
          </a:prstGeom>
        </p:spPr>
      </p:pic>
    </p:spTree>
    <p:extLst>
      <p:ext uri="{BB962C8B-B14F-4D97-AF65-F5344CB8AC3E}">
        <p14:creationId xmlns:p14="http://schemas.microsoft.com/office/powerpoint/2010/main" val="246103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783730" y="2709344"/>
            <a:ext cx="7754112" cy="202402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anose="05000000000000000000" pitchFamily="2" charset="2"/>
              <a:buChar char="q"/>
            </a:pPr>
            <a:r>
              <a:rPr lang="en-US" sz="1800" b="0" i="0" dirty="0">
                <a:solidFill>
                  <a:srgbClr val="333132"/>
                </a:solidFill>
                <a:effectLst/>
              </a:rPr>
              <a:t>Networks and the epidemiology of directly transmitted infectious diseases are fundamentally linked. </a:t>
            </a:r>
          </a:p>
          <a:p>
            <a:pPr>
              <a:buFont typeface="Wingdings" panose="05000000000000000000" pitchFamily="2" charset="2"/>
              <a:buChar char="q"/>
            </a:pPr>
            <a:r>
              <a:rPr lang="en-US" sz="1800" dirty="0"/>
              <a:t>The link between social networks and the transmission of disease is one of the factors driving the scientific community’s significant investment in the field. Diseases spread through </a:t>
            </a:r>
            <a:r>
              <a:rPr lang="en-US" sz="2000" dirty="0"/>
              <a:t>networks</a:t>
            </a:r>
            <a:r>
              <a:rPr lang="en-US" sz="1800" dirty="0"/>
              <a:t> of human connections. </a:t>
            </a:r>
            <a:r>
              <a:rPr lang="en-US" sz="1800" b="1" dirty="0">
                <a:solidFill>
                  <a:schemeClr val="bg2">
                    <a:lumMod val="75000"/>
                  </a:schemeClr>
                </a:solidFill>
              </a:rPr>
              <a:t>[1]</a:t>
            </a:r>
          </a:p>
        </p:txBody>
      </p:sp>
      <p:sp>
        <p:nvSpPr>
          <p:cNvPr id="4" name="Subtitle 2"/>
          <p:cNvSpPr txBox="1">
            <a:spLocks/>
          </p:cNvSpPr>
          <p:nvPr/>
        </p:nvSpPr>
        <p:spPr>
          <a:xfrm>
            <a:off x="335494" y="595100"/>
            <a:ext cx="323289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Literature Review</a:t>
            </a:r>
          </a:p>
          <a:p>
            <a:pPr marL="0" indent="0">
              <a:buNone/>
            </a:pPr>
            <a:endParaRPr lang="en-US" sz="2600" b="1" dirty="0">
              <a:solidFill>
                <a:schemeClr val="tx1"/>
              </a:solidFill>
            </a:endParaRPr>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204D01-005B-D205-023F-16E0B85FDFFF}"/>
              </a:ext>
            </a:extLst>
          </p:cNvPr>
          <p:cNvSpPr/>
          <p:nvPr/>
        </p:nvSpPr>
        <p:spPr>
          <a:xfrm>
            <a:off x="221592" y="1300937"/>
            <a:ext cx="4213413" cy="332303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40F2125-E61B-F3BB-F798-009AF2147A13}"/>
              </a:ext>
            </a:extLst>
          </p:cNvPr>
          <p:cNvSpPr/>
          <p:nvPr/>
        </p:nvSpPr>
        <p:spPr>
          <a:xfrm>
            <a:off x="358587" y="645459"/>
            <a:ext cx="2877671" cy="28687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a:solidFill>
                  <a:schemeClr val="tx1"/>
                </a:solidFill>
              </a:rPr>
              <a:t>Literature Review</a:t>
            </a:r>
          </a:p>
        </p:txBody>
      </p:sp>
      <p:sp>
        <p:nvSpPr>
          <p:cNvPr id="4" name="Rectangle 3">
            <a:extLst>
              <a:ext uri="{FF2B5EF4-FFF2-40B4-BE49-F238E27FC236}">
                <a16:creationId xmlns:a16="http://schemas.microsoft.com/office/drawing/2014/main" id="{560E1247-1D43-F638-44D0-46FFC5569764}"/>
              </a:ext>
            </a:extLst>
          </p:cNvPr>
          <p:cNvSpPr/>
          <p:nvPr/>
        </p:nvSpPr>
        <p:spPr>
          <a:xfrm>
            <a:off x="368857" y="1377137"/>
            <a:ext cx="3918882" cy="347116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000" dirty="0"/>
              <a:t>A sort of compartmental modeling called SIR modeling is used to research and assess how infectious illnesses propagate through a population. The code word ”SIR” stands for Susceptible (S), Infectious (I), and Recovered (R), the three basic compartments that make up the model. </a:t>
            </a:r>
            <a:r>
              <a:rPr lang="en-US" sz="2000" b="1" dirty="0">
                <a:solidFill>
                  <a:schemeClr val="tx1"/>
                </a:solidFill>
              </a:rPr>
              <a:t>[2]</a:t>
            </a:r>
          </a:p>
          <a:p>
            <a:pPr algn="ctr"/>
            <a:endParaRPr lang="en-US" dirty="0"/>
          </a:p>
        </p:txBody>
      </p:sp>
      <p:pic>
        <p:nvPicPr>
          <p:cNvPr id="5" name="Picture 4">
            <a:extLst>
              <a:ext uri="{FF2B5EF4-FFF2-40B4-BE49-F238E27FC236}">
                <a16:creationId xmlns:a16="http://schemas.microsoft.com/office/drawing/2014/main" id="{F977020F-94A2-81A4-BF2F-2ACB7111877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27473" y="1377137"/>
            <a:ext cx="2111602" cy="3103896"/>
          </a:xfrm>
          <a:prstGeom prst="rect">
            <a:avLst/>
          </a:prstGeom>
        </p:spPr>
      </p:pic>
      <p:sp>
        <p:nvSpPr>
          <p:cNvPr id="8" name="TextBox 7">
            <a:extLst>
              <a:ext uri="{FF2B5EF4-FFF2-40B4-BE49-F238E27FC236}">
                <a16:creationId xmlns:a16="http://schemas.microsoft.com/office/drawing/2014/main" id="{255E3CA6-E9CC-5811-B159-7DF6CC1B7002}"/>
              </a:ext>
            </a:extLst>
          </p:cNvPr>
          <p:cNvSpPr txBox="1"/>
          <p:nvPr/>
        </p:nvSpPr>
        <p:spPr>
          <a:xfrm>
            <a:off x="2286000" y="5022633"/>
            <a:ext cx="4572000" cy="1477328"/>
          </a:xfrm>
          <a:prstGeom prst="rect">
            <a:avLst/>
          </a:prstGeom>
          <a:ln>
            <a:solidFill>
              <a:schemeClr val="tx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b="0" i="0" dirty="0">
                <a:solidFill>
                  <a:srgbClr val="000000"/>
                </a:solidFill>
                <a:effectLst/>
                <a:latin typeface="-apple-system"/>
              </a:rPr>
              <a:t>The basic differential equations of the SIR model:</a:t>
            </a:r>
          </a:p>
          <a:p>
            <a:pPr algn="l"/>
            <a:r>
              <a:rPr lang="en-US" b="0" i="0" dirty="0" err="1">
                <a:solidFill>
                  <a:srgbClr val="000000"/>
                </a:solidFill>
                <a:effectLst/>
                <a:latin typeface="-apple-system"/>
              </a:rPr>
              <a:t>dS</a:t>
            </a:r>
            <a:r>
              <a:rPr lang="en-US" b="0" i="0" dirty="0">
                <a:solidFill>
                  <a:srgbClr val="000000"/>
                </a:solidFill>
                <a:effectLst/>
                <a:latin typeface="-apple-system"/>
              </a:rPr>
              <a:t>/dt = -β * S * I</a:t>
            </a:r>
            <a:br>
              <a:rPr lang="en-US" b="0" i="0" dirty="0">
                <a:solidFill>
                  <a:srgbClr val="000000"/>
                </a:solidFill>
                <a:effectLst/>
                <a:latin typeface="-apple-system"/>
              </a:rPr>
            </a:br>
            <a:r>
              <a:rPr lang="en-US" b="0" i="0" dirty="0" err="1">
                <a:solidFill>
                  <a:srgbClr val="000000"/>
                </a:solidFill>
                <a:effectLst/>
                <a:latin typeface="-apple-system"/>
              </a:rPr>
              <a:t>dI</a:t>
            </a:r>
            <a:r>
              <a:rPr lang="en-US" b="0" i="0" dirty="0">
                <a:solidFill>
                  <a:srgbClr val="000000"/>
                </a:solidFill>
                <a:effectLst/>
                <a:latin typeface="-apple-system"/>
              </a:rPr>
              <a:t>/dt = β * S * I - γ * I</a:t>
            </a:r>
            <a:br>
              <a:rPr lang="en-US" b="0" i="0" dirty="0">
                <a:solidFill>
                  <a:srgbClr val="000000"/>
                </a:solidFill>
                <a:effectLst/>
                <a:latin typeface="-apple-system"/>
              </a:rPr>
            </a:br>
            <a:r>
              <a:rPr lang="en-US" b="0" i="0" dirty="0" err="1">
                <a:solidFill>
                  <a:srgbClr val="000000"/>
                </a:solidFill>
                <a:effectLst/>
                <a:latin typeface="-apple-system"/>
              </a:rPr>
              <a:t>dR</a:t>
            </a:r>
            <a:r>
              <a:rPr lang="en-US" b="0" i="0" dirty="0">
                <a:solidFill>
                  <a:srgbClr val="000000"/>
                </a:solidFill>
                <a:effectLst/>
                <a:latin typeface="-apple-system"/>
              </a:rPr>
              <a:t>/dt = γ * I</a:t>
            </a:r>
          </a:p>
        </p:txBody>
      </p:sp>
    </p:spTree>
    <p:extLst>
      <p:ext uri="{BB962C8B-B14F-4D97-AF65-F5344CB8AC3E}">
        <p14:creationId xmlns:p14="http://schemas.microsoft.com/office/powerpoint/2010/main" val="14343360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1747</TotalTime>
  <Words>1167</Words>
  <Application>Microsoft Office PowerPoint</Application>
  <PresentationFormat>On-screen Show (4:3)</PresentationFormat>
  <Paragraphs>109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Corbel</vt:lpstr>
      <vt:lpstr>Söhne</vt:lpstr>
      <vt:lpstr>Wingdings</vt:lpstr>
      <vt:lpstr>Spectrum</vt:lpstr>
      <vt:lpstr>Network Based Modeling of Infectious Diseases Spread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RAFEE-UZZAMAN DIHAN</cp:lastModifiedBy>
  <cp:revision>43</cp:revision>
  <dcterms:created xsi:type="dcterms:W3CDTF">2018-12-10T17:20:29Z</dcterms:created>
  <dcterms:modified xsi:type="dcterms:W3CDTF">2024-01-03T03:53:25Z</dcterms:modified>
</cp:coreProperties>
</file>