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286" r:id="rId4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45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801C0-DF7E-4B86-96E4-12C522418953}" type="datetimeFigureOut">
              <a:rPr lang="pt-BR" smtClean="0"/>
              <a:t>13/08/2019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6660F-BDBE-47BB-AD76-85A0632929C4}" type="slidenum">
              <a:rPr lang="pt-BR" smtClean="0"/>
              <a:t>‹nº›</a:t>
            </a:fld>
            <a:endParaRPr lang="pt-BR"/>
          </a:p>
        </p:txBody>
      </p:sp>
    </p:spTree>
    <p:extLst>
      <p:ext uri="{BB962C8B-B14F-4D97-AF65-F5344CB8AC3E}">
        <p14:creationId xmlns:p14="http://schemas.microsoft.com/office/powerpoint/2010/main" val="186078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7" name="Espaço Reservado para Rodapé 4"/>
          <p:cNvSpPr>
            <a:spLocks noGrp="1"/>
          </p:cNvSpPr>
          <p:nvPr>
            <p:ph type="ftr" sz="quarter" idx="3"/>
          </p:nvPr>
        </p:nvSpPr>
        <p:spPr>
          <a:xfrm>
            <a:off x="315931" y="63534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pt-BR" dirty="0"/>
              <a:t>Prof. Késsia Rita da Costa Marchi</a:t>
            </a:r>
          </a:p>
          <a:p>
            <a:pPr algn="l"/>
            <a:r>
              <a:rPr lang="pt-BR" dirty="0"/>
              <a:t>INSTITUTO FEDERAL DO PARANÁ – CAMPUS PARANAVAÍ</a:t>
            </a:r>
          </a:p>
        </p:txBody>
      </p:sp>
      <p:sp>
        <p:nvSpPr>
          <p:cNvPr id="9" name="Título 8"/>
          <p:cNvSpPr>
            <a:spLocks noGrp="1"/>
          </p:cNvSpPr>
          <p:nvPr>
            <p:ph type="title"/>
          </p:nvPr>
        </p:nvSpPr>
        <p:spPr>
          <a:xfrm>
            <a:off x="2373331" y="365125"/>
            <a:ext cx="8086852" cy="1325563"/>
          </a:xfrm>
        </p:spPr>
        <p:txBody>
          <a:bodyPr/>
          <a:lstStyle/>
          <a:p>
            <a:r>
              <a:rPr lang="pt-BR"/>
              <a:t>Clique para editar o título Mestre</a:t>
            </a:r>
          </a:p>
        </p:txBody>
      </p:sp>
      <p:pic>
        <p:nvPicPr>
          <p:cNvPr id="6" name="Imagem 5">
            <a:extLst>
              <a:ext uri="{FF2B5EF4-FFF2-40B4-BE49-F238E27FC236}">
                <a16:creationId xmlns:a16="http://schemas.microsoft.com/office/drawing/2014/main" id="{52645845-575B-4EA8-8CCE-3DDF5E3742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207928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2373331" y="365125"/>
            <a:ext cx="8197688" cy="1325563"/>
          </a:xfrm>
        </p:spPr>
        <p:txBody>
          <a:bodyPr/>
          <a:lstStyle/>
          <a:p>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4">
            <a:extLst>
              <a:ext uri="{FF2B5EF4-FFF2-40B4-BE49-F238E27FC236}">
                <a16:creationId xmlns:a16="http://schemas.microsoft.com/office/drawing/2014/main" id="{0DAB9BCC-C33A-4192-8766-BB00F7D40FC0}"/>
              </a:ext>
            </a:extLst>
          </p:cNvPr>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9" name="Imagem 8">
            <a:extLst>
              <a:ext uri="{FF2B5EF4-FFF2-40B4-BE49-F238E27FC236}">
                <a16:creationId xmlns:a16="http://schemas.microsoft.com/office/drawing/2014/main" id="{4A2CB7D4-0BB8-4EAB-BC3F-BE807EEAE9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183836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4">
            <a:extLst>
              <a:ext uri="{FF2B5EF4-FFF2-40B4-BE49-F238E27FC236}">
                <a16:creationId xmlns:a16="http://schemas.microsoft.com/office/drawing/2014/main" id="{A0D65540-6888-49AB-A4E0-8C3B98FC9394}"/>
              </a:ext>
            </a:extLst>
          </p:cNvPr>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9" name="Imagem 8">
            <a:extLst>
              <a:ext uri="{FF2B5EF4-FFF2-40B4-BE49-F238E27FC236}">
                <a16:creationId xmlns:a16="http://schemas.microsoft.com/office/drawing/2014/main" id="{C3990DF2-0FE0-498D-AE0B-9527C6970E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77777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373331" y="365125"/>
            <a:ext cx="8197688" cy="1325563"/>
          </a:xfrm>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Rodapé 4"/>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6" name="Imagem 5">
            <a:extLst>
              <a:ext uri="{FF2B5EF4-FFF2-40B4-BE49-F238E27FC236}">
                <a16:creationId xmlns:a16="http://schemas.microsoft.com/office/drawing/2014/main" id="{52645845-575B-4EA8-8CCE-3DDF5E3742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211932"/>
            <a:ext cx="1524000" cy="1524000"/>
          </a:xfrm>
          <a:prstGeom prst="rect">
            <a:avLst/>
          </a:prstGeom>
        </p:spPr>
      </p:pic>
    </p:spTree>
    <p:extLst>
      <p:ext uri="{BB962C8B-B14F-4D97-AF65-F5344CB8AC3E}">
        <p14:creationId xmlns:p14="http://schemas.microsoft.com/office/powerpoint/2010/main" val="50829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7" name="Espaço Reservado para Rodapé 4"/>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NSTITUTO FEDERAL DO PARANÁ – CAMPUS PARANAVAÍ</a:t>
            </a:r>
          </a:p>
        </p:txBody>
      </p:sp>
      <p:pic>
        <p:nvPicPr>
          <p:cNvPr id="6" name="Imagem 5">
            <a:extLst>
              <a:ext uri="{FF2B5EF4-FFF2-40B4-BE49-F238E27FC236}">
                <a16:creationId xmlns:a16="http://schemas.microsoft.com/office/drawing/2014/main" id="{FBEEFBEE-483D-43A7-8F43-5640D59497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188851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2553439" y="407987"/>
            <a:ext cx="8114561" cy="1325563"/>
          </a:xfrm>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Espaço Reservado para Rodapé 4"/>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pt-BR" dirty="0"/>
              <a:t>Prof. Késsia Rita da Costa Marchi</a:t>
            </a:r>
          </a:p>
          <a:p>
            <a:pPr algn="l"/>
            <a:r>
              <a:rPr lang="pt-BR" dirty="0"/>
              <a:t> INSTITUTO FEDERAL DO PARANÁ – CAMPUS PARANAVAÍ</a:t>
            </a:r>
          </a:p>
        </p:txBody>
      </p:sp>
      <p:pic>
        <p:nvPicPr>
          <p:cNvPr id="7" name="Imagem 6">
            <a:extLst>
              <a:ext uri="{FF2B5EF4-FFF2-40B4-BE49-F238E27FC236}">
                <a16:creationId xmlns:a16="http://schemas.microsoft.com/office/drawing/2014/main" id="{486262CE-DE84-458A-8F11-6B1D944C50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285063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2445248" y="365125"/>
            <a:ext cx="8222751" cy="1325563"/>
          </a:xfrm>
        </p:spPr>
        <p:txBody>
          <a:bodyPr/>
          <a:lstStyle/>
          <a:p>
            <a:r>
              <a:rPr lang="pt-BR"/>
              <a:t>Clique para editar o título Mestre</a:t>
            </a:r>
            <a:endParaRPr lang="pt-BR" dirty="0"/>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10" name="Espaço Reservado para Rodapé 4"/>
          <p:cNvSpPr>
            <a:spLocks noGrp="1"/>
          </p:cNvSpPr>
          <p:nvPr>
            <p:ph type="ftr" sz="quarter" idx="10"/>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NSTITUTO FEDERAL DO PARANÁ – CAMPUS PARANAVAÍ</a:t>
            </a:r>
          </a:p>
        </p:txBody>
      </p:sp>
      <p:pic>
        <p:nvPicPr>
          <p:cNvPr id="9" name="Imagem 8">
            <a:extLst>
              <a:ext uri="{FF2B5EF4-FFF2-40B4-BE49-F238E27FC236}">
                <a16:creationId xmlns:a16="http://schemas.microsoft.com/office/drawing/2014/main" id="{106CA07A-E203-4F7A-813B-AC24FF709D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120744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73331" y="365125"/>
            <a:ext cx="8294670" cy="1325563"/>
          </a:xfrm>
        </p:spPr>
        <p:txBody>
          <a:bodyPr/>
          <a:lstStyle/>
          <a:p>
            <a:r>
              <a:rPr lang="pt-BR"/>
              <a:t>Clique para editar o título Mestre</a:t>
            </a:r>
            <a:endParaRPr lang="pt-BR" dirty="0"/>
          </a:p>
        </p:txBody>
      </p:sp>
      <p:sp>
        <p:nvSpPr>
          <p:cNvPr id="6" name="Espaço Reservado para Rodapé 4"/>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5" name="Imagem 4">
            <a:extLst>
              <a:ext uri="{FF2B5EF4-FFF2-40B4-BE49-F238E27FC236}">
                <a16:creationId xmlns:a16="http://schemas.microsoft.com/office/drawing/2014/main" id="{911965F5-E181-4AC9-8687-EEF7E04155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49645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5C8FC839-74D2-40B1-9C52-D15D46DA9F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
        <p:nvSpPr>
          <p:cNvPr id="7" name="Espaço Reservado para Rodapé 4">
            <a:extLst>
              <a:ext uri="{FF2B5EF4-FFF2-40B4-BE49-F238E27FC236}">
                <a16:creationId xmlns:a16="http://schemas.microsoft.com/office/drawing/2014/main" id="{03B989DA-C1E0-4ECB-8953-8BF4C5F786C9}"/>
              </a:ext>
            </a:extLst>
          </p:cNvPr>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spTree>
    <p:extLst>
      <p:ext uri="{BB962C8B-B14F-4D97-AF65-F5344CB8AC3E}">
        <p14:creationId xmlns:p14="http://schemas.microsoft.com/office/powerpoint/2010/main" val="575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7" name="Espaço Reservado para Rodapé 4">
            <a:extLst>
              <a:ext uri="{FF2B5EF4-FFF2-40B4-BE49-F238E27FC236}">
                <a16:creationId xmlns:a16="http://schemas.microsoft.com/office/drawing/2014/main" id="{B3B2114E-BFD8-494E-9C8E-2604BB98F589}"/>
              </a:ext>
            </a:extLst>
          </p:cNvPr>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10" name="Imagem 9">
            <a:extLst>
              <a:ext uri="{FF2B5EF4-FFF2-40B4-BE49-F238E27FC236}">
                <a16:creationId xmlns:a16="http://schemas.microsoft.com/office/drawing/2014/main" id="{460AA7A1-DFA0-4206-9E61-6E29EDF837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2271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7" name="Espaço Reservado para Rodapé 4">
            <a:extLst>
              <a:ext uri="{FF2B5EF4-FFF2-40B4-BE49-F238E27FC236}">
                <a16:creationId xmlns:a16="http://schemas.microsoft.com/office/drawing/2014/main" id="{E70AD1C4-3962-43B9-A7E8-15A7231A61C6}"/>
              </a:ext>
            </a:extLst>
          </p:cNvPr>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dirty="0"/>
              <a:t>Prof. Késsia Rita da Costa Marchi </a:t>
            </a:r>
          </a:p>
          <a:p>
            <a:r>
              <a:rPr lang="pt-BR" dirty="0"/>
              <a:t>INSTITUTO FEDERAL DO PARANÁ – CAMPUS PARANAVAÍ</a:t>
            </a:r>
          </a:p>
        </p:txBody>
      </p:sp>
      <p:pic>
        <p:nvPicPr>
          <p:cNvPr id="10" name="Imagem 9">
            <a:extLst>
              <a:ext uri="{FF2B5EF4-FFF2-40B4-BE49-F238E27FC236}">
                <a16:creationId xmlns:a16="http://schemas.microsoft.com/office/drawing/2014/main" id="{B8A774CB-A785-447A-809E-C9F166C62C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131762"/>
            <a:ext cx="1524000" cy="1524000"/>
          </a:xfrm>
          <a:prstGeom prst="rect">
            <a:avLst/>
          </a:prstGeom>
        </p:spPr>
      </p:pic>
    </p:spTree>
    <p:extLst>
      <p:ext uri="{BB962C8B-B14F-4D97-AF65-F5344CB8AC3E}">
        <p14:creationId xmlns:p14="http://schemas.microsoft.com/office/powerpoint/2010/main" val="123715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373330" y="365125"/>
            <a:ext cx="8980469"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Rodapé 4"/>
          <p:cNvSpPr>
            <a:spLocks noGrp="1"/>
          </p:cNvSpPr>
          <p:nvPr>
            <p:ph type="ftr" sz="quarter" idx="3"/>
          </p:nvPr>
        </p:nvSpPr>
        <p:spPr>
          <a:xfrm>
            <a:off x="838200" y="635299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Prof. Késsia Rita da Costa Marchi INSTITUTO FEDERAL DO PARANÁ – CAMPUS PARANAVAÍ</a:t>
            </a:r>
            <a:endParaRPr lang="pt-BR" dirty="0"/>
          </a:p>
        </p:txBody>
      </p:sp>
      <p:sp>
        <p:nvSpPr>
          <p:cNvPr id="6" name="Espaço Reservado para Número de Slide 5"/>
          <p:cNvSpPr>
            <a:spLocks noGrp="1"/>
          </p:cNvSpPr>
          <p:nvPr>
            <p:ph type="sldNum" sz="quarter" idx="4"/>
          </p:nvPr>
        </p:nvSpPr>
        <p:spPr>
          <a:xfrm>
            <a:off x="7900827" y="6356350"/>
            <a:ext cx="345297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pt-BR" dirty="0"/>
              <a:t>“TRABALHAR COM AS MÃOS ENSINA MUITO”</a:t>
            </a:r>
          </a:p>
          <a:p>
            <a:r>
              <a:rPr lang="pt-BR" sz="800" dirty="0"/>
              <a:t>JOSÉ SARAMAGO</a:t>
            </a:r>
          </a:p>
          <a:p>
            <a:endParaRPr lang="pt-BR" dirty="0"/>
          </a:p>
        </p:txBody>
      </p:sp>
      <p:pic>
        <p:nvPicPr>
          <p:cNvPr id="7" name="Imagem 2" descr="plan. if..bmp"/>
          <p:cNvPicPr>
            <a:picLocks noChangeAspect="1" noChangeArrowheads="1"/>
          </p:cNvPicPr>
          <p:nvPr userDrawn="1"/>
        </p:nvPicPr>
        <p:blipFill>
          <a:blip r:embed="rId13" cstate="print"/>
          <a:srcRect/>
          <a:stretch>
            <a:fillRect/>
          </a:stretch>
        </p:blipFill>
        <p:spPr bwMode="auto">
          <a:xfrm>
            <a:off x="210423" y="170649"/>
            <a:ext cx="2088232" cy="1714513"/>
          </a:xfrm>
          <a:prstGeom prst="rect">
            <a:avLst/>
          </a:prstGeom>
          <a:noFill/>
        </p:spPr>
      </p:pic>
      <p:cxnSp>
        <p:nvCxnSpPr>
          <p:cNvPr id="9" name="Conector reto 8"/>
          <p:cNvCxnSpPr/>
          <p:nvPr userDrawn="1"/>
        </p:nvCxnSpPr>
        <p:spPr>
          <a:xfrm>
            <a:off x="0" y="1759833"/>
            <a:ext cx="12192000" cy="2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userDrawn="1"/>
        </p:nvCxnSpPr>
        <p:spPr>
          <a:xfrm>
            <a:off x="0" y="55594"/>
            <a:ext cx="12192000" cy="2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userDrawn="1"/>
        </p:nvCxnSpPr>
        <p:spPr>
          <a:xfrm>
            <a:off x="0" y="6256382"/>
            <a:ext cx="12192000" cy="2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4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2.xml"/><Relationship Id="rId6" Type="http://schemas.openxmlformats.org/officeDocument/2006/relationships/hyperlink" Target="https://www.monetdb.org/Home" TargetMode="External"/><Relationship Id="rId5" Type="http://schemas.openxmlformats.org/officeDocument/2006/relationships/hyperlink" Target="https://neo4j.com/" TargetMode="External"/><Relationship Id="rId4" Type="http://schemas.openxmlformats.org/officeDocument/2006/relationships/hyperlink" Target="https://firebase.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com/download-cent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994560"/>
            <a:ext cx="9144000" cy="2387600"/>
          </a:xfrm>
        </p:spPr>
        <p:txBody>
          <a:bodyPr/>
          <a:lstStyle/>
          <a:p>
            <a:pPr algn="ctr"/>
            <a:r>
              <a:rPr lang="pt-BR" b="1" dirty="0" err="1"/>
              <a:t>NoSQL</a:t>
            </a:r>
            <a:br>
              <a:rPr lang="pt-BR" b="1" dirty="0"/>
            </a:br>
            <a:r>
              <a:rPr lang="pt-BR" b="1" dirty="0" err="1"/>
              <a:t>Not</a:t>
            </a:r>
            <a:r>
              <a:rPr lang="pt-BR" b="1" dirty="0"/>
              <a:t> </a:t>
            </a:r>
            <a:r>
              <a:rPr lang="pt-BR" b="1" dirty="0" err="1"/>
              <a:t>Only</a:t>
            </a:r>
            <a:r>
              <a:rPr lang="pt-BR" b="1" dirty="0"/>
              <a:t> SQL</a:t>
            </a:r>
          </a:p>
        </p:txBody>
      </p:sp>
      <p:sp>
        <p:nvSpPr>
          <p:cNvPr id="3" name="Subtítulo 2"/>
          <p:cNvSpPr>
            <a:spLocks noGrp="1"/>
          </p:cNvSpPr>
          <p:nvPr>
            <p:ph type="subTitle" idx="1"/>
          </p:nvPr>
        </p:nvSpPr>
        <p:spPr>
          <a:xfrm>
            <a:off x="1524000" y="4604360"/>
            <a:ext cx="9144000" cy="1655762"/>
          </a:xfrm>
        </p:spPr>
        <p:txBody>
          <a:bodyPr/>
          <a:lstStyle/>
          <a:p>
            <a:r>
              <a:rPr lang="pt-BR" dirty="0"/>
              <a:t>Parte 01</a:t>
            </a:r>
          </a:p>
        </p:txBody>
      </p:sp>
      <p:sp>
        <p:nvSpPr>
          <p:cNvPr id="5" name="CaixaDeTexto 4">
            <a:extLst>
              <a:ext uri="{FF2B5EF4-FFF2-40B4-BE49-F238E27FC236}">
                <a16:creationId xmlns:a16="http://schemas.microsoft.com/office/drawing/2014/main" id="{0EA061E9-D701-42F7-913D-2A307EFEE19F}"/>
              </a:ext>
            </a:extLst>
          </p:cNvPr>
          <p:cNvSpPr txBox="1"/>
          <p:nvPr/>
        </p:nvSpPr>
        <p:spPr>
          <a:xfrm>
            <a:off x="0" y="6260122"/>
            <a:ext cx="3222805" cy="646331"/>
          </a:xfrm>
          <a:prstGeom prst="rect">
            <a:avLst/>
          </a:prstGeom>
          <a:noFill/>
        </p:spPr>
        <p:txBody>
          <a:bodyPr wrap="none" rtlCol="0">
            <a:spAutoFit/>
          </a:bodyPr>
          <a:lstStyle/>
          <a:p>
            <a:r>
              <a:rPr lang="pt-BR" dirty="0"/>
              <a:t>Prof. Késsia Rita da Costa Marchi</a:t>
            </a:r>
          </a:p>
          <a:p>
            <a:r>
              <a:rPr lang="pt-BR" dirty="0"/>
              <a:t>IFPR – Campus Paranavaí</a:t>
            </a:r>
          </a:p>
        </p:txBody>
      </p:sp>
    </p:spTree>
    <p:extLst>
      <p:ext uri="{BB962C8B-B14F-4D97-AF65-F5344CB8AC3E}">
        <p14:creationId xmlns:p14="http://schemas.microsoft.com/office/powerpoint/2010/main" val="281242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FBF1F-4F10-4661-85A8-3CB26C831786}"/>
              </a:ext>
            </a:extLst>
          </p:cNvPr>
          <p:cNvSpPr>
            <a:spLocks noGrp="1"/>
          </p:cNvSpPr>
          <p:nvPr>
            <p:ph type="title"/>
          </p:nvPr>
        </p:nvSpPr>
        <p:spPr/>
        <p:txBody>
          <a:bodyPr/>
          <a:lstStyle/>
          <a:p>
            <a:r>
              <a:rPr lang="pt-BR" dirty="0"/>
              <a:t>Relembrando a escalabilidade</a:t>
            </a:r>
          </a:p>
        </p:txBody>
      </p:sp>
      <p:sp>
        <p:nvSpPr>
          <p:cNvPr id="3" name="Espaço Reservado para Conteúdo 2">
            <a:extLst>
              <a:ext uri="{FF2B5EF4-FFF2-40B4-BE49-F238E27FC236}">
                <a16:creationId xmlns:a16="http://schemas.microsoft.com/office/drawing/2014/main" id="{0A9DE99B-4F83-440D-901D-459B7FBB980E}"/>
              </a:ext>
            </a:extLst>
          </p:cNvPr>
          <p:cNvSpPr>
            <a:spLocks noGrp="1"/>
          </p:cNvSpPr>
          <p:nvPr>
            <p:ph idx="1"/>
          </p:nvPr>
        </p:nvSpPr>
        <p:spPr/>
        <p:txBody>
          <a:bodyPr/>
          <a:lstStyle/>
          <a:p>
            <a:r>
              <a:rPr lang="pt-BR" dirty="0"/>
              <a:t>Escalabilidade representa aumentar a capacidade computacional para respostas de Banco de Dados SQL. </a:t>
            </a:r>
          </a:p>
          <a:p>
            <a:pPr lvl="1"/>
            <a:r>
              <a:rPr lang="pt-BR" b="1" u="sng" dirty="0"/>
              <a:t>Escalabilidade Vertical: </a:t>
            </a:r>
            <a:r>
              <a:rPr lang="pt-BR" dirty="0"/>
              <a:t>Ocorre quando a necessidade de melhorar a performance do Banco de Dados por meio do hardware. </a:t>
            </a:r>
          </a:p>
          <a:p>
            <a:pPr lvl="1"/>
            <a:r>
              <a:rPr lang="pt-BR" b="1" u="sng" dirty="0"/>
              <a:t>Escalabilidade Horizontal: </a:t>
            </a:r>
            <a:r>
              <a:rPr lang="pt-BR" dirty="0"/>
              <a:t>Ocorre quando a necessidade de melhorar a performance do Banco de Dados por meio lógico – aqui entra o </a:t>
            </a:r>
            <a:r>
              <a:rPr lang="pt-BR" dirty="0" err="1"/>
              <a:t>NoSQL</a:t>
            </a:r>
            <a:r>
              <a:rPr lang="pt-BR" dirty="0"/>
              <a:t>. </a:t>
            </a:r>
          </a:p>
        </p:txBody>
      </p:sp>
      <p:sp>
        <p:nvSpPr>
          <p:cNvPr id="4" name="Espaço Reservado para Rodapé 3">
            <a:extLst>
              <a:ext uri="{FF2B5EF4-FFF2-40B4-BE49-F238E27FC236}">
                <a16:creationId xmlns:a16="http://schemas.microsoft.com/office/drawing/2014/main" id="{2613AB9D-6668-47AF-A035-EC8DAC92D291}"/>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418565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2871B-045F-4372-B985-A2820D48597C}"/>
              </a:ext>
            </a:extLst>
          </p:cNvPr>
          <p:cNvSpPr>
            <a:spLocks noGrp="1"/>
          </p:cNvSpPr>
          <p:nvPr>
            <p:ph type="title"/>
          </p:nvPr>
        </p:nvSpPr>
        <p:spPr/>
        <p:txBody>
          <a:bodyPr/>
          <a:lstStyle/>
          <a:p>
            <a:r>
              <a:rPr lang="pt-BR" dirty="0" err="1"/>
              <a:t>NoSQL</a:t>
            </a:r>
            <a:r>
              <a:rPr lang="pt-BR" dirty="0"/>
              <a:t> X SQL</a:t>
            </a:r>
          </a:p>
        </p:txBody>
      </p:sp>
      <p:graphicFrame>
        <p:nvGraphicFramePr>
          <p:cNvPr id="5" name="Espaço Reservado para Conteúdo 4">
            <a:extLst>
              <a:ext uri="{FF2B5EF4-FFF2-40B4-BE49-F238E27FC236}">
                <a16:creationId xmlns:a16="http://schemas.microsoft.com/office/drawing/2014/main" id="{4E5E5C21-6F49-47EA-A2B6-1EE6D42A45B9}"/>
              </a:ext>
            </a:extLst>
          </p:cNvPr>
          <p:cNvGraphicFramePr>
            <a:graphicFrameLocks noGrp="1"/>
          </p:cNvGraphicFramePr>
          <p:nvPr>
            <p:ph idx="1"/>
            <p:extLst>
              <p:ext uri="{D42A27DB-BD31-4B8C-83A1-F6EECF244321}">
                <p14:modId xmlns:p14="http://schemas.microsoft.com/office/powerpoint/2010/main" val="2582414378"/>
              </p:ext>
            </p:extLst>
          </p:nvPr>
        </p:nvGraphicFramePr>
        <p:xfrm>
          <a:off x="838200" y="1825625"/>
          <a:ext cx="10515600" cy="4211320"/>
        </p:xfrm>
        <a:graphic>
          <a:graphicData uri="http://schemas.openxmlformats.org/drawingml/2006/table">
            <a:tbl>
              <a:tblPr firstRow="1" bandRow="1">
                <a:tableStyleId>{5C22544A-7EE6-4342-B048-85BDC9FD1C3A}</a:tableStyleId>
              </a:tblPr>
              <a:tblGrid>
                <a:gridCol w="2528455">
                  <a:extLst>
                    <a:ext uri="{9D8B030D-6E8A-4147-A177-3AD203B41FA5}">
                      <a16:colId xmlns:a16="http://schemas.microsoft.com/office/drawing/2014/main" val="347959280"/>
                    </a:ext>
                  </a:extLst>
                </a:gridCol>
                <a:gridCol w="3879272">
                  <a:extLst>
                    <a:ext uri="{9D8B030D-6E8A-4147-A177-3AD203B41FA5}">
                      <a16:colId xmlns:a16="http://schemas.microsoft.com/office/drawing/2014/main" val="1224216643"/>
                    </a:ext>
                  </a:extLst>
                </a:gridCol>
                <a:gridCol w="4107873">
                  <a:extLst>
                    <a:ext uri="{9D8B030D-6E8A-4147-A177-3AD203B41FA5}">
                      <a16:colId xmlns:a16="http://schemas.microsoft.com/office/drawing/2014/main" val="566228958"/>
                    </a:ext>
                  </a:extLst>
                </a:gridCol>
              </a:tblGrid>
              <a:tr h="370840">
                <a:tc>
                  <a:txBody>
                    <a:bodyPr/>
                    <a:lstStyle/>
                    <a:p>
                      <a:r>
                        <a:rPr lang="pt-BR" dirty="0"/>
                        <a:t>Item Analisado</a:t>
                      </a:r>
                    </a:p>
                  </a:txBody>
                  <a:tcPr/>
                </a:tc>
                <a:tc>
                  <a:txBody>
                    <a:bodyPr/>
                    <a:lstStyle/>
                    <a:p>
                      <a:r>
                        <a:rPr lang="pt-BR" dirty="0"/>
                        <a:t>SQL</a:t>
                      </a:r>
                    </a:p>
                  </a:txBody>
                  <a:tcPr/>
                </a:tc>
                <a:tc>
                  <a:txBody>
                    <a:bodyPr/>
                    <a:lstStyle/>
                    <a:p>
                      <a:r>
                        <a:rPr lang="pt-BR" dirty="0" err="1"/>
                        <a:t>NoSQL</a:t>
                      </a:r>
                      <a:endParaRPr lang="pt-BR" dirty="0"/>
                    </a:p>
                  </a:txBody>
                  <a:tcPr/>
                </a:tc>
                <a:extLst>
                  <a:ext uri="{0D108BD9-81ED-4DB2-BD59-A6C34878D82A}">
                    <a16:rowId xmlns:a16="http://schemas.microsoft.com/office/drawing/2014/main" val="1639985110"/>
                  </a:ext>
                </a:extLst>
              </a:tr>
              <a:tr h="370840">
                <a:tc>
                  <a:txBody>
                    <a:bodyPr/>
                    <a:lstStyle/>
                    <a:p>
                      <a:r>
                        <a:rPr lang="pt-BR" b="1" dirty="0"/>
                        <a:t>Modelo de dados</a:t>
                      </a:r>
                    </a:p>
                  </a:txBody>
                  <a:tcPr/>
                </a:tc>
                <a:tc>
                  <a:txBody>
                    <a:bodyPr/>
                    <a:lstStyle/>
                    <a:p>
                      <a:r>
                        <a:rPr lang="pt-BR" dirty="0"/>
                        <a:t>Baseado em tabelas que são agrupadas em </a:t>
                      </a:r>
                      <a:r>
                        <a:rPr lang="pt-BR" dirty="0" err="1"/>
                        <a:t>schemas</a:t>
                      </a:r>
                      <a:r>
                        <a:rPr lang="pt-BR" dirty="0"/>
                        <a:t>.</a:t>
                      </a:r>
                    </a:p>
                  </a:txBody>
                  <a:tcPr/>
                </a:tc>
                <a:tc>
                  <a:txBody>
                    <a:bodyPr/>
                    <a:lstStyle/>
                    <a:p>
                      <a:r>
                        <a:rPr lang="pt-BR" dirty="0"/>
                        <a:t>Não possui um tipo de estrutura definida, variando de banco para banco. Porém, geralmente possuem uma estrutura utilizada para recuperação de registros chamada de </a:t>
                      </a:r>
                      <a:r>
                        <a:rPr lang="pt-BR" u="sng" dirty="0"/>
                        <a:t>chave de partição</a:t>
                      </a:r>
                      <a:r>
                        <a:rPr lang="pt-BR" dirty="0"/>
                        <a:t>. </a:t>
                      </a:r>
                    </a:p>
                  </a:txBody>
                  <a:tcPr/>
                </a:tc>
                <a:extLst>
                  <a:ext uri="{0D108BD9-81ED-4DB2-BD59-A6C34878D82A}">
                    <a16:rowId xmlns:a16="http://schemas.microsoft.com/office/drawing/2014/main" val="2460706793"/>
                  </a:ext>
                </a:extLst>
              </a:tr>
              <a:tr h="370840">
                <a:tc>
                  <a:txBody>
                    <a:bodyPr/>
                    <a:lstStyle/>
                    <a:p>
                      <a:r>
                        <a:rPr lang="pt-BR" b="1" dirty="0"/>
                        <a:t>Propriedades ACID</a:t>
                      </a:r>
                    </a:p>
                  </a:txBody>
                  <a:tcPr/>
                </a:tc>
                <a:tc>
                  <a:txBody>
                    <a:bodyPr/>
                    <a:lstStyle/>
                    <a:p>
                      <a:r>
                        <a:rPr lang="pt-BR" dirty="0"/>
                        <a:t>Seguem as propriedades ACID fielmente</a:t>
                      </a:r>
                    </a:p>
                  </a:txBody>
                  <a:tcPr/>
                </a:tc>
                <a:tc>
                  <a:txBody>
                    <a:bodyPr/>
                    <a:lstStyle/>
                    <a:p>
                      <a:r>
                        <a:rPr lang="pt-BR" dirty="0"/>
                        <a:t>Geralmente abrem mão de algumas propriedades em troca de escalabilidade horizontal. </a:t>
                      </a:r>
                    </a:p>
                  </a:txBody>
                  <a:tcPr/>
                </a:tc>
                <a:extLst>
                  <a:ext uri="{0D108BD9-81ED-4DB2-BD59-A6C34878D82A}">
                    <a16:rowId xmlns:a16="http://schemas.microsoft.com/office/drawing/2014/main" val="2075310000"/>
                  </a:ext>
                </a:extLst>
              </a:tr>
              <a:tr h="370840">
                <a:tc>
                  <a:txBody>
                    <a:bodyPr/>
                    <a:lstStyle/>
                    <a:p>
                      <a:r>
                        <a:rPr lang="pt-BR" b="1" dirty="0"/>
                        <a:t>Desempenho</a:t>
                      </a:r>
                    </a:p>
                  </a:txBody>
                  <a:tcPr/>
                </a:tc>
                <a:tc>
                  <a:txBody>
                    <a:bodyPr/>
                    <a:lstStyle/>
                    <a:p>
                      <a:r>
                        <a:rPr lang="pt-BR" dirty="0"/>
                        <a:t>Diretamente relacionado a capacidade computacional (memória, disco e processador)</a:t>
                      </a:r>
                    </a:p>
                  </a:txBody>
                  <a:tcPr/>
                </a:tc>
                <a:tc>
                  <a:txBody>
                    <a:bodyPr/>
                    <a:lstStyle/>
                    <a:p>
                      <a:r>
                        <a:rPr lang="pt-BR" dirty="0"/>
                        <a:t>É muito mais relacionado à propriedades de hardware adjacente (como infraestrutura de rede) e à maneira coo a aplicação acesso o banco de dados </a:t>
                      </a:r>
                      <a:r>
                        <a:rPr lang="pt-BR" dirty="0" err="1"/>
                        <a:t>NoSQL</a:t>
                      </a:r>
                      <a:r>
                        <a:rPr lang="pt-BR" dirty="0"/>
                        <a:t>.</a:t>
                      </a:r>
                    </a:p>
                  </a:txBody>
                  <a:tcPr/>
                </a:tc>
                <a:extLst>
                  <a:ext uri="{0D108BD9-81ED-4DB2-BD59-A6C34878D82A}">
                    <a16:rowId xmlns:a16="http://schemas.microsoft.com/office/drawing/2014/main" val="3123638207"/>
                  </a:ext>
                </a:extLst>
              </a:tr>
            </a:tbl>
          </a:graphicData>
        </a:graphic>
      </p:graphicFrame>
      <p:sp>
        <p:nvSpPr>
          <p:cNvPr id="4" name="Espaço Reservado para Rodapé 3">
            <a:extLst>
              <a:ext uri="{FF2B5EF4-FFF2-40B4-BE49-F238E27FC236}">
                <a16:creationId xmlns:a16="http://schemas.microsoft.com/office/drawing/2014/main" id="{ECD37139-0A60-4778-9175-328D439DDC80}"/>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306542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2871B-045F-4372-B985-A2820D48597C}"/>
              </a:ext>
            </a:extLst>
          </p:cNvPr>
          <p:cNvSpPr>
            <a:spLocks noGrp="1"/>
          </p:cNvSpPr>
          <p:nvPr>
            <p:ph type="title"/>
          </p:nvPr>
        </p:nvSpPr>
        <p:spPr/>
        <p:txBody>
          <a:bodyPr/>
          <a:lstStyle/>
          <a:p>
            <a:r>
              <a:rPr lang="pt-BR" dirty="0" err="1"/>
              <a:t>NoSQL</a:t>
            </a:r>
            <a:r>
              <a:rPr lang="pt-BR" dirty="0"/>
              <a:t> X SQL</a:t>
            </a:r>
          </a:p>
        </p:txBody>
      </p:sp>
      <p:graphicFrame>
        <p:nvGraphicFramePr>
          <p:cNvPr id="5" name="Espaço Reservado para Conteúdo 4">
            <a:extLst>
              <a:ext uri="{FF2B5EF4-FFF2-40B4-BE49-F238E27FC236}">
                <a16:creationId xmlns:a16="http://schemas.microsoft.com/office/drawing/2014/main" id="{4E5E5C21-6F49-47EA-A2B6-1EE6D42A45B9}"/>
              </a:ext>
            </a:extLst>
          </p:cNvPr>
          <p:cNvGraphicFramePr>
            <a:graphicFrameLocks noGrp="1"/>
          </p:cNvGraphicFramePr>
          <p:nvPr>
            <p:ph idx="1"/>
            <p:extLst>
              <p:ext uri="{D42A27DB-BD31-4B8C-83A1-F6EECF244321}">
                <p14:modId xmlns:p14="http://schemas.microsoft.com/office/powerpoint/2010/main" val="433617310"/>
              </p:ext>
            </p:extLst>
          </p:nvPr>
        </p:nvGraphicFramePr>
        <p:xfrm>
          <a:off x="838200" y="2463800"/>
          <a:ext cx="10515600" cy="1930400"/>
        </p:xfrm>
        <a:graphic>
          <a:graphicData uri="http://schemas.openxmlformats.org/drawingml/2006/table">
            <a:tbl>
              <a:tblPr firstRow="1" bandRow="1">
                <a:tableStyleId>{5C22544A-7EE6-4342-B048-85BDC9FD1C3A}</a:tableStyleId>
              </a:tblPr>
              <a:tblGrid>
                <a:gridCol w="2528455">
                  <a:extLst>
                    <a:ext uri="{9D8B030D-6E8A-4147-A177-3AD203B41FA5}">
                      <a16:colId xmlns:a16="http://schemas.microsoft.com/office/drawing/2014/main" val="347959280"/>
                    </a:ext>
                  </a:extLst>
                </a:gridCol>
                <a:gridCol w="3879272">
                  <a:extLst>
                    <a:ext uri="{9D8B030D-6E8A-4147-A177-3AD203B41FA5}">
                      <a16:colId xmlns:a16="http://schemas.microsoft.com/office/drawing/2014/main" val="1224216643"/>
                    </a:ext>
                  </a:extLst>
                </a:gridCol>
                <a:gridCol w="4107873">
                  <a:extLst>
                    <a:ext uri="{9D8B030D-6E8A-4147-A177-3AD203B41FA5}">
                      <a16:colId xmlns:a16="http://schemas.microsoft.com/office/drawing/2014/main" val="566228958"/>
                    </a:ext>
                  </a:extLst>
                </a:gridCol>
              </a:tblGrid>
              <a:tr h="370840">
                <a:tc>
                  <a:txBody>
                    <a:bodyPr/>
                    <a:lstStyle/>
                    <a:p>
                      <a:r>
                        <a:rPr lang="pt-BR" dirty="0"/>
                        <a:t>Item Analisado</a:t>
                      </a:r>
                    </a:p>
                  </a:txBody>
                  <a:tcPr/>
                </a:tc>
                <a:tc>
                  <a:txBody>
                    <a:bodyPr/>
                    <a:lstStyle/>
                    <a:p>
                      <a:r>
                        <a:rPr lang="pt-BR" dirty="0"/>
                        <a:t>SQL</a:t>
                      </a:r>
                    </a:p>
                  </a:txBody>
                  <a:tcPr/>
                </a:tc>
                <a:tc>
                  <a:txBody>
                    <a:bodyPr/>
                    <a:lstStyle/>
                    <a:p>
                      <a:r>
                        <a:rPr lang="pt-BR" dirty="0" err="1"/>
                        <a:t>NoSQL</a:t>
                      </a:r>
                      <a:endParaRPr lang="pt-BR" dirty="0"/>
                    </a:p>
                  </a:txBody>
                  <a:tcPr/>
                </a:tc>
                <a:extLst>
                  <a:ext uri="{0D108BD9-81ED-4DB2-BD59-A6C34878D82A}">
                    <a16:rowId xmlns:a16="http://schemas.microsoft.com/office/drawing/2014/main" val="1639985110"/>
                  </a:ext>
                </a:extLst>
              </a:tr>
              <a:tr h="370840">
                <a:tc>
                  <a:txBody>
                    <a:bodyPr/>
                    <a:lstStyle/>
                    <a:p>
                      <a:r>
                        <a:rPr lang="pt-BR" b="1" dirty="0" err="1"/>
                        <a:t>Escalabidade</a:t>
                      </a:r>
                      <a:endParaRPr lang="pt-BR" b="1" dirty="0"/>
                    </a:p>
                  </a:txBody>
                  <a:tcPr/>
                </a:tc>
                <a:tc>
                  <a:txBody>
                    <a:bodyPr/>
                    <a:lstStyle/>
                    <a:p>
                      <a:r>
                        <a:rPr lang="pt-BR" dirty="0"/>
                        <a:t>Vertical</a:t>
                      </a:r>
                    </a:p>
                  </a:txBody>
                  <a:tcPr/>
                </a:tc>
                <a:tc>
                  <a:txBody>
                    <a:bodyPr/>
                    <a:lstStyle/>
                    <a:p>
                      <a:r>
                        <a:rPr lang="pt-BR" dirty="0"/>
                        <a:t>Horizontal</a:t>
                      </a:r>
                    </a:p>
                  </a:txBody>
                  <a:tcPr/>
                </a:tc>
                <a:extLst>
                  <a:ext uri="{0D108BD9-81ED-4DB2-BD59-A6C34878D82A}">
                    <a16:rowId xmlns:a16="http://schemas.microsoft.com/office/drawing/2014/main" val="2460706793"/>
                  </a:ext>
                </a:extLst>
              </a:tr>
              <a:tr h="370840">
                <a:tc>
                  <a:txBody>
                    <a:bodyPr/>
                    <a:lstStyle/>
                    <a:p>
                      <a:r>
                        <a:rPr lang="pt-BR" b="1" dirty="0"/>
                        <a:t>APIs (Consulta e Manipulação de Dados)</a:t>
                      </a:r>
                    </a:p>
                  </a:txBody>
                  <a:tcPr/>
                </a:tc>
                <a:tc>
                  <a:txBody>
                    <a:bodyPr/>
                    <a:lstStyle/>
                    <a:p>
                      <a:r>
                        <a:rPr lang="pt-BR" dirty="0"/>
                        <a:t>Feita por meio da linguagem SQL, gerenciadas por RDBMS (</a:t>
                      </a:r>
                      <a:r>
                        <a:rPr lang="pt-BR" dirty="0" err="1"/>
                        <a:t>SGBDs</a:t>
                      </a:r>
                      <a:r>
                        <a:rPr lang="pt-BR" dirty="0"/>
                        <a:t>)</a:t>
                      </a:r>
                    </a:p>
                  </a:txBody>
                  <a:tcPr/>
                </a:tc>
                <a:tc>
                  <a:txBody>
                    <a:bodyPr/>
                    <a:lstStyle/>
                    <a:p>
                      <a:r>
                        <a:rPr lang="pt-BR" dirty="0"/>
                        <a:t>Baseada em objetos, que podem inclusive serem armazenados facilmente em memória contribuindo com a performance. </a:t>
                      </a:r>
                    </a:p>
                  </a:txBody>
                  <a:tcPr/>
                </a:tc>
                <a:extLst>
                  <a:ext uri="{0D108BD9-81ED-4DB2-BD59-A6C34878D82A}">
                    <a16:rowId xmlns:a16="http://schemas.microsoft.com/office/drawing/2014/main" val="2075310000"/>
                  </a:ext>
                </a:extLst>
              </a:tr>
            </a:tbl>
          </a:graphicData>
        </a:graphic>
      </p:graphicFrame>
      <p:sp>
        <p:nvSpPr>
          <p:cNvPr id="4" name="Espaço Reservado para Rodapé 3">
            <a:extLst>
              <a:ext uri="{FF2B5EF4-FFF2-40B4-BE49-F238E27FC236}">
                <a16:creationId xmlns:a16="http://schemas.microsoft.com/office/drawing/2014/main" id="{ECD37139-0A60-4778-9175-328D439DDC80}"/>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307679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C076-E768-42F9-9DCA-337887DA2454}"/>
              </a:ext>
            </a:extLst>
          </p:cNvPr>
          <p:cNvSpPr>
            <a:spLocks noGrp="1"/>
          </p:cNvSpPr>
          <p:nvPr>
            <p:ph type="title"/>
          </p:nvPr>
        </p:nvSpPr>
        <p:spPr/>
        <p:txBody>
          <a:bodyPr/>
          <a:lstStyle/>
          <a:p>
            <a:r>
              <a:rPr lang="pt-BR" dirty="0"/>
              <a:t>Quando Utilizar?</a:t>
            </a:r>
          </a:p>
        </p:txBody>
      </p:sp>
      <p:sp>
        <p:nvSpPr>
          <p:cNvPr id="3" name="Espaço Reservado para Conteúdo 2">
            <a:extLst>
              <a:ext uri="{FF2B5EF4-FFF2-40B4-BE49-F238E27FC236}">
                <a16:creationId xmlns:a16="http://schemas.microsoft.com/office/drawing/2014/main" id="{5869BB47-8FDC-4EDC-B0F1-CDC1A9083DFC}"/>
              </a:ext>
            </a:extLst>
          </p:cNvPr>
          <p:cNvSpPr>
            <a:spLocks noGrp="1"/>
          </p:cNvSpPr>
          <p:nvPr>
            <p:ph idx="1"/>
          </p:nvPr>
        </p:nvSpPr>
        <p:spPr/>
        <p:txBody>
          <a:bodyPr/>
          <a:lstStyle/>
          <a:p>
            <a:r>
              <a:rPr lang="pt-BR" dirty="0"/>
              <a:t>Cada paradigma é adequado para situações específicas, podendo, inclusive, utilizar arquitetura diferentes em um único sistema. </a:t>
            </a:r>
          </a:p>
          <a:p>
            <a:r>
              <a:rPr lang="pt-BR" dirty="0"/>
              <a:t>Casos específicos:	</a:t>
            </a:r>
          </a:p>
          <a:p>
            <a:pPr lvl="1"/>
            <a:r>
              <a:rPr lang="pt-BR" dirty="0"/>
              <a:t>Prefira SQL</a:t>
            </a:r>
          </a:p>
          <a:p>
            <a:pPr lvl="2"/>
            <a:r>
              <a:rPr lang="pt-BR" dirty="0"/>
              <a:t>Necessidades de segurança e integridade pelo motivo de implementarem as propriedades ACID. </a:t>
            </a:r>
          </a:p>
          <a:p>
            <a:pPr lvl="1"/>
            <a:r>
              <a:rPr lang="pt-BR" dirty="0"/>
              <a:t>Prefira o </a:t>
            </a:r>
            <a:r>
              <a:rPr lang="pt-BR" dirty="0" err="1"/>
              <a:t>NoSQL</a:t>
            </a:r>
            <a:endParaRPr lang="pt-BR" dirty="0"/>
          </a:p>
          <a:p>
            <a:pPr lvl="2"/>
            <a:r>
              <a:rPr lang="pt-BR" dirty="0"/>
              <a:t>Em caso de armazenamento </a:t>
            </a:r>
            <a:r>
              <a:rPr lang="pt-BR" dirty="0" err="1"/>
              <a:t>desnormalizados</a:t>
            </a:r>
            <a:r>
              <a:rPr lang="pt-BR" dirty="0"/>
              <a:t> (</a:t>
            </a:r>
            <a:r>
              <a:rPr lang="pt-BR" dirty="0" err="1"/>
              <a:t>DataWharehouse</a:t>
            </a:r>
            <a:r>
              <a:rPr lang="pt-BR" dirty="0"/>
              <a:t>).</a:t>
            </a:r>
          </a:p>
          <a:p>
            <a:pPr lvl="2"/>
            <a:r>
              <a:rPr lang="pt-BR" dirty="0"/>
              <a:t>Camada Cache para a aplicação.</a:t>
            </a:r>
          </a:p>
          <a:p>
            <a:pPr lvl="2"/>
            <a:r>
              <a:rPr lang="pt-BR" dirty="0"/>
              <a:t>Necessidade de portabilidade – armazenamento em diferentes bancos em diferentes situações – podendo respeitar estruturas diferentes.</a:t>
            </a:r>
          </a:p>
        </p:txBody>
      </p:sp>
      <p:sp>
        <p:nvSpPr>
          <p:cNvPr id="4" name="Espaço Reservado para Rodapé 3">
            <a:extLst>
              <a:ext uri="{FF2B5EF4-FFF2-40B4-BE49-F238E27FC236}">
                <a16:creationId xmlns:a16="http://schemas.microsoft.com/office/drawing/2014/main" id="{979E4FBF-3C1B-4A16-9487-8F50F2B8A855}"/>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251031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7D5DD4-C41A-4449-ADDA-56C8DEF2BD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Tipos de bancos de dados NoSQL</a:t>
            </a:r>
          </a:p>
        </p:txBody>
      </p:sp>
      <p:sp>
        <p:nvSpPr>
          <p:cNvPr id="4" name="Espaço Reservado para Rodapé 3">
            <a:extLst>
              <a:ext uri="{FF2B5EF4-FFF2-40B4-BE49-F238E27FC236}">
                <a16:creationId xmlns:a16="http://schemas.microsoft.com/office/drawing/2014/main" id="{05F9BD47-2D32-4A12-8150-14F2DF3366C6}"/>
              </a:ext>
            </a:extLst>
          </p:cNvPr>
          <p:cNvSpPr>
            <a:spLocks noGrp="1"/>
          </p:cNvSpPr>
          <p:nvPr>
            <p:ph type="ftr" sz="quarter" idx="3"/>
          </p:nvPr>
        </p:nvSpPr>
        <p:spPr>
          <a:xfrm>
            <a:off x="4116613" y="6356350"/>
            <a:ext cx="7032172" cy="365125"/>
          </a:xfrm>
        </p:spPr>
        <p:txBody>
          <a:bodyPr vert="horz" lIns="91440" tIns="45720" rIns="91440" bIns="45720" rtlCol="0" anchor="ctr">
            <a:normAutofit/>
          </a:bodyPr>
          <a:lstStyle/>
          <a:p>
            <a:pPr algn="ctr">
              <a:lnSpc>
                <a:spcPct val="90000"/>
              </a:lnSpc>
              <a:spcAft>
                <a:spcPts val="600"/>
              </a:spcAft>
            </a:pPr>
            <a:r>
              <a:rPr lang="en-US" sz="700" kern="1200">
                <a:solidFill>
                  <a:srgbClr val="898989"/>
                </a:solidFill>
                <a:latin typeface="+mn-lt"/>
                <a:ea typeface="+mn-ea"/>
                <a:cs typeface="+mn-cs"/>
              </a:rPr>
              <a:t>Prof. Késsia Rita da Costa Marchi </a:t>
            </a:r>
          </a:p>
          <a:p>
            <a:pPr algn="ctr">
              <a:lnSpc>
                <a:spcPct val="90000"/>
              </a:lnSpc>
              <a:spcAft>
                <a:spcPts val="600"/>
              </a:spcAft>
            </a:pPr>
            <a:r>
              <a:rPr lang="en-US" sz="700" kern="1200">
                <a:solidFill>
                  <a:srgbClr val="898989"/>
                </a:solidFill>
                <a:latin typeface="+mn-lt"/>
                <a:ea typeface="+mn-ea"/>
                <a:cs typeface="+mn-cs"/>
              </a:rPr>
              <a:t>INSTITUTO FEDERAL DO PARANÁ – CAMPUS PARANAVAÍ</a:t>
            </a:r>
          </a:p>
        </p:txBody>
      </p:sp>
      <p:graphicFrame>
        <p:nvGraphicFramePr>
          <p:cNvPr id="5" name="Espaço Reservado para Conteúdo 4">
            <a:extLst>
              <a:ext uri="{FF2B5EF4-FFF2-40B4-BE49-F238E27FC236}">
                <a16:creationId xmlns:a16="http://schemas.microsoft.com/office/drawing/2014/main" id="{C110BD05-ECB4-42B8-91EF-7FCE5768FB47}"/>
              </a:ext>
            </a:extLst>
          </p:cNvPr>
          <p:cNvGraphicFramePr>
            <a:graphicFrameLocks noGrp="1"/>
          </p:cNvGraphicFramePr>
          <p:nvPr>
            <p:ph idx="1"/>
            <p:extLst>
              <p:ext uri="{D42A27DB-BD31-4B8C-83A1-F6EECF244321}">
                <p14:modId xmlns:p14="http://schemas.microsoft.com/office/powerpoint/2010/main" val="1493028522"/>
              </p:ext>
            </p:extLst>
          </p:nvPr>
        </p:nvGraphicFramePr>
        <p:xfrm>
          <a:off x="3628570" y="435428"/>
          <a:ext cx="8142515" cy="5646057"/>
        </p:xfrm>
        <a:graphic>
          <a:graphicData uri="http://schemas.openxmlformats.org/drawingml/2006/table">
            <a:tbl>
              <a:tblPr firstRow="1" bandRow="1">
                <a:tableStyleId>{8EC20E35-A176-4012-BC5E-935CFFF8708E}</a:tableStyleId>
              </a:tblPr>
              <a:tblGrid>
                <a:gridCol w="1604596">
                  <a:extLst>
                    <a:ext uri="{9D8B030D-6E8A-4147-A177-3AD203B41FA5}">
                      <a16:colId xmlns:a16="http://schemas.microsoft.com/office/drawing/2014/main" val="1114288566"/>
                    </a:ext>
                  </a:extLst>
                </a:gridCol>
                <a:gridCol w="3316444">
                  <a:extLst>
                    <a:ext uri="{9D8B030D-6E8A-4147-A177-3AD203B41FA5}">
                      <a16:colId xmlns:a16="http://schemas.microsoft.com/office/drawing/2014/main" val="1914584074"/>
                    </a:ext>
                  </a:extLst>
                </a:gridCol>
                <a:gridCol w="3221475">
                  <a:extLst>
                    <a:ext uri="{9D8B030D-6E8A-4147-A177-3AD203B41FA5}">
                      <a16:colId xmlns:a16="http://schemas.microsoft.com/office/drawing/2014/main" val="3009531839"/>
                    </a:ext>
                  </a:extLst>
                </a:gridCol>
              </a:tblGrid>
              <a:tr h="348573">
                <a:tc>
                  <a:txBody>
                    <a:bodyPr/>
                    <a:lstStyle/>
                    <a:p>
                      <a:r>
                        <a:rPr lang="pt-BR" sz="1200"/>
                        <a:t>Estrutura</a:t>
                      </a:r>
                    </a:p>
                  </a:txBody>
                  <a:tcPr marL="59735" marR="59735" marT="29867" marB="29867"/>
                </a:tc>
                <a:tc>
                  <a:txBody>
                    <a:bodyPr/>
                    <a:lstStyle/>
                    <a:p>
                      <a:r>
                        <a:rPr lang="pt-BR" sz="1200"/>
                        <a:t>Descrição</a:t>
                      </a:r>
                    </a:p>
                  </a:txBody>
                  <a:tcPr marL="59735" marR="59735" marT="29867" marB="29867"/>
                </a:tc>
                <a:tc>
                  <a:txBody>
                    <a:bodyPr/>
                    <a:lstStyle/>
                    <a:p>
                      <a:r>
                        <a:rPr lang="pt-BR" sz="1200"/>
                        <a:t>Exemplo de BD NoSQL</a:t>
                      </a:r>
                    </a:p>
                  </a:txBody>
                  <a:tcPr marL="59735" marR="59735" marT="29867" marB="29867"/>
                </a:tc>
                <a:extLst>
                  <a:ext uri="{0D108BD9-81ED-4DB2-BD59-A6C34878D82A}">
                    <a16:rowId xmlns:a16="http://schemas.microsoft.com/office/drawing/2014/main" val="1989579998"/>
                  </a:ext>
                </a:extLst>
              </a:tr>
              <a:tr h="795942">
                <a:tc>
                  <a:txBody>
                    <a:bodyPr/>
                    <a:lstStyle/>
                    <a:p>
                      <a:r>
                        <a:rPr lang="pt-BR" sz="1200"/>
                        <a:t>Key/Value</a:t>
                      </a:r>
                    </a:p>
                  </a:txBody>
                  <a:tcPr marL="59735" marR="59735" marT="29867" marB="29867"/>
                </a:tc>
                <a:tc>
                  <a:txBody>
                    <a:bodyPr/>
                    <a:lstStyle/>
                    <a:p>
                      <a:r>
                        <a:rPr lang="pt-BR" sz="1200" dirty="0"/>
                        <a:t>Banco de dados </a:t>
                      </a:r>
                      <a:r>
                        <a:rPr lang="pt-BR" sz="1200" dirty="0" err="1"/>
                        <a:t>NoSQL</a:t>
                      </a:r>
                      <a:r>
                        <a:rPr lang="pt-BR" sz="1200" dirty="0"/>
                        <a:t> mais simples. Cada objeto armazenado ganha uma chave para que seja possível acessá-lo.</a:t>
                      </a:r>
                    </a:p>
                  </a:txBody>
                  <a:tcPr marL="59735" marR="59735" marT="29867" marB="29867"/>
                </a:tc>
                <a:tc>
                  <a:txBody>
                    <a:bodyPr/>
                    <a:lstStyle/>
                    <a:p>
                      <a:r>
                        <a:rPr lang="pt-BR" sz="1200" dirty="0" err="1"/>
                        <a:t>MemCached</a:t>
                      </a:r>
                      <a:r>
                        <a:rPr lang="pt-BR" sz="1200" dirty="0"/>
                        <a:t> (https://memcached.org/)</a:t>
                      </a:r>
                    </a:p>
                  </a:txBody>
                  <a:tcPr marL="59735" marR="59735" marT="29867" marB="29867"/>
                </a:tc>
                <a:extLst>
                  <a:ext uri="{0D108BD9-81ED-4DB2-BD59-A6C34878D82A}">
                    <a16:rowId xmlns:a16="http://schemas.microsoft.com/office/drawing/2014/main" val="95694929"/>
                  </a:ext>
                </a:extLst>
              </a:tr>
              <a:tr h="957621">
                <a:tc>
                  <a:txBody>
                    <a:bodyPr/>
                    <a:lstStyle/>
                    <a:p>
                      <a:r>
                        <a:rPr lang="pt-BR" sz="1200" dirty="0" err="1">
                          <a:effectLst/>
                        </a:rPr>
                        <a:t>WideColumns</a:t>
                      </a:r>
                      <a:endParaRPr lang="pt-BR" sz="1200" dirty="0">
                        <a:solidFill>
                          <a:srgbClr val="404040"/>
                        </a:solidFill>
                        <a:effectLst/>
                      </a:endParaRPr>
                    </a:p>
                  </a:txBody>
                  <a:tcPr marL="93336" marR="93336" marT="93336" marB="93336" anchor="ctr"/>
                </a:tc>
                <a:tc>
                  <a:txBody>
                    <a:bodyPr/>
                    <a:lstStyle/>
                    <a:p>
                      <a:r>
                        <a:rPr lang="pt-BR" sz="1200" dirty="0">
                          <a:effectLst/>
                        </a:rPr>
                        <a:t>Bancos de dados voltados para </a:t>
                      </a:r>
                      <a:r>
                        <a:rPr lang="pt-BR" sz="1200" dirty="0" err="1">
                          <a:effectLst/>
                        </a:rPr>
                        <a:t>BigData</a:t>
                      </a:r>
                      <a:r>
                        <a:rPr lang="pt-BR" sz="1200" dirty="0">
                          <a:effectLst/>
                        </a:rPr>
                        <a:t>. Eles trabalham com linhas, colunas e </a:t>
                      </a:r>
                      <a:r>
                        <a:rPr lang="pt-BR" sz="1200" dirty="0" err="1">
                          <a:effectLst/>
                        </a:rPr>
                        <a:t>sub-colunas</a:t>
                      </a:r>
                      <a:r>
                        <a:rPr lang="pt-BR" sz="1200" dirty="0">
                          <a:effectLst/>
                        </a:rPr>
                        <a:t>.</a:t>
                      </a:r>
                      <a:endParaRPr lang="pt-BR" sz="1200" dirty="0">
                        <a:solidFill>
                          <a:srgbClr val="404040"/>
                        </a:solidFill>
                        <a:effectLst/>
                      </a:endParaRPr>
                    </a:p>
                  </a:txBody>
                  <a:tcPr marL="93336" marR="93336" marT="93336" marB="93336" anchor="ctr"/>
                </a:tc>
                <a:tc>
                  <a:txBody>
                    <a:bodyPr/>
                    <a:lstStyle/>
                    <a:p>
                      <a:r>
                        <a:rPr lang="it-IT" sz="1200">
                          <a:effectLst/>
                        </a:rPr>
                        <a:t>Cassandra (</a:t>
                      </a:r>
                      <a:r>
                        <a:rPr lang="it-IT" sz="1200" u="sng">
                          <a:effectLst/>
                          <a:hlinkClick r:id="rId2"/>
                        </a:rPr>
                        <a:t>http://cassandra.apache.org/</a:t>
                      </a:r>
                      <a:r>
                        <a:rPr lang="it-IT" sz="1200">
                          <a:effectLst/>
                        </a:rPr>
                        <a:t>)</a:t>
                      </a:r>
                      <a:endParaRPr lang="it-IT" sz="1200">
                        <a:solidFill>
                          <a:srgbClr val="404040"/>
                        </a:solidFill>
                        <a:effectLst/>
                      </a:endParaRPr>
                    </a:p>
                  </a:txBody>
                  <a:tcPr marL="93336" marR="93336" marT="93336" marB="93336" anchor="ctr"/>
                </a:tc>
                <a:extLst>
                  <a:ext uri="{0D108BD9-81ED-4DB2-BD59-A6C34878D82A}">
                    <a16:rowId xmlns:a16="http://schemas.microsoft.com/office/drawing/2014/main" val="2310282618"/>
                  </a:ext>
                </a:extLst>
              </a:tr>
              <a:tr h="1181307">
                <a:tc>
                  <a:txBody>
                    <a:bodyPr/>
                    <a:lstStyle/>
                    <a:p>
                      <a:r>
                        <a:rPr lang="pt-BR" sz="1200" dirty="0" err="1">
                          <a:effectLst/>
                        </a:rPr>
                        <a:t>Documents</a:t>
                      </a:r>
                      <a:endParaRPr lang="pt-BR" sz="1200" dirty="0">
                        <a:solidFill>
                          <a:srgbClr val="404040"/>
                        </a:solidFill>
                        <a:effectLst/>
                      </a:endParaRPr>
                    </a:p>
                  </a:txBody>
                  <a:tcPr marL="93336" marR="93336" marT="93336" marB="93336" anchor="ctr"/>
                </a:tc>
                <a:tc>
                  <a:txBody>
                    <a:bodyPr/>
                    <a:lstStyle/>
                    <a:p>
                      <a:r>
                        <a:rPr lang="pt-BR" sz="1200" dirty="0">
                          <a:effectLst/>
                        </a:rPr>
                        <a:t>Armazenamento baseado em </a:t>
                      </a:r>
                      <a:r>
                        <a:rPr lang="pt-BR" sz="1200" dirty="0" err="1">
                          <a:effectLst/>
                        </a:rPr>
                        <a:t>XMLs</a:t>
                      </a:r>
                      <a:r>
                        <a:rPr lang="pt-BR" sz="1200" dirty="0">
                          <a:effectLst/>
                        </a:rPr>
                        <a:t> e </a:t>
                      </a:r>
                      <a:r>
                        <a:rPr lang="pt-BR" sz="1200" dirty="0" err="1">
                          <a:effectLst/>
                        </a:rPr>
                        <a:t>JSONs</a:t>
                      </a:r>
                      <a:r>
                        <a:rPr lang="pt-BR" sz="1200" dirty="0">
                          <a:effectLst/>
                        </a:rPr>
                        <a:t>, que são localizados através de </a:t>
                      </a:r>
                      <a:r>
                        <a:rPr lang="pt-BR" sz="1200" dirty="0" err="1">
                          <a:effectLst/>
                        </a:rPr>
                        <a:t>IDs</a:t>
                      </a:r>
                      <a:r>
                        <a:rPr lang="pt-BR" sz="1200" dirty="0">
                          <a:effectLst/>
                        </a:rPr>
                        <a:t> únicos atribuídos para cada documento XML ou JSON</a:t>
                      </a:r>
                      <a:endParaRPr lang="pt-BR" sz="1200" dirty="0">
                        <a:solidFill>
                          <a:srgbClr val="404040"/>
                        </a:solidFill>
                        <a:effectLst/>
                      </a:endParaRPr>
                    </a:p>
                  </a:txBody>
                  <a:tcPr marL="93336" marR="93336" marT="93336" marB="93336" anchor="ctr"/>
                </a:tc>
                <a:tc>
                  <a:txBody>
                    <a:bodyPr/>
                    <a:lstStyle/>
                    <a:p>
                      <a:r>
                        <a:rPr lang="pt-BR" sz="1200" dirty="0" err="1">
                          <a:effectLst/>
                        </a:rPr>
                        <a:t>MongoDB</a:t>
                      </a:r>
                      <a:r>
                        <a:rPr lang="pt-BR" sz="1200" dirty="0">
                          <a:effectLst/>
                        </a:rPr>
                        <a:t>(</a:t>
                      </a:r>
                      <a:r>
                        <a:rPr lang="pt-BR" sz="1200" u="sng" dirty="0">
                          <a:effectLst/>
                          <a:hlinkClick r:id="rId3"/>
                        </a:rPr>
                        <a:t>https://www.mongodb.com/</a:t>
                      </a:r>
                      <a:r>
                        <a:rPr lang="pt-BR" sz="1200" dirty="0">
                          <a:effectLst/>
                        </a:rPr>
                        <a:t>)</a:t>
                      </a:r>
                    </a:p>
                    <a:p>
                      <a:r>
                        <a:rPr lang="pt-BR" sz="1200" dirty="0" err="1">
                          <a:solidFill>
                            <a:srgbClr val="404040"/>
                          </a:solidFill>
                          <a:effectLst/>
                        </a:rPr>
                        <a:t>Firebase</a:t>
                      </a:r>
                      <a:r>
                        <a:rPr lang="pt-BR" sz="1200" dirty="0">
                          <a:solidFill>
                            <a:srgbClr val="404040"/>
                          </a:solidFill>
                          <a:effectLst/>
                        </a:rPr>
                        <a:t> (</a:t>
                      </a:r>
                      <a:r>
                        <a:rPr lang="pt-BR" sz="1200" dirty="0">
                          <a:solidFill>
                            <a:srgbClr val="404040"/>
                          </a:solidFill>
                          <a:effectLst/>
                          <a:hlinkClick r:id="rId4"/>
                        </a:rPr>
                        <a:t>https://firebase.google.com</a:t>
                      </a:r>
                      <a:r>
                        <a:rPr lang="pt-BR" sz="1200" dirty="0">
                          <a:solidFill>
                            <a:srgbClr val="404040"/>
                          </a:solidFill>
                          <a:effectLst/>
                        </a:rPr>
                        <a:t>) </a:t>
                      </a:r>
                    </a:p>
                  </a:txBody>
                  <a:tcPr marL="93336" marR="93336" marT="93336" marB="93336" anchor="ctr"/>
                </a:tc>
                <a:extLst>
                  <a:ext uri="{0D108BD9-81ED-4DB2-BD59-A6C34878D82A}">
                    <a16:rowId xmlns:a16="http://schemas.microsoft.com/office/drawing/2014/main" val="847942334"/>
                  </a:ext>
                </a:extLst>
              </a:tr>
              <a:tr h="733937">
                <a:tc>
                  <a:txBody>
                    <a:bodyPr/>
                    <a:lstStyle/>
                    <a:p>
                      <a:r>
                        <a:rPr lang="pt-BR" sz="1200" dirty="0" err="1">
                          <a:effectLst/>
                        </a:rPr>
                        <a:t>Graphs</a:t>
                      </a:r>
                      <a:endParaRPr lang="pt-BR" sz="1200" dirty="0">
                        <a:solidFill>
                          <a:srgbClr val="404040"/>
                        </a:solidFill>
                        <a:effectLst/>
                      </a:endParaRPr>
                    </a:p>
                  </a:txBody>
                  <a:tcPr marL="93336" marR="93336" marT="93336" marB="93336" anchor="ctr"/>
                </a:tc>
                <a:tc>
                  <a:txBody>
                    <a:bodyPr/>
                    <a:lstStyle/>
                    <a:p>
                      <a:r>
                        <a:rPr lang="pt-BR" sz="1200" dirty="0">
                          <a:effectLst/>
                        </a:rPr>
                        <a:t>Bancos de dados com complexidade um pouco maior e baseados em grafos.</a:t>
                      </a:r>
                      <a:endParaRPr lang="pt-BR" sz="1200" dirty="0">
                        <a:solidFill>
                          <a:srgbClr val="404040"/>
                        </a:solidFill>
                        <a:effectLst/>
                      </a:endParaRPr>
                    </a:p>
                  </a:txBody>
                  <a:tcPr marL="93336" marR="93336" marT="93336" marB="93336" anchor="ctr"/>
                </a:tc>
                <a:tc>
                  <a:txBody>
                    <a:bodyPr/>
                    <a:lstStyle/>
                    <a:p>
                      <a:r>
                        <a:rPr lang="pt-BR" sz="1200">
                          <a:effectLst/>
                        </a:rPr>
                        <a:t>Neo4J (</a:t>
                      </a:r>
                      <a:r>
                        <a:rPr lang="pt-BR" sz="1200" u="sng">
                          <a:effectLst/>
                          <a:hlinkClick r:id="rId5"/>
                        </a:rPr>
                        <a:t>https://neo4j.com/</a:t>
                      </a:r>
                      <a:r>
                        <a:rPr lang="pt-BR" sz="1200">
                          <a:effectLst/>
                        </a:rPr>
                        <a:t>)</a:t>
                      </a:r>
                      <a:endParaRPr lang="pt-BR" sz="1200">
                        <a:solidFill>
                          <a:srgbClr val="404040"/>
                        </a:solidFill>
                        <a:effectLst/>
                      </a:endParaRPr>
                    </a:p>
                  </a:txBody>
                  <a:tcPr marL="93336" marR="93336" marT="93336" marB="93336" anchor="ctr"/>
                </a:tc>
                <a:extLst>
                  <a:ext uri="{0D108BD9-81ED-4DB2-BD59-A6C34878D82A}">
                    <a16:rowId xmlns:a16="http://schemas.microsoft.com/office/drawing/2014/main" val="3226723411"/>
                  </a:ext>
                </a:extLst>
              </a:tr>
              <a:tr h="1628677">
                <a:tc>
                  <a:txBody>
                    <a:bodyPr/>
                    <a:lstStyle/>
                    <a:p>
                      <a:r>
                        <a:rPr lang="pt-BR" sz="1200" dirty="0" err="1">
                          <a:effectLst/>
                        </a:rPr>
                        <a:t>ColumnOriented</a:t>
                      </a:r>
                      <a:endParaRPr lang="pt-BR" sz="1200" dirty="0">
                        <a:solidFill>
                          <a:srgbClr val="404040"/>
                        </a:solidFill>
                        <a:effectLst/>
                      </a:endParaRPr>
                    </a:p>
                  </a:txBody>
                  <a:tcPr marL="93336" marR="93336" marT="93336" marB="93336" anchor="ctr"/>
                </a:tc>
                <a:tc>
                  <a:txBody>
                    <a:bodyPr/>
                    <a:lstStyle/>
                    <a:p>
                      <a:r>
                        <a:rPr lang="pt-BR" sz="1200" dirty="0">
                          <a:effectLst/>
                        </a:rPr>
                        <a:t>São bancos de dados híbridos, que possuem características de bancos SQL e características de bancos </a:t>
                      </a:r>
                      <a:r>
                        <a:rPr lang="pt-BR" sz="1200" dirty="0" err="1">
                          <a:effectLst/>
                        </a:rPr>
                        <a:t>NoSQL</a:t>
                      </a:r>
                      <a:r>
                        <a:rPr lang="pt-BR" sz="1200" dirty="0">
                          <a:effectLst/>
                        </a:rPr>
                        <a:t>. Seu armazenamento está concentrado em colunas para facilitar a escalabilidade</a:t>
                      </a:r>
                      <a:endParaRPr lang="pt-BR" sz="1200" dirty="0">
                        <a:solidFill>
                          <a:srgbClr val="404040"/>
                        </a:solidFill>
                        <a:effectLst/>
                      </a:endParaRPr>
                    </a:p>
                  </a:txBody>
                  <a:tcPr marL="93336" marR="93336" marT="93336" marB="93336" anchor="ctr"/>
                </a:tc>
                <a:tc>
                  <a:txBody>
                    <a:bodyPr/>
                    <a:lstStyle/>
                    <a:p>
                      <a:r>
                        <a:rPr lang="pt-BR" sz="1200" dirty="0" err="1">
                          <a:effectLst/>
                        </a:rPr>
                        <a:t>MonetDB</a:t>
                      </a:r>
                      <a:r>
                        <a:rPr lang="pt-BR" sz="1200" dirty="0">
                          <a:effectLst/>
                        </a:rPr>
                        <a:t> (</a:t>
                      </a:r>
                      <a:r>
                        <a:rPr lang="pt-BR" sz="1200" u="sng" dirty="0">
                          <a:effectLst/>
                          <a:hlinkClick r:id="rId6"/>
                        </a:rPr>
                        <a:t>https://www.monetdb.org/Home</a:t>
                      </a:r>
                      <a:r>
                        <a:rPr lang="pt-BR" sz="1200" dirty="0">
                          <a:effectLst/>
                        </a:rPr>
                        <a:t>)</a:t>
                      </a:r>
                      <a:endParaRPr lang="pt-BR" sz="1200" dirty="0">
                        <a:solidFill>
                          <a:srgbClr val="404040"/>
                        </a:solidFill>
                        <a:effectLst/>
                      </a:endParaRPr>
                    </a:p>
                  </a:txBody>
                  <a:tcPr marL="93336" marR="93336" marT="93336" marB="93336" anchor="ctr"/>
                </a:tc>
                <a:extLst>
                  <a:ext uri="{0D108BD9-81ED-4DB2-BD59-A6C34878D82A}">
                    <a16:rowId xmlns:a16="http://schemas.microsoft.com/office/drawing/2014/main" val="890039239"/>
                  </a:ext>
                </a:extLst>
              </a:tr>
            </a:tbl>
          </a:graphicData>
        </a:graphic>
      </p:graphicFrame>
    </p:spTree>
    <p:extLst>
      <p:ext uri="{BB962C8B-B14F-4D97-AF65-F5344CB8AC3E}">
        <p14:creationId xmlns:p14="http://schemas.microsoft.com/office/powerpoint/2010/main" val="155479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E7DC9-6DDC-494C-A6A5-FF967FDD8B80}"/>
              </a:ext>
            </a:extLst>
          </p:cNvPr>
          <p:cNvSpPr>
            <a:spLocks noGrp="1"/>
          </p:cNvSpPr>
          <p:nvPr>
            <p:ph type="title"/>
          </p:nvPr>
        </p:nvSpPr>
        <p:spPr/>
        <p:txBody>
          <a:bodyPr/>
          <a:lstStyle/>
          <a:p>
            <a:r>
              <a:rPr lang="pt-BR" dirty="0"/>
              <a:t>O </a:t>
            </a:r>
            <a:r>
              <a:rPr lang="pt-BR" dirty="0" err="1"/>
              <a:t>MongoDB</a:t>
            </a:r>
            <a:endParaRPr lang="pt-BR" dirty="0"/>
          </a:p>
        </p:txBody>
      </p:sp>
      <p:sp>
        <p:nvSpPr>
          <p:cNvPr id="3" name="Espaço Reservado para Conteúdo 2">
            <a:extLst>
              <a:ext uri="{FF2B5EF4-FFF2-40B4-BE49-F238E27FC236}">
                <a16:creationId xmlns:a16="http://schemas.microsoft.com/office/drawing/2014/main" id="{FF238058-1CB8-40C9-A783-53AA08FE8B9F}"/>
              </a:ext>
            </a:extLst>
          </p:cNvPr>
          <p:cNvSpPr>
            <a:spLocks noGrp="1"/>
          </p:cNvSpPr>
          <p:nvPr>
            <p:ph idx="1"/>
          </p:nvPr>
        </p:nvSpPr>
        <p:spPr/>
        <p:txBody>
          <a:bodyPr>
            <a:normAutofit fontScale="92500" lnSpcReduction="10000"/>
          </a:bodyPr>
          <a:lstStyle/>
          <a:p>
            <a:r>
              <a:rPr lang="pt-BR" dirty="0"/>
              <a:t>O </a:t>
            </a:r>
            <a:r>
              <a:rPr lang="pt-BR" dirty="0" err="1"/>
              <a:t>MongoDB</a:t>
            </a:r>
            <a:r>
              <a:rPr lang="pt-BR" dirty="0"/>
              <a:t> é um banco de dados de alta performance orientado a documentos. </a:t>
            </a:r>
          </a:p>
          <a:p>
            <a:r>
              <a:rPr lang="pt-BR" dirty="0"/>
              <a:t>É poderoso, flexível e </a:t>
            </a:r>
            <a:r>
              <a:rPr lang="pt-BR" dirty="0" err="1"/>
              <a:t>escalonável</a:t>
            </a:r>
            <a:r>
              <a:rPr lang="pt-BR" dirty="0"/>
              <a:t>.</a:t>
            </a:r>
          </a:p>
          <a:p>
            <a:r>
              <a:rPr lang="pt-BR" dirty="0"/>
              <a:t>Utiliza um conjunto de documentos em formato JSON.</a:t>
            </a:r>
          </a:p>
          <a:p>
            <a:pPr lvl="1"/>
            <a:r>
              <a:rPr lang="pt-BR" dirty="0"/>
              <a:t>Com isso podemos modelar dados de forma mais natural (como serão utilizados em nossas aplicações), ao invés de criar várias ligações entre tabelas, o que lhe dá a característica de banco não-relacional. Isso significa que ao invés de ligar uma linha de uma tabela com a linha de outra tabela, podemos colocar nesta linha outro documento ou um </a:t>
            </a:r>
            <a:r>
              <a:rPr lang="pt-BR" dirty="0" err="1"/>
              <a:t>array</a:t>
            </a:r>
            <a:r>
              <a:rPr lang="pt-BR" dirty="0"/>
              <a:t>.</a:t>
            </a:r>
          </a:p>
          <a:p>
            <a:r>
              <a:rPr lang="pt-BR" dirty="0"/>
              <a:t>Não há </a:t>
            </a:r>
            <a:r>
              <a:rPr lang="pt-BR" dirty="0" err="1"/>
              <a:t>schemas</a:t>
            </a:r>
            <a:r>
              <a:rPr lang="pt-BR" dirty="0"/>
              <a:t> definidos</a:t>
            </a:r>
          </a:p>
          <a:p>
            <a:pPr lvl="1"/>
            <a:r>
              <a:rPr lang="pt-BR" dirty="0"/>
              <a:t> Vários documentos de uma mesma coleção podem ter formatos diferentes, diferente no mundo relacional, onde temos que ter os dados de uma mesma tabela seguindo um formato pré-definido.</a:t>
            </a:r>
          </a:p>
        </p:txBody>
      </p:sp>
      <p:sp>
        <p:nvSpPr>
          <p:cNvPr id="4" name="Espaço Reservado para Rodapé 3">
            <a:extLst>
              <a:ext uri="{FF2B5EF4-FFF2-40B4-BE49-F238E27FC236}">
                <a16:creationId xmlns:a16="http://schemas.microsoft.com/office/drawing/2014/main" id="{1D683652-62AB-499B-B63C-6F961E1599A4}"/>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150075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0FD4B-A93C-47E3-9E9E-CD097520E226}"/>
              </a:ext>
            </a:extLst>
          </p:cNvPr>
          <p:cNvSpPr>
            <a:spLocks noGrp="1"/>
          </p:cNvSpPr>
          <p:nvPr>
            <p:ph type="title"/>
          </p:nvPr>
        </p:nvSpPr>
        <p:spPr/>
        <p:txBody>
          <a:bodyPr/>
          <a:lstStyle/>
          <a:p>
            <a:r>
              <a:rPr lang="pt-BR" dirty="0" err="1"/>
              <a:t>Json</a:t>
            </a:r>
            <a:endParaRPr lang="pt-BR" dirty="0"/>
          </a:p>
        </p:txBody>
      </p:sp>
      <p:sp>
        <p:nvSpPr>
          <p:cNvPr id="3" name="Espaço Reservado para Conteúdo 2">
            <a:extLst>
              <a:ext uri="{FF2B5EF4-FFF2-40B4-BE49-F238E27FC236}">
                <a16:creationId xmlns:a16="http://schemas.microsoft.com/office/drawing/2014/main" id="{2BFDCD91-CB1A-473D-8DD9-7CD666E56E81}"/>
              </a:ext>
            </a:extLst>
          </p:cNvPr>
          <p:cNvSpPr>
            <a:spLocks noGrp="1"/>
          </p:cNvSpPr>
          <p:nvPr>
            <p:ph idx="1"/>
          </p:nvPr>
        </p:nvSpPr>
        <p:spPr/>
        <p:txBody>
          <a:bodyPr/>
          <a:lstStyle/>
          <a:p>
            <a:r>
              <a:rPr lang="pt-BR" dirty="0"/>
              <a:t>JSON (</a:t>
            </a:r>
            <a:r>
              <a:rPr lang="pt-BR" dirty="0" err="1"/>
              <a:t>JavaScript</a:t>
            </a:r>
            <a:r>
              <a:rPr lang="pt-BR" dirty="0"/>
              <a:t> </a:t>
            </a:r>
            <a:r>
              <a:rPr lang="pt-BR" dirty="0" err="1"/>
              <a:t>Object</a:t>
            </a:r>
            <a:r>
              <a:rPr lang="pt-BR" dirty="0"/>
              <a:t> </a:t>
            </a:r>
            <a:r>
              <a:rPr lang="pt-BR" dirty="0" err="1"/>
              <a:t>Notation</a:t>
            </a:r>
            <a:r>
              <a:rPr lang="pt-BR" dirty="0"/>
              <a:t>) é basicamente um objeto </a:t>
            </a:r>
            <a:r>
              <a:rPr lang="pt-BR" dirty="0" err="1"/>
              <a:t>JavaScript</a:t>
            </a:r>
            <a:r>
              <a:rPr lang="pt-BR" dirty="0"/>
              <a:t>, que possui uma chave (que define o nome do campo) seguida de seu respectivo valor.</a:t>
            </a:r>
          </a:p>
          <a:p>
            <a:endParaRPr lang="pt-BR" dirty="0"/>
          </a:p>
        </p:txBody>
      </p:sp>
      <p:sp>
        <p:nvSpPr>
          <p:cNvPr id="4" name="Espaço Reservado para Rodapé 3">
            <a:extLst>
              <a:ext uri="{FF2B5EF4-FFF2-40B4-BE49-F238E27FC236}">
                <a16:creationId xmlns:a16="http://schemas.microsoft.com/office/drawing/2014/main" id="{97C0EDB1-8FEF-4003-B300-F1B9E2659F8D}"/>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225737C6-AFDD-42ED-8E6E-D58061931770}"/>
              </a:ext>
            </a:extLst>
          </p:cNvPr>
          <p:cNvSpPr txBox="1"/>
          <p:nvPr/>
        </p:nvSpPr>
        <p:spPr>
          <a:xfrm>
            <a:off x="2895600" y="3980512"/>
            <a:ext cx="5561138" cy="369332"/>
          </a:xfrm>
          <a:prstGeom prst="rect">
            <a:avLst/>
          </a:prstGeom>
          <a:noFill/>
        </p:spPr>
        <p:txBody>
          <a:bodyPr wrap="none" rtlCol="0">
            <a:spAutoFit/>
          </a:bodyPr>
          <a:lstStyle/>
          <a:p>
            <a:r>
              <a:rPr lang="pt-BR" dirty="0">
                <a:latin typeface="Courier New" panose="02070309020205020404" pitchFamily="49" charset="0"/>
                <a:cs typeface="Courier New" panose="02070309020205020404" pitchFamily="49" charset="0"/>
              </a:rPr>
              <a:t>{    "nome" : "João",     "idade" : 15}</a:t>
            </a:r>
          </a:p>
        </p:txBody>
      </p:sp>
    </p:spTree>
    <p:extLst>
      <p:ext uri="{BB962C8B-B14F-4D97-AF65-F5344CB8AC3E}">
        <p14:creationId xmlns:p14="http://schemas.microsoft.com/office/powerpoint/2010/main" val="10462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9181C-8AF7-4B96-8051-75D949D36FF5}"/>
              </a:ext>
            </a:extLst>
          </p:cNvPr>
          <p:cNvSpPr>
            <a:spLocks noGrp="1"/>
          </p:cNvSpPr>
          <p:nvPr>
            <p:ph type="title"/>
          </p:nvPr>
        </p:nvSpPr>
        <p:spPr/>
        <p:txBody>
          <a:bodyPr/>
          <a:lstStyle/>
          <a:p>
            <a:r>
              <a:rPr lang="pt-BR" dirty="0"/>
              <a:t>BSON</a:t>
            </a:r>
          </a:p>
        </p:txBody>
      </p:sp>
      <p:sp>
        <p:nvSpPr>
          <p:cNvPr id="3" name="Espaço Reservado para Conteúdo 2">
            <a:extLst>
              <a:ext uri="{FF2B5EF4-FFF2-40B4-BE49-F238E27FC236}">
                <a16:creationId xmlns:a16="http://schemas.microsoft.com/office/drawing/2014/main" id="{5659CFC9-5A2D-4DAE-9183-B943990836DA}"/>
              </a:ext>
            </a:extLst>
          </p:cNvPr>
          <p:cNvSpPr>
            <a:spLocks noGrp="1"/>
          </p:cNvSpPr>
          <p:nvPr>
            <p:ph idx="1"/>
          </p:nvPr>
        </p:nvSpPr>
        <p:spPr/>
        <p:txBody>
          <a:bodyPr>
            <a:normAutofit/>
          </a:bodyPr>
          <a:lstStyle/>
          <a:p>
            <a:r>
              <a:rPr lang="pt-BR" dirty="0"/>
              <a:t>BSON (</a:t>
            </a:r>
            <a:r>
              <a:rPr lang="pt-BR" dirty="0" err="1"/>
              <a:t>Binary</a:t>
            </a:r>
            <a:r>
              <a:rPr lang="pt-BR" dirty="0"/>
              <a:t> JSON) é uma representação binária do formato JSON. </a:t>
            </a:r>
          </a:p>
          <a:p>
            <a:r>
              <a:rPr lang="pt-BR" dirty="0"/>
              <a:t>O </a:t>
            </a:r>
            <a:r>
              <a:rPr lang="pt-BR" dirty="0" err="1"/>
              <a:t>MongoDB</a:t>
            </a:r>
            <a:r>
              <a:rPr lang="pt-BR" dirty="0"/>
              <a:t> representa o JSON em binário, estendendo o seu modelo para oferecer mais tipos de dados além dos que fazem parte da especificação do JSON. </a:t>
            </a:r>
          </a:p>
          <a:p>
            <a:r>
              <a:rPr lang="pt-BR" dirty="0"/>
              <a:t>Alguns tipos de dados que são disponibilizados pelo BSON são:</a:t>
            </a:r>
          </a:p>
          <a:p>
            <a:pPr lvl="1"/>
            <a:r>
              <a:rPr lang="pt-BR" dirty="0" err="1"/>
              <a:t>string</a:t>
            </a:r>
            <a:r>
              <a:rPr lang="pt-BR" dirty="0"/>
              <a:t>; </a:t>
            </a:r>
            <a:r>
              <a:rPr lang="pt-BR" dirty="0" err="1"/>
              <a:t>integer</a:t>
            </a:r>
            <a:r>
              <a:rPr lang="pt-BR" dirty="0"/>
              <a:t>; </a:t>
            </a:r>
            <a:r>
              <a:rPr lang="pt-BR" dirty="0" err="1"/>
              <a:t>double</a:t>
            </a:r>
            <a:r>
              <a:rPr lang="pt-BR" dirty="0"/>
              <a:t>; date; byte </a:t>
            </a:r>
            <a:r>
              <a:rPr lang="pt-BR" dirty="0" err="1"/>
              <a:t>array</a:t>
            </a:r>
            <a:r>
              <a:rPr lang="pt-BR" dirty="0"/>
              <a:t>; </a:t>
            </a:r>
            <a:r>
              <a:rPr lang="pt-BR" dirty="0" err="1"/>
              <a:t>boolean</a:t>
            </a:r>
            <a:r>
              <a:rPr lang="pt-BR" dirty="0"/>
              <a:t>; </a:t>
            </a:r>
            <a:r>
              <a:rPr lang="pt-BR" dirty="0" err="1"/>
              <a:t>null</a:t>
            </a:r>
            <a:r>
              <a:rPr lang="pt-BR" dirty="0"/>
              <a:t>; BSON </a:t>
            </a:r>
            <a:r>
              <a:rPr lang="pt-BR" dirty="0" err="1"/>
              <a:t>object</a:t>
            </a:r>
            <a:r>
              <a:rPr lang="pt-BR" dirty="0"/>
              <a:t>; BSON </a:t>
            </a:r>
            <a:r>
              <a:rPr lang="pt-BR" dirty="0" err="1"/>
              <a:t>array</a:t>
            </a:r>
            <a:r>
              <a:rPr lang="pt-BR" dirty="0"/>
              <a:t>; código </a:t>
            </a:r>
            <a:r>
              <a:rPr lang="pt-BR" dirty="0" err="1"/>
              <a:t>JavaScript</a:t>
            </a:r>
            <a:r>
              <a:rPr lang="pt-BR" dirty="0"/>
              <a:t>; MD5 </a:t>
            </a:r>
            <a:r>
              <a:rPr lang="pt-BR" dirty="0" err="1"/>
              <a:t>Binary</a:t>
            </a:r>
            <a:r>
              <a:rPr lang="pt-BR" dirty="0"/>
              <a:t> Data; expressão regular.</a:t>
            </a:r>
          </a:p>
          <a:p>
            <a:pPr lvl="1"/>
            <a:endParaRPr lang="pt-BR" dirty="0"/>
          </a:p>
        </p:txBody>
      </p:sp>
      <p:sp>
        <p:nvSpPr>
          <p:cNvPr id="4" name="Espaço Reservado para Rodapé 3">
            <a:extLst>
              <a:ext uri="{FF2B5EF4-FFF2-40B4-BE49-F238E27FC236}">
                <a16:creationId xmlns:a16="http://schemas.microsoft.com/office/drawing/2014/main" id="{B55A21BB-537F-4D74-A0BD-B2DD304E0031}"/>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199770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CD431-357B-49ED-8D8E-4CBB23D919AC}"/>
              </a:ext>
            </a:extLst>
          </p:cNvPr>
          <p:cNvSpPr>
            <a:spLocks noGrp="1"/>
          </p:cNvSpPr>
          <p:nvPr>
            <p:ph type="title"/>
          </p:nvPr>
        </p:nvSpPr>
        <p:spPr/>
        <p:txBody>
          <a:bodyPr/>
          <a:lstStyle/>
          <a:p>
            <a:r>
              <a:rPr lang="pt-BR" dirty="0"/>
              <a:t>Instalação do Mongo</a:t>
            </a:r>
          </a:p>
        </p:txBody>
      </p:sp>
      <p:sp>
        <p:nvSpPr>
          <p:cNvPr id="3" name="Espaço Reservado para Conteúdo 2">
            <a:extLst>
              <a:ext uri="{FF2B5EF4-FFF2-40B4-BE49-F238E27FC236}">
                <a16:creationId xmlns:a16="http://schemas.microsoft.com/office/drawing/2014/main" id="{31E30F99-D494-4F9E-9DE7-DA00DD1AAE2B}"/>
              </a:ext>
            </a:extLst>
          </p:cNvPr>
          <p:cNvSpPr>
            <a:spLocks noGrp="1"/>
          </p:cNvSpPr>
          <p:nvPr>
            <p:ph idx="1"/>
          </p:nvPr>
        </p:nvSpPr>
        <p:spPr/>
        <p:txBody>
          <a:bodyPr>
            <a:normAutofit lnSpcReduction="10000"/>
          </a:bodyPr>
          <a:lstStyle/>
          <a:p>
            <a:r>
              <a:rPr lang="pt-BR" dirty="0"/>
              <a:t>Windows</a:t>
            </a:r>
          </a:p>
          <a:p>
            <a:pPr lvl="1"/>
            <a:r>
              <a:rPr lang="pt-BR" dirty="0"/>
              <a:t>Disponível em </a:t>
            </a:r>
            <a:r>
              <a:rPr lang="pt-BR" dirty="0">
                <a:hlinkClick r:id="rId2"/>
              </a:rPr>
              <a:t>https://www.mongodb.com/download-center</a:t>
            </a:r>
            <a:endParaRPr lang="pt-BR" dirty="0"/>
          </a:p>
          <a:p>
            <a:pPr lvl="1"/>
            <a:r>
              <a:rPr lang="pt-BR" dirty="0"/>
              <a:t>Execute o instalador. O instalador é no tradicional estilo “Next </a:t>
            </a:r>
            <a:r>
              <a:rPr lang="pt-BR" dirty="0">
                <a:sym typeface="Wingdings" panose="05000000000000000000" pitchFamily="2" charset="2"/>
              </a:rPr>
              <a:t></a:t>
            </a:r>
            <a:r>
              <a:rPr lang="pt-BR" dirty="0"/>
              <a:t>Next </a:t>
            </a:r>
            <a:r>
              <a:rPr lang="pt-BR" dirty="0">
                <a:sym typeface="Wingdings" panose="05000000000000000000" pitchFamily="2" charset="2"/>
              </a:rPr>
              <a:t> </a:t>
            </a:r>
            <a:r>
              <a:rPr lang="pt-BR" dirty="0"/>
              <a:t>Next”;</a:t>
            </a:r>
          </a:p>
          <a:p>
            <a:pPr lvl="1"/>
            <a:r>
              <a:rPr lang="pt-BR" dirty="0"/>
              <a:t>Crie uma pasta chamada “data” e dentro dela outra pasta chamada “</a:t>
            </a:r>
            <a:r>
              <a:rPr lang="pt-BR" dirty="0" err="1"/>
              <a:t>db</a:t>
            </a:r>
            <a:r>
              <a:rPr lang="pt-BR" dirty="0"/>
              <a:t>” dentro da unidade de disco onde o </a:t>
            </a:r>
            <a:r>
              <a:rPr lang="pt-BR" dirty="0" err="1"/>
              <a:t>MongoDB</a:t>
            </a:r>
            <a:r>
              <a:rPr lang="pt-BR" dirty="0"/>
              <a:t> foi instalado. Se você o instalou em C:, o </a:t>
            </a:r>
            <a:r>
              <a:rPr lang="pt-BR" dirty="0" err="1"/>
              <a:t>MongoDB</a:t>
            </a:r>
            <a:r>
              <a:rPr lang="pt-BR" dirty="0"/>
              <a:t> irá procurar por “C:\data\</a:t>
            </a:r>
            <a:r>
              <a:rPr lang="pt-BR" dirty="0" err="1"/>
              <a:t>db</a:t>
            </a:r>
            <a:r>
              <a:rPr lang="pt-BR" dirty="0"/>
              <a:t>”;</a:t>
            </a:r>
          </a:p>
          <a:p>
            <a:pPr lvl="1"/>
            <a:r>
              <a:rPr lang="pt-BR" dirty="0"/>
              <a:t>Para iniciar o servidor do </a:t>
            </a:r>
            <a:r>
              <a:rPr lang="pt-BR" dirty="0" err="1"/>
              <a:t>MongoDB</a:t>
            </a:r>
            <a:r>
              <a:rPr lang="pt-BR" dirty="0"/>
              <a:t>, acesse a pasta onde o </a:t>
            </a:r>
            <a:r>
              <a:rPr lang="pt-BR" dirty="0" err="1"/>
              <a:t>MongoDB</a:t>
            </a:r>
            <a:r>
              <a:rPr lang="pt-BR" dirty="0"/>
              <a:t> foi instalado com o </a:t>
            </a:r>
            <a:r>
              <a:rPr lang="pt-BR" dirty="0" err="1"/>
              <a:t>prompt</a:t>
            </a:r>
            <a:r>
              <a:rPr lang="pt-BR" dirty="0"/>
              <a:t> de comando (o tradicional CMD) ou até mesmo com o </a:t>
            </a:r>
            <a:r>
              <a:rPr lang="pt-BR" dirty="0" err="1"/>
              <a:t>PowerShell</a:t>
            </a:r>
            <a:r>
              <a:rPr lang="pt-BR" dirty="0"/>
              <a:t>. Logo após, execute o comando bin\</a:t>
            </a:r>
            <a:r>
              <a:rPr lang="pt-BR" dirty="0">
                <a:highlight>
                  <a:srgbClr val="FFFF00"/>
                </a:highlight>
              </a:rPr>
              <a:t>mongod.exe</a:t>
            </a:r>
          </a:p>
          <a:p>
            <a:pPr lvl="1"/>
            <a:r>
              <a:rPr lang="pt-BR" dirty="0"/>
              <a:t>Logo após, para iniciar o </a:t>
            </a:r>
            <a:r>
              <a:rPr lang="pt-BR" dirty="0" err="1"/>
              <a:t>MongoDB</a:t>
            </a:r>
            <a:r>
              <a:rPr lang="pt-BR" dirty="0"/>
              <a:t>, utilize novamente o </a:t>
            </a:r>
            <a:r>
              <a:rPr lang="pt-BR" i="1" dirty="0" err="1"/>
              <a:t>prompt</a:t>
            </a:r>
            <a:r>
              <a:rPr lang="pt-BR" dirty="0"/>
              <a:t> de comando na pasta onde o </a:t>
            </a:r>
            <a:r>
              <a:rPr lang="pt-BR" dirty="0" err="1"/>
              <a:t>MongoDB</a:t>
            </a:r>
            <a:r>
              <a:rPr lang="pt-BR" dirty="0"/>
              <a:t> foi instalado e rode o comando bin\</a:t>
            </a:r>
            <a:r>
              <a:rPr lang="pt-BR" dirty="0">
                <a:highlight>
                  <a:srgbClr val="FFFF00"/>
                </a:highlight>
              </a:rPr>
              <a:t>mongo.exe</a:t>
            </a:r>
          </a:p>
          <a:p>
            <a:pPr lvl="1"/>
            <a:endParaRPr lang="pt-BR" dirty="0"/>
          </a:p>
          <a:p>
            <a:pPr lvl="1"/>
            <a:endParaRPr lang="pt-BR" dirty="0"/>
          </a:p>
          <a:p>
            <a:pPr lvl="1"/>
            <a:endParaRPr lang="pt-BR" dirty="0"/>
          </a:p>
        </p:txBody>
      </p:sp>
      <p:sp>
        <p:nvSpPr>
          <p:cNvPr id="4" name="Espaço Reservado para Rodapé 3">
            <a:extLst>
              <a:ext uri="{FF2B5EF4-FFF2-40B4-BE49-F238E27FC236}">
                <a16:creationId xmlns:a16="http://schemas.microsoft.com/office/drawing/2014/main" id="{0C768590-AB76-4E1D-95CC-8E0BB65993DD}"/>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89507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F8CBD2-8598-4995-AE6F-03950794091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Shell do Mongo</a:t>
            </a:r>
          </a:p>
        </p:txBody>
      </p:sp>
      <p:sp>
        <p:nvSpPr>
          <p:cNvPr id="6" name="Espaço Reservado para Conteúdo 5">
            <a:extLst>
              <a:ext uri="{FF2B5EF4-FFF2-40B4-BE49-F238E27FC236}">
                <a16:creationId xmlns:a16="http://schemas.microsoft.com/office/drawing/2014/main" id="{7C8DB669-ED84-4180-A109-595FEFB6FF73}"/>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2000">
                <a:solidFill>
                  <a:schemeClr val="bg1"/>
                </a:solidFill>
              </a:rPr>
              <a:t>Aceita comandos JavaScript;</a:t>
            </a:r>
          </a:p>
          <a:p>
            <a:pPr lvl="1"/>
            <a:r>
              <a:rPr lang="en-US" sz="2000">
                <a:solidFill>
                  <a:schemeClr val="bg1"/>
                </a:solidFill>
              </a:rPr>
              <a:t>Como por exemplo funções, operações matemática, arquivos JS que automatizem BD. </a:t>
            </a:r>
          </a:p>
          <a:p>
            <a:pPr lvl="1"/>
            <a:r>
              <a:rPr lang="en-US" sz="2000">
                <a:solidFill>
                  <a:schemeClr val="bg1"/>
                </a:solidFill>
              </a:rPr>
              <a:t>Para visualizar os bancos criados no servidor, utilizamos o comando SHOW DBS</a:t>
            </a:r>
          </a:p>
          <a:p>
            <a:endParaRPr lang="en-US" sz="2000">
              <a:solidFill>
                <a:schemeClr val="bg1"/>
              </a:solidFill>
            </a:endParaRPr>
          </a:p>
        </p:txBody>
      </p:sp>
      <p:pic>
        <p:nvPicPr>
          <p:cNvPr id="5" name="Espaço Reservado para Conteúdo 4">
            <a:extLst>
              <a:ext uri="{FF2B5EF4-FFF2-40B4-BE49-F238E27FC236}">
                <a16:creationId xmlns:a16="http://schemas.microsoft.com/office/drawing/2014/main" id="{18CD7E19-EFA1-4400-8E50-EBFBD4515211}"/>
              </a:ext>
            </a:extLst>
          </p:cNvPr>
          <p:cNvPicPr>
            <a:picLocks noGrp="1" noChangeAspect="1"/>
          </p:cNvPicPr>
          <p:nvPr>
            <p:ph sz="half" idx="1"/>
          </p:nvPr>
        </p:nvPicPr>
        <p:blipFill>
          <a:blip r:embed="rId2"/>
          <a:stretch>
            <a:fillRect/>
          </a:stretch>
        </p:blipFill>
        <p:spPr>
          <a:xfrm>
            <a:off x="5297762" y="2240782"/>
            <a:ext cx="6250769" cy="3166933"/>
          </a:xfrm>
          <a:prstGeom prst="rect">
            <a:avLst/>
          </a:prstGeom>
        </p:spPr>
      </p:pic>
      <p:sp>
        <p:nvSpPr>
          <p:cNvPr id="4" name="Espaço Reservado para Rodapé 3">
            <a:extLst>
              <a:ext uri="{FF2B5EF4-FFF2-40B4-BE49-F238E27FC236}">
                <a16:creationId xmlns:a16="http://schemas.microsoft.com/office/drawing/2014/main" id="{51E1649D-637A-4979-AD16-DF621FB951B2}"/>
              </a:ext>
            </a:extLst>
          </p:cNvPr>
          <p:cNvSpPr>
            <a:spLocks noGrp="1"/>
          </p:cNvSpPr>
          <p:nvPr>
            <p:ph type="ftr" sz="quarter" idx="3"/>
          </p:nvPr>
        </p:nvSpPr>
        <p:spPr>
          <a:xfrm>
            <a:off x="5297762" y="6356350"/>
            <a:ext cx="4579768" cy="365125"/>
          </a:xfrm>
        </p:spPr>
        <p:txBody>
          <a:bodyPr vert="horz" lIns="91440" tIns="45720" rIns="91440" bIns="45720" rtlCol="0" anchor="ctr">
            <a:normAutofit/>
          </a:bodyPr>
          <a:lstStyle/>
          <a:p>
            <a:pPr algn="l">
              <a:lnSpc>
                <a:spcPct val="90000"/>
              </a:lnSpc>
              <a:spcAft>
                <a:spcPts val="600"/>
              </a:spcAft>
            </a:pPr>
            <a:r>
              <a:rPr lang="en-US" sz="700" kern="1200">
                <a:solidFill>
                  <a:schemeClr val="tx1">
                    <a:alpha val="80000"/>
                  </a:schemeClr>
                </a:solidFill>
                <a:latin typeface="+mn-lt"/>
                <a:ea typeface="+mn-ea"/>
                <a:cs typeface="+mn-cs"/>
              </a:rPr>
              <a:t>Prof. Késsia Rita da Costa Marchi </a:t>
            </a:r>
          </a:p>
          <a:p>
            <a:pPr algn="l">
              <a:lnSpc>
                <a:spcPct val="90000"/>
              </a:lnSpc>
              <a:spcAft>
                <a:spcPts val="600"/>
              </a:spcAft>
            </a:pPr>
            <a:r>
              <a:rPr lang="en-US" sz="700" kern="1200">
                <a:solidFill>
                  <a:schemeClr val="tx1">
                    <a:alpha val="80000"/>
                  </a:schemeClr>
                </a:solidFill>
                <a:latin typeface="+mn-lt"/>
                <a:ea typeface="+mn-ea"/>
                <a:cs typeface="+mn-cs"/>
              </a:rPr>
              <a:t>INSTITUTO FEDERAL DO PARANÁ – CAMPUS PARANAVAÍ</a:t>
            </a:r>
          </a:p>
        </p:txBody>
      </p:sp>
    </p:spTree>
    <p:extLst>
      <p:ext uri="{BB962C8B-B14F-4D97-AF65-F5344CB8AC3E}">
        <p14:creationId xmlns:p14="http://schemas.microsoft.com/office/powerpoint/2010/main" val="142958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25FCE-E982-43A7-90B5-107ABD5AAEB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A5DBCFC-9D38-4860-9E0A-1FA6A0780F1C}"/>
              </a:ext>
            </a:extLst>
          </p:cNvPr>
          <p:cNvSpPr>
            <a:spLocks noGrp="1"/>
          </p:cNvSpPr>
          <p:nvPr>
            <p:ph idx="1"/>
          </p:nvPr>
        </p:nvSpPr>
        <p:spPr/>
        <p:txBody>
          <a:bodyPr/>
          <a:lstStyle/>
          <a:p>
            <a:r>
              <a:rPr lang="pt-BR" dirty="0"/>
              <a:t>Grande parte dos Bancos de Dados ativos em sistemas de informação atuais são Relacionais</a:t>
            </a:r>
          </a:p>
          <a:p>
            <a:pPr lvl="1"/>
            <a:r>
              <a:rPr lang="pt-BR" dirty="0"/>
              <a:t>MySQL, Oracle, SQL Server, PostgreSQL... </a:t>
            </a:r>
          </a:p>
          <a:p>
            <a:r>
              <a:rPr lang="pt-BR" dirty="0"/>
              <a:t>O Modelo Relacional é baseado nas propriedades ACID</a:t>
            </a:r>
          </a:p>
          <a:p>
            <a:pPr lvl="1"/>
            <a:r>
              <a:rPr lang="pt-BR" dirty="0"/>
              <a:t>Atomicidade</a:t>
            </a:r>
          </a:p>
          <a:p>
            <a:pPr lvl="1"/>
            <a:r>
              <a:rPr lang="pt-BR" dirty="0"/>
              <a:t>Consistência</a:t>
            </a:r>
          </a:p>
          <a:p>
            <a:pPr lvl="1"/>
            <a:r>
              <a:rPr lang="pt-BR" dirty="0"/>
              <a:t>Isolamento</a:t>
            </a:r>
          </a:p>
          <a:p>
            <a:pPr lvl="1"/>
            <a:r>
              <a:rPr lang="pt-BR" dirty="0"/>
              <a:t>Durabilidade</a:t>
            </a:r>
          </a:p>
        </p:txBody>
      </p:sp>
      <p:sp>
        <p:nvSpPr>
          <p:cNvPr id="6" name="Espaço Reservado para Rodapé 5">
            <a:extLst>
              <a:ext uri="{FF2B5EF4-FFF2-40B4-BE49-F238E27FC236}">
                <a16:creationId xmlns:a16="http://schemas.microsoft.com/office/drawing/2014/main" id="{72AA2461-AB1D-4B3A-967F-A8094F3CEF96}"/>
              </a:ext>
            </a:extLst>
          </p:cNvPr>
          <p:cNvSpPr>
            <a:spLocks noGrp="1"/>
          </p:cNvSpPr>
          <p:nvPr>
            <p:ph type="ftr" sz="quarter" idx="3"/>
          </p:nvPr>
        </p:nvSpPr>
        <p:spPr/>
        <p:txBody>
          <a:bodyPr/>
          <a:lstStyle/>
          <a:p>
            <a:r>
              <a:rPr lang="pt-BR"/>
              <a:t>Prof. Késsia Rita da Costa Marchi INSTITUTO FEDERAL DO PARANÁ – CAMPUS PARANAVAÍ</a:t>
            </a:r>
            <a:endParaRPr lang="pt-BR" dirty="0"/>
          </a:p>
        </p:txBody>
      </p:sp>
      <p:sp>
        <p:nvSpPr>
          <p:cNvPr id="7" name="Espaço Reservado para Número de Slide 6">
            <a:extLst>
              <a:ext uri="{FF2B5EF4-FFF2-40B4-BE49-F238E27FC236}">
                <a16:creationId xmlns:a16="http://schemas.microsoft.com/office/drawing/2014/main" id="{26084A46-C990-4680-ACD3-C6034C5E9ED4}"/>
              </a:ext>
            </a:extLst>
          </p:cNvPr>
          <p:cNvSpPr>
            <a:spLocks noGrp="1"/>
          </p:cNvSpPr>
          <p:nvPr>
            <p:ph type="sldNum" sz="quarter" idx="4294967295"/>
          </p:nvPr>
        </p:nvSpPr>
        <p:spPr>
          <a:xfrm>
            <a:off x="7900827" y="6356350"/>
            <a:ext cx="3452973" cy="365125"/>
          </a:xfrm>
        </p:spPr>
        <p:txBody>
          <a:bodyPr/>
          <a:lstStyle/>
          <a:p>
            <a:r>
              <a:rPr lang="pt-BR"/>
              <a:t>“TRABALHAR COM AS MÃOS ENSINA MUITO”</a:t>
            </a:r>
          </a:p>
          <a:p>
            <a:r>
              <a:rPr lang="pt-BR" sz="800"/>
              <a:t>JOSÉ SARAMAGO</a:t>
            </a:r>
          </a:p>
          <a:p>
            <a:endParaRPr lang="pt-BR" dirty="0"/>
          </a:p>
        </p:txBody>
      </p:sp>
    </p:spTree>
    <p:extLst>
      <p:ext uri="{BB962C8B-B14F-4D97-AF65-F5344CB8AC3E}">
        <p14:creationId xmlns:p14="http://schemas.microsoft.com/office/powerpoint/2010/main" val="2432900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93C081-75B0-43C5-9CBB-3798D8BC8764}"/>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Selecionando / Criando um banco de dados</a:t>
            </a:r>
          </a:p>
        </p:txBody>
      </p:sp>
      <p:sp>
        <p:nvSpPr>
          <p:cNvPr id="3" name="Espaço Reservado para Conteúdo 2">
            <a:extLst>
              <a:ext uri="{FF2B5EF4-FFF2-40B4-BE49-F238E27FC236}">
                <a16:creationId xmlns:a16="http://schemas.microsoft.com/office/drawing/2014/main" id="{9A54948F-2913-4D72-A543-9054141EBA44}"/>
              </a:ext>
            </a:extLst>
          </p:cNvPr>
          <p:cNvSpPr>
            <a:spLocks noGrp="1"/>
          </p:cNvSpPr>
          <p:nvPr>
            <p:ph sz="half" idx="1"/>
          </p:nvPr>
        </p:nvSpPr>
        <p:spPr>
          <a:xfrm>
            <a:off x="0" y="2638044"/>
            <a:ext cx="4654296" cy="3415622"/>
          </a:xfrm>
        </p:spPr>
        <p:txBody>
          <a:bodyPr vert="horz" lIns="91440" tIns="45720" rIns="91440" bIns="45720" rtlCol="0">
            <a:normAutofit/>
          </a:bodyPr>
          <a:lstStyle/>
          <a:p>
            <a:pPr lvl="1"/>
            <a:r>
              <a:rPr lang="en-US" sz="2000" dirty="0">
                <a:solidFill>
                  <a:schemeClr val="bg1"/>
                </a:solidFill>
              </a:rPr>
              <a:t> Para </a:t>
            </a:r>
            <a:r>
              <a:rPr lang="en-US" sz="2000" dirty="0" err="1">
                <a:solidFill>
                  <a:schemeClr val="bg1"/>
                </a:solidFill>
              </a:rPr>
              <a:t>selecionar</a:t>
            </a:r>
            <a:r>
              <a:rPr lang="en-US" sz="2000" dirty="0">
                <a:solidFill>
                  <a:schemeClr val="bg1"/>
                </a:solidFill>
              </a:rPr>
              <a:t> um outro banco, </a:t>
            </a:r>
            <a:r>
              <a:rPr lang="en-US" sz="2000" dirty="0" err="1">
                <a:solidFill>
                  <a:schemeClr val="bg1"/>
                </a:solidFill>
              </a:rPr>
              <a:t>utilizamos</a:t>
            </a:r>
            <a:r>
              <a:rPr lang="en-US" sz="2000" dirty="0">
                <a:solidFill>
                  <a:schemeClr val="bg1"/>
                </a:solidFill>
              </a:rPr>
              <a:t> o </a:t>
            </a:r>
            <a:r>
              <a:rPr lang="en-US" sz="2000" dirty="0" err="1">
                <a:solidFill>
                  <a:schemeClr val="bg1"/>
                </a:solidFill>
              </a:rPr>
              <a:t>comando</a:t>
            </a:r>
            <a:r>
              <a:rPr lang="en-US" sz="2000" dirty="0">
                <a:solidFill>
                  <a:schemeClr val="bg1"/>
                </a:solidFill>
              </a:rPr>
              <a:t> USE </a:t>
            </a:r>
            <a:r>
              <a:rPr lang="en-US" sz="2000" dirty="0" err="1">
                <a:solidFill>
                  <a:schemeClr val="bg1"/>
                </a:solidFill>
              </a:rPr>
              <a:t>nomedobanco</a:t>
            </a:r>
            <a:r>
              <a:rPr lang="en-US" sz="2000" dirty="0">
                <a:solidFill>
                  <a:schemeClr val="bg1"/>
                </a:solidFill>
              </a:rPr>
              <a:t>. </a:t>
            </a:r>
          </a:p>
          <a:p>
            <a:pPr lvl="2"/>
            <a:r>
              <a:rPr lang="en-US" dirty="0">
                <a:solidFill>
                  <a:schemeClr val="bg1"/>
                </a:solidFill>
              </a:rPr>
              <a:t>Caso </a:t>
            </a:r>
            <a:r>
              <a:rPr lang="en-US" dirty="0" err="1">
                <a:solidFill>
                  <a:schemeClr val="bg1"/>
                </a:solidFill>
              </a:rPr>
              <a:t>este</a:t>
            </a:r>
            <a:r>
              <a:rPr lang="en-US" dirty="0">
                <a:solidFill>
                  <a:schemeClr val="bg1"/>
                </a:solidFill>
              </a:rPr>
              <a:t> banco </a:t>
            </a:r>
            <a:r>
              <a:rPr lang="en-US" dirty="0" err="1">
                <a:solidFill>
                  <a:schemeClr val="bg1"/>
                </a:solidFill>
              </a:rPr>
              <a:t>não</a:t>
            </a:r>
            <a:r>
              <a:rPr lang="en-US" dirty="0">
                <a:solidFill>
                  <a:schemeClr val="bg1"/>
                </a:solidFill>
              </a:rPr>
              <a:t> </a:t>
            </a:r>
            <a:r>
              <a:rPr lang="en-US" dirty="0" err="1">
                <a:solidFill>
                  <a:schemeClr val="bg1"/>
                </a:solidFill>
              </a:rPr>
              <a:t>exista</a:t>
            </a:r>
            <a:r>
              <a:rPr lang="en-US" dirty="0">
                <a:solidFill>
                  <a:schemeClr val="bg1"/>
                </a:solidFill>
              </a:rPr>
              <a:t>, o </a:t>
            </a:r>
            <a:r>
              <a:rPr lang="en-US" dirty="0" err="1">
                <a:solidFill>
                  <a:schemeClr val="bg1"/>
                </a:solidFill>
              </a:rPr>
              <a:t>mongodb</a:t>
            </a:r>
            <a:r>
              <a:rPr lang="en-US" dirty="0">
                <a:solidFill>
                  <a:schemeClr val="bg1"/>
                </a:solidFill>
              </a:rPr>
              <a:t> </a:t>
            </a:r>
            <a:r>
              <a:rPr lang="en-US" dirty="0" err="1">
                <a:solidFill>
                  <a:schemeClr val="bg1"/>
                </a:solidFill>
              </a:rPr>
              <a:t>criará</a:t>
            </a:r>
            <a:r>
              <a:rPr lang="en-US" dirty="0">
                <a:solidFill>
                  <a:schemeClr val="bg1"/>
                </a:solidFill>
              </a:rPr>
              <a:t> </a:t>
            </a:r>
            <a:r>
              <a:rPr lang="en-US" dirty="0" err="1">
                <a:solidFill>
                  <a:schemeClr val="bg1"/>
                </a:solidFill>
              </a:rPr>
              <a:t>este</a:t>
            </a:r>
            <a:r>
              <a:rPr lang="en-US" dirty="0">
                <a:solidFill>
                  <a:schemeClr val="bg1"/>
                </a:solidFill>
              </a:rPr>
              <a:t> banco para a </a:t>
            </a:r>
            <a:r>
              <a:rPr lang="en-US" dirty="0" err="1">
                <a:solidFill>
                  <a:schemeClr val="bg1"/>
                </a:solidFill>
              </a:rPr>
              <a:t>manipulação</a:t>
            </a:r>
            <a:r>
              <a:rPr lang="en-US" dirty="0">
                <a:solidFill>
                  <a:schemeClr val="bg1"/>
                </a:solidFill>
              </a:rPr>
              <a:t> dos dados. </a:t>
            </a:r>
          </a:p>
          <a:p>
            <a:pPr lvl="2"/>
            <a:r>
              <a:rPr lang="en-US" dirty="0">
                <a:solidFill>
                  <a:schemeClr val="bg1"/>
                </a:solidFill>
              </a:rPr>
              <a:t>O </a:t>
            </a:r>
            <a:r>
              <a:rPr lang="en-US" dirty="0" err="1">
                <a:solidFill>
                  <a:schemeClr val="bg1"/>
                </a:solidFill>
              </a:rPr>
              <a:t>retorno</a:t>
            </a:r>
            <a:r>
              <a:rPr lang="en-US" dirty="0">
                <a:solidFill>
                  <a:schemeClr val="bg1"/>
                </a:solidFill>
              </a:rPr>
              <a:t> </a:t>
            </a:r>
            <a:r>
              <a:rPr lang="en-US" dirty="0" err="1">
                <a:solidFill>
                  <a:schemeClr val="bg1"/>
                </a:solidFill>
              </a:rPr>
              <a:t>será</a:t>
            </a:r>
            <a:r>
              <a:rPr lang="en-US" dirty="0">
                <a:solidFill>
                  <a:schemeClr val="bg1"/>
                </a:solidFill>
              </a:rPr>
              <a:t>: </a:t>
            </a:r>
            <a:br>
              <a:rPr lang="en-US" dirty="0">
                <a:solidFill>
                  <a:schemeClr val="bg1"/>
                </a:solidFill>
              </a:rPr>
            </a:br>
            <a:r>
              <a:rPr lang="en-US" dirty="0">
                <a:solidFill>
                  <a:schemeClr val="bg1"/>
                </a:solidFill>
              </a:rPr>
              <a:t>switched to </a:t>
            </a:r>
            <a:r>
              <a:rPr lang="en-US" dirty="0" err="1">
                <a:solidFill>
                  <a:schemeClr val="bg1"/>
                </a:solidFill>
              </a:rPr>
              <a:t>db</a:t>
            </a:r>
            <a:r>
              <a:rPr lang="en-US" dirty="0">
                <a:solidFill>
                  <a:schemeClr val="bg1"/>
                </a:solidFill>
              </a:rPr>
              <a:t> </a:t>
            </a:r>
            <a:r>
              <a:rPr lang="en-US" dirty="0" err="1">
                <a:solidFill>
                  <a:schemeClr val="bg1"/>
                </a:solidFill>
              </a:rPr>
              <a:t>nomedobanco</a:t>
            </a:r>
            <a:endParaRPr lang="en-US" dirty="0">
              <a:solidFill>
                <a:schemeClr val="bg1"/>
              </a:solidFill>
            </a:endParaRPr>
          </a:p>
          <a:p>
            <a:endParaRPr lang="en-US" sz="2000" dirty="0">
              <a:solidFill>
                <a:schemeClr val="bg1"/>
              </a:solidFill>
            </a:endParaRPr>
          </a:p>
        </p:txBody>
      </p:sp>
      <p:pic>
        <p:nvPicPr>
          <p:cNvPr id="6" name="Espaço Reservado para Conteúdo 5">
            <a:extLst>
              <a:ext uri="{FF2B5EF4-FFF2-40B4-BE49-F238E27FC236}">
                <a16:creationId xmlns:a16="http://schemas.microsoft.com/office/drawing/2014/main" id="{2762BDB4-41DB-40FC-9034-E73F27D3F721}"/>
              </a:ext>
            </a:extLst>
          </p:cNvPr>
          <p:cNvPicPr>
            <a:picLocks noGrp="1" noChangeAspect="1"/>
          </p:cNvPicPr>
          <p:nvPr>
            <p:ph sz="half" idx="2"/>
          </p:nvPr>
        </p:nvPicPr>
        <p:blipFill>
          <a:blip r:embed="rId2"/>
          <a:stretch>
            <a:fillRect/>
          </a:stretch>
        </p:blipFill>
        <p:spPr>
          <a:xfrm>
            <a:off x="5297762" y="2240782"/>
            <a:ext cx="6250769" cy="3172265"/>
          </a:xfrm>
          <a:prstGeom prst="rect">
            <a:avLst/>
          </a:prstGeom>
        </p:spPr>
      </p:pic>
      <p:sp>
        <p:nvSpPr>
          <p:cNvPr id="5" name="Espaço Reservado para Rodapé 4">
            <a:extLst>
              <a:ext uri="{FF2B5EF4-FFF2-40B4-BE49-F238E27FC236}">
                <a16:creationId xmlns:a16="http://schemas.microsoft.com/office/drawing/2014/main" id="{4F9F78DE-6982-47D3-931A-0D39B88126D5}"/>
              </a:ext>
            </a:extLst>
          </p:cNvPr>
          <p:cNvSpPr>
            <a:spLocks noGrp="1"/>
          </p:cNvSpPr>
          <p:nvPr>
            <p:ph type="ftr" sz="quarter" idx="3"/>
          </p:nvPr>
        </p:nvSpPr>
        <p:spPr>
          <a:xfrm>
            <a:off x="5297762" y="6356350"/>
            <a:ext cx="4579768" cy="365125"/>
          </a:xfrm>
        </p:spPr>
        <p:txBody>
          <a:bodyPr vert="horz" lIns="91440" tIns="45720" rIns="91440" bIns="45720" rtlCol="0" anchor="ctr">
            <a:normAutofit/>
          </a:bodyPr>
          <a:lstStyle/>
          <a:p>
            <a:pPr algn="l">
              <a:lnSpc>
                <a:spcPct val="90000"/>
              </a:lnSpc>
              <a:spcAft>
                <a:spcPts val="600"/>
              </a:spcAft>
            </a:pPr>
            <a:r>
              <a:rPr lang="en-US" sz="700" kern="1200">
                <a:solidFill>
                  <a:schemeClr val="tx1">
                    <a:alpha val="80000"/>
                  </a:schemeClr>
                </a:solidFill>
                <a:latin typeface="+mn-lt"/>
                <a:ea typeface="+mn-ea"/>
                <a:cs typeface="+mn-cs"/>
              </a:rPr>
              <a:t>Prof. Késsia Rita da Costa Marchi</a:t>
            </a:r>
          </a:p>
          <a:p>
            <a:pPr algn="l">
              <a:lnSpc>
                <a:spcPct val="90000"/>
              </a:lnSpc>
              <a:spcAft>
                <a:spcPts val="600"/>
              </a:spcAft>
            </a:pPr>
            <a:r>
              <a:rPr lang="en-US" sz="700" kern="1200">
                <a:solidFill>
                  <a:schemeClr val="tx1">
                    <a:alpha val="80000"/>
                  </a:schemeClr>
                </a:solidFill>
                <a:latin typeface="+mn-lt"/>
                <a:ea typeface="+mn-ea"/>
                <a:cs typeface="+mn-cs"/>
              </a:rPr>
              <a:t> INSTITUTO FEDERAL DO PARANÁ – CAMPUS PARANAVAÍ</a:t>
            </a:r>
          </a:p>
        </p:txBody>
      </p:sp>
      <p:sp>
        <p:nvSpPr>
          <p:cNvPr id="7" name="CaixaDeTexto 6">
            <a:extLst>
              <a:ext uri="{FF2B5EF4-FFF2-40B4-BE49-F238E27FC236}">
                <a16:creationId xmlns:a16="http://schemas.microsoft.com/office/drawing/2014/main" id="{D9D0A0BF-485E-4B07-A7BF-11D73FABBEF1}"/>
              </a:ext>
            </a:extLst>
          </p:cNvPr>
          <p:cNvSpPr txBox="1"/>
          <p:nvPr/>
        </p:nvSpPr>
        <p:spPr>
          <a:xfrm>
            <a:off x="4752109" y="1297479"/>
            <a:ext cx="1701107" cy="369332"/>
          </a:xfrm>
          <a:prstGeom prst="rect">
            <a:avLst/>
          </a:prstGeom>
          <a:noFill/>
        </p:spPr>
        <p:txBody>
          <a:bodyPr wrap="none" rtlCol="0">
            <a:spAutoFit/>
          </a:bodyPr>
          <a:lstStyle/>
          <a:p>
            <a:r>
              <a:rPr lang="pt-BR" dirty="0">
                <a:latin typeface="Courier New" panose="02070309020205020404" pitchFamily="49" charset="0"/>
                <a:cs typeface="Courier New" panose="02070309020205020404" pitchFamily="49" charset="0"/>
              </a:rPr>
              <a:t>Use aprende</a:t>
            </a:r>
          </a:p>
        </p:txBody>
      </p:sp>
    </p:spTree>
    <p:extLst>
      <p:ext uri="{BB962C8B-B14F-4D97-AF65-F5344CB8AC3E}">
        <p14:creationId xmlns:p14="http://schemas.microsoft.com/office/powerpoint/2010/main" val="236374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2E6A04A-D02F-4CF8-B234-83E9489945EE}"/>
              </a:ext>
            </a:extLst>
          </p:cNvPr>
          <p:cNvSpPr>
            <a:spLocks noGrp="1"/>
          </p:cNvSpPr>
          <p:nvPr>
            <p:ph type="title"/>
          </p:nvPr>
        </p:nvSpPr>
        <p:spPr/>
        <p:txBody>
          <a:bodyPr/>
          <a:lstStyle/>
          <a:p>
            <a:r>
              <a:rPr lang="pt-BR" dirty="0"/>
              <a:t>Coleções </a:t>
            </a:r>
          </a:p>
        </p:txBody>
      </p:sp>
      <p:sp>
        <p:nvSpPr>
          <p:cNvPr id="7" name="Espaço Reservado para Conteúdo 6">
            <a:extLst>
              <a:ext uri="{FF2B5EF4-FFF2-40B4-BE49-F238E27FC236}">
                <a16:creationId xmlns:a16="http://schemas.microsoft.com/office/drawing/2014/main" id="{CD4F2C09-D7D3-4676-81C7-9A64A3471B24}"/>
              </a:ext>
            </a:extLst>
          </p:cNvPr>
          <p:cNvSpPr>
            <a:spLocks noGrp="1"/>
          </p:cNvSpPr>
          <p:nvPr>
            <p:ph idx="1"/>
          </p:nvPr>
        </p:nvSpPr>
        <p:spPr/>
        <p:txBody>
          <a:bodyPr/>
          <a:lstStyle/>
          <a:p>
            <a:r>
              <a:rPr lang="pt-BR" dirty="0"/>
              <a:t>As coleções em </a:t>
            </a:r>
            <a:r>
              <a:rPr lang="pt-BR" dirty="0" err="1"/>
              <a:t>NoSQL</a:t>
            </a:r>
            <a:r>
              <a:rPr lang="pt-BR" dirty="0"/>
              <a:t> são como as tabelas dos bancos de dados relacionais, por exemplo: </a:t>
            </a:r>
          </a:p>
        </p:txBody>
      </p:sp>
      <p:sp>
        <p:nvSpPr>
          <p:cNvPr id="5" name="Espaço Reservado para Rodapé 4">
            <a:extLst>
              <a:ext uri="{FF2B5EF4-FFF2-40B4-BE49-F238E27FC236}">
                <a16:creationId xmlns:a16="http://schemas.microsoft.com/office/drawing/2014/main" id="{D1C8123D-E520-4CA8-A85D-FE8C50675D82}"/>
              </a:ext>
            </a:extLst>
          </p:cNvPr>
          <p:cNvSpPr>
            <a:spLocks noGrp="1"/>
          </p:cNvSpPr>
          <p:nvPr>
            <p:ph type="ftr" sz="quarter" idx="3"/>
          </p:nvPr>
        </p:nvSpPr>
        <p:spPr/>
        <p:txBody>
          <a:bodyPr/>
          <a:lstStyle/>
          <a:p>
            <a:pPr algn="l"/>
            <a:r>
              <a:rPr lang="pt-BR"/>
              <a:t>Prof. Késsia Rita da Costa Marchi</a:t>
            </a:r>
          </a:p>
          <a:p>
            <a:pPr algn="l"/>
            <a:r>
              <a:rPr lang="pt-BR"/>
              <a:t> INSTITUTO FEDERAL DO PARANÁ – CAMPUS PARANAVAÍ</a:t>
            </a:r>
            <a:endParaRPr lang="pt-BR" dirty="0"/>
          </a:p>
        </p:txBody>
      </p:sp>
      <p:graphicFrame>
        <p:nvGraphicFramePr>
          <p:cNvPr id="8" name="Tabela 7">
            <a:extLst>
              <a:ext uri="{FF2B5EF4-FFF2-40B4-BE49-F238E27FC236}">
                <a16:creationId xmlns:a16="http://schemas.microsoft.com/office/drawing/2014/main" id="{D51EAFB8-504C-4D52-B50B-8146442F3FA3}"/>
              </a:ext>
            </a:extLst>
          </p:cNvPr>
          <p:cNvGraphicFramePr>
            <a:graphicFrameLocks noGrp="1"/>
          </p:cNvGraphicFramePr>
          <p:nvPr>
            <p:extLst>
              <p:ext uri="{D42A27DB-BD31-4B8C-83A1-F6EECF244321}">
                <p14:modId xmlns:p14="http://schemas.microsoft.com/office/powerpoint/2010/main" val="2315315763"/>
              </p:ext>
            </p:extLst>
          </p:nvPr>
        </p:nvGraphicFramePr>
        <p:xfrm>
          <a:off x="1491672" y="3872447"/>
          <a:ext cx="4230255" cy="1112520"/>
        </p:xfrm>
        <a:graphic>
          <a:graphicData uri="http://schemas.openxmlformats.org/drawingml/2006/table">
            <a:tbl>
              <a:tblPr firstRow="1" bandRow="1">
                <a:tableStyleId>{5940675A-B579-460E-94D1-54222C63F5DA}</a:tableStyleId>
              </a:tblPr>
              <a:tblGrid>
                <a:gridCol w="1410085">
                  <a:extLst>
                    <a:ext uri="{9D8B030D-6E8A-4147-A177-3AD203B41FA5}">
                      <a16:colId xmlns:a16="http://schemas.microsoft.com/office/drawing/2014/main" val="455262175"/>
                    </a:ext>
                  </a:extLst>
                </a:gridCol>
                <a:gridCol w="1410085">
                  <a:extLst>
                    <a:ext uri="{9D8B030D-6E8A-4147-A177-3AD203B41FA5}">
                      <a16:colId xmlns:a16="http://schemas.microsoft.com/office/drawing/2014/main" val="3472343284"/>
                    </a:ext>
                  </a:extLst>
                </a:gridCol>
                <a:gridCol w="1410085">
                  <a:extLst>
                    <a:ext uri="{9D8B030D-6E8A-4147-A177-3AD203B41FA5}">
                      <a16:colId xmlns:a16="http://schemas.microsoft.com/office/drawing/2014/main" val="1828922327"/>
                    </a:ext>
                  </a:extLst>
                </a:gridCol>
              </a:tblGrid>
              <a:tr h="370840">
                <a:tc>
                  <a:txBody>
                    <a:bodyPr/>
                    <a:lstStyle/>
                    <a:p>
                      <a:r>
                        <a:rPr lang="pt-BR" dirty="0"/>
                        <a:t>Nome</a:t>
                      </a:r>
                    </a:p>
                  </a:txBody>
                  <a:tcPr/>
                </a:tc>
                <a:tc>
                  <a:txBody>
                    <a:bodyPr/>
                    <a:lstStyle/>
                    <a:p>
                      <a:r>
                        <a:rPr lang="pt-BR" dirty="0" err="1"/>
                        <a:t>dtnasc</a:t>
                      </a:r>
                      <a:endParaRPr lang="pt-BR" dirty="0"/>
                    </a:p>
                  </a:txBody>
                  <a:tcPr/>
                </a:tc>
                <a:tc>
                  <a:txBody>
                    <a:bodyPr/>
                    <a:lstStyle/>
                    <a:p>
                      <a:r>
                        <a:rPr lang="pt-BR" dirty="0"/>
                        <a:t>telefone</a:t>
                      </a:r>
                    </a:p>
                  </a:txBody>
                  <a:tcPr/>
                </a:tc>
                <a:extLst>
                  <a:ext uri="{0D108BD9-81ED-4DB2-BD59-A6C34878D82A}">
                    <a16:rowId xmlns:a16="http://schemas.microsoft.com/office/drawing/2014/main" val="4017646053"/>
                  </a:ext>
                </a:extLst>
              </a:tr>
              <a:tr h="370840">
                <a:tc>
                  <a:txBody>
                    <a:bodyPr/>
                    <a:lstStyle/>
                    <a:p>
                      <a:r>
                        <a:rPr lang="pt-BR" dirty="0"/>
                        <a:t>Maria</a:t>
                      </a:r>
                    </a:p>
                  </a:txBody>
                  <a:tcPr/>
                </a:tc>
                <a:tc>
                  <a:txBody>
                    <a:bodyPr/>
                    <a:lstStyle/>
                    <a:p>
                      <a:r>
                        <a:rPr lang="pt-BR" dirty="0"/>
                        <a:t>22/04/2000</a:t>
                      </a:r>
                    </a:p>
                  </a:txBody>
                  <a:tcPr/>
                </a:tc>
                <a:tc>
                  <a:txBody>
                    <a:bodyPr/>
                    <a:lstStyle/>
                    <a:p>
                      <a:r>
                        <a:rPr lang="pt-BR" dirty="0"/>
                        <a:t>1</a:t>
                      </a:r>
                    </a:p>
                  </a:txBody>
                  <a:tcPr/>
                </a:tc>
                <a:extLst>
                  <a:ext uri="{0D108BD9-81ED-4DB2-BD59-A6C34878D82A}">
                    <a16:rowId xmlns:a16="http://schemas.microsoft.com/office/drawing/2014/main" val="2728954492"/>
                  </a:ext>
                </a:extLst>
              </a:tr>
              <a:tr h="370840">
                <a:tc>
                  <a:txBody>
                    <a:bodyPr/>
                    <a:lstStyle/>
                    <a:p>
                      <a:r>
                        <a:rPr lang="pt-BR" dirty="0"/>
                        <a:t>José</a:t>
                      </a:r>
                    </a:p>
                  </a:txBody>
                  <a:tcPr/>
                </a:tc>
                <a:tc>
                  <a:txBody>
                    <a:bodyPr/>
                    <a:lstStyle/>
                    <a:p>
                      <a:r>
                        <a:rPr lang="pt-BR" dirty="0"/>
                        <a:t>14/02/2001</a:t>
                      </a:r>
                    </a:p>
                  </a:txBody>
                  <a:tcPr/>
                </a:tc>
                <a:tc>
                  <a:txBody>
                    <a:bodyPr/>
                    <a:lstStyle/>
                    <a:p>
                      <a:endParaRPr lang="pt-BR" dirty="0"/>
                    </a:p>
                  </a:txBody>
                  <a:tcPr/>
                </a:tc>
                <a:extLst>
                  <a:ext uri="{0D108BD9-81ED-4DB2-BD59-A6C34878D82A}">
                    <a16:rowId xmlns:a16="http://schemas.microsoft.com/office/drawing/2014/main" val="3196275489"/>
                  </a:ext>
                </a:extLst>
              </a:tr>
            </a:tbl>
          </a:graphicData>
        </a:graphic>
      </p:graphicFrame>
      <p:graphicFrame>
        <p:nvGraphicFramePr>
          <p:cNvPr id="9" name="Tabela 8">
            <a:extLst>
              <a:ext uri="{FF2B5EF4-FFF2-40B4-BE49-F238E27FC236}">
                <a16:creationId xmlns:a16="http://schemas.microsoft.com/office/drawing/2014/main" id="{7645DDE1-503B-4F96-8919-3A64468BB027}"/>
              </a:ext>
            </a:extLst>
          </p:cNvPr>
          <p:cNvGraphicFramePr>
            <a:graphicFrameLocks noGrp="1"/>
          </p:cNvGraphicFramePr>
          <p:nvPr>
            <p:extLst>
              <p:ext uri="{D42A27DB-BD31-4B8C-83A1-F6EECF244321}">
                <p14:modId xmlns:p14="http://schemas.microsoft.com/office/powerpoint/2010/main" val="2449263231"/>
              </p:ext>
            </p:extLst>
          </p:nvPr>
        </p:nvGraphicFramePr>
        <p:xfrm>
          <a:off x="6996545" y="3856413"/>
          <a:ext cx="3796146" cy="1112520"/>
        </p:xfrm>
        <a:graphic>
          <a:graphicData uri="http://schemas.openxmlformats.org/drawingml/2006/table">
            <a:tbl>
              <a:tblPr firstRow="1" bandRow="1">
                <a:tableStyleId>{5940675A-B579-460E-94D1-54222C63F5DA}</a:tableStyleId>
              </a:tblPr>
              <a:tblGrid>
                <a:gridCol w="1898073">
                  <a:extLst>
                    <a:ext uri="{9D8B030D-6E8A-4147-A177-3AD203B41FA5}">
                      <a16:colId xmlns:a16="http://schemas.microsoft.com/office/drawing/2014/main" val="4173746311"/>
                    </a:ext>
                  </a:extLst>
                </a:gridCol>
                <a:gridCol w="1898073">
                  <a:extLst>
                    <a:ext uri="{9D8B030D-6E8A-4147-A177-3AD203B41FA5}">
                      <a16:colId xmlns:a16="http://schemas.microsoft.com/office/drawing/2014/main" val="3057520283"/>
                    </a:ext>
                  </a:extLst>
                </a:gridCol>
              </a:tblGrid>
              <a:tr h="370840">
                <a:tc>
                  <a:txBody>
                    <a:bodyPr/>
                    <a:lstStyle/>
                    <a:p>
                      <a:r>
                        <a:rPr lang="pt-BR" dirty="0" err="1"/>
                        <a:t>Idfone</a:t>
                      </a:r>
                      <a:endParaRPr lang="pt-BR" dirty="0"/>
                    </a:p>
                  </a:txBody>
                  <a:tcPr/>
                </a:tc>
                <a:tc>
                  <a:txBody>
                    <a:bodyPr/>
                    <a:lstStyle/>
                    <a:p>
                      <a:r>
                        <a:rPr lang="pt-BR" dirty="0"/>
                        <a:t>Fone</a:t>
                      </a:r>
                    </a:p>
                  </a:txBody>
                  <a:tcPr/>
                </a:tc>
                <a:extLst>
                  <a:ext uri="{0D108BD9-81ED-4DB2-BD59-A6C34878D82A}">
                    <a16:rowId xmlns:a16="http://schemas.microsoft.com/office/drawing/2014/main" val="3487449692"/>
                  </a:ext>
                </a:extLst>
              </a:tr>
              <a:tr h="370840">
                <a:tc>
                  <a:txBody>
                    <a:bodyPr/>
                    <a:lstStyle/>
                    <a:p>
                      <a:r>
                        <a:rPr lang="pt-BR" dirty="0"/>
                        <a:t>1</a:t>
                      </a:r>
                    </a:p>
                  </a:txBody>
                  <a:tcPr/>
                </a:tc>
                <a:tc>
                  <a:txBody>
                    <a:bodyPr/>
                    <a:lstStyle/>
                    <a:p>
                      <a:r>
                        <a:rPr lang="pt-BR" dirty="0"/>
                        <a:t>4432584575</a:t>
                      </a:r>
                    </a:p>
                  </a:txBody>
                  <a:tcPr/>
                </a:tc>
                <a:extLst>
                  <a:ext uri="{0D108BD9-81ED-4DB2-BD59-A6C34878D82A}">
                    <a16:rowId xmlns:a16="http://schemas.microsoft.com/office/drawing/2014/main" val="2738134332"/>
                  </a:ext>
                </a:extLst>
              </a:tr>
              <a:tr h="370840">
                <a:tc>
                  <a:txBody>
                    <a:bodyPr/>
                    <a:lstStyle/>
                    <a:p>
                      <a:r>
                        <a:rPr lang="pt-BR" dirty="0"/>
                        <a:t>1</a:t>
                      </a:r>
                    </a:p>
                  </a:txBody>
                  <a:tcPr/>
                </a:tc>
                <a:tc>
                  <a:txBody>
                    <a:bodyPr/>
                    <a:lstStyle/>
                    <a:p>
                      <a:r>
                        <a:rPr lang="pt-BR" dirty="0"/>
                        <a:t>5245698585</a:t>
                      </a:r>
                    </a:p>
                  </a:txBody>
                  <a:tcPr/>
                </a:tc>
                <a:extLst>
                  <a:ext uri="{0D108BD9-81ED-4DB2-BD59-A6C34878D82A}">
                    <a16:rowId xmlns:a16="http://schemas.microsoft.com/office/drawing/2014/main" val="1437911515"/>
                  </a:ext>
                </a:extLst>
              </a:tr>
            </a:tbl>
          </a:graphicData>
        </a:graphic>
      </p:graphicFrame>
      <p:cxnSp>
        <p:nvCxnSpPr>
          <p:cNvPr id="11" name="Conector reto 10">
            <a:extLst>
              <a:ext uri="{FF2B5EF4-FFF2-40B4-BE49-F238E27FC236}">
                <a16:creationId xmlns:a16="http://schemas.microsoft.com/office/drawing/2014/main" id="{2AE6AEEB-DB66-41DC-A5CC-09C6F2BA9D79}"/>
              </a:ext>
            </a:extLst>
          </p:cNvPr>
          <p:cNvCxnSpPr>
            <a:endCxn id="9" idx="1"/>
          </p:cNvCxnSpPr>
          <p:nvPr/>
        </p:nvCxnSpPr>
        <p:spPr>
          <a:xfrm>
            <a:off x="5721927" y="4412673"/>
            <a:ext cx="1274618" cy="0"/>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to 12">
            <a:extLst>
              <a:ext uri="{FF2B5EF4-FFF2-40B4-BE49-F238E27FC236}">
                <a16:creationId xmlns:a16="http://schemas.microsoft.com/office/drawing/2014/main" id="{1E3980BF-762B-44F5-A77E-AF69C88F51BE}"/>
              </a:ext>
            </a:extLst>
          </p:cNvPr>
          <p:cNvCxnSpPr/>
          <p:nvPr/>
        </p:nvCxnSpPr>
        <p:spPr>
          <a:xfrm>
            <a:off x="5721927" y="4412673"/>
            <a:ext cx="1274618" cy="381000"/>
          </a:xfrm>
          <a:prstGeom prst="line">
            <a:avLst/>
          </a:prstGeom>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4022EBDE-D280-4C54-AB5D-A946AD0FE6F0}"/>
              </a:ext>
            </a:extLst>
          </p:cNvPr>
          <p:cNvSpPr txBox="1"/>
          <p:nvPr/>
        </p:nvSpPr>
        <p:spPr>
          <a:xfrm>
            <a:off x="3119800" y="2801470"/>
            <a:ext cx="5952399" cy="523220"/>
          </a:xfrm>
          <a:prstGeom prst="rect">
            <a:avLst/>
          </a:prstGeom>
          <a:noFill/>
        </p:spPr>
        <p:txBody>
          <a:bodyPr wrap="none" rtlCol="0">
            <a:spAutoFit/>
          </a:bodyPr>
          <a:lstStyle/>
          <a:p>
            <a:r>
              <a:rPr lang="pt-BR" sz="2800" b="1" dirty="0">
                <a:solidFill>
                  <a:srgbClr val="FF0000"/>
                </a:solidFill>
              </a:rPr>
              <a:t>Exemplo de Tabelas – Banco Relacional</a:t>
            </a:r>
          </a:p>
        </p:txBody>
      </p:sp>
    </p:spTree>
    <p:extLst>
      <p:ext uri="{BB962C8B-B14F-4D97-AF65-F5344CB8AC3E}">
        <p14:creationId xmlns:p14="http://schemas.microsoft.com/office/powerpoint/2010/main" val="3970308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6A915-5FF0-4346-9CC9-BD6DD42BA2E4}"/>
              </a:ext>
            </a:extLst>
          </p:cNvPr>
          <p:cNvSpPr>
            <a:spLocks noGrp="1"/>
          </p:cNvSpPr>
          <p:nvPr>
            <p:ph type="title"/>
          </p:nvPr>
        </p:nvSpPr>
        <p:spPr/>
        <p:txBody>
          <a:bodyPr/>
          <a:lstStyle/>
          <a:p>
            <a:r>
              <a:rPr lang="pt-BR" dirty="0"/>
              <a:t>Coleções – Armazenada no formato </a:t>
            </a:r>
            <a:r>
              <a:rPr lang="pt-BR" dirty="0" err="1"/>
              <a:t>Json</a:t>
            </a:r>
            <a:endParaRPr lang="pt-BR" dirty="0"/>
          </a:p>
        </p:txBody>
      </p:sp>
      <p:sp>
        <p:nvSpPr>
          <p:cNvPr id="3" name="Espaço Reservado para Conteúdo 2">
            <a:extLst>
              <a:ext uri="{FF2B5EF4-FFF2-40B4-BE49-F238E27FC236}">
                <a16:creationId xmlns:a16="http://schemas.microsoft.com/office/drawing/2014/main" id="{C10817F6-705C-4FAB-888B-1C8EAF4AFADB}"/>
              </a:ext>
            </a:extLst>
          </p:cNvPr>
          <p:cNvSpPr>
            <a:spLocks noGrp="1"/>
          </p:cNvSpPr>
          <p:nvPr>
            <p:ph idx="1"/>
          </p:nvPr>
        </p:nvSpPr>
        <p:spPr/>
        <p:txBody>
          <a:bodyPr>
            <a:normAutofit fontScale="55000" lnSpcReduction="20000"/>
          </a:bodyPr>
          <a:lstStyle/>
          <a:p>
            <a:pPr marL="0" indent="0">
              <a:buNone/>
            </a:pPr>
            <a:r>
              <a:rPr lang="pt-BR" dirty="0">
                <a:latin typeface="Courier New" panose="02070309020205020404" pitchFamily="49" charset="0"/>
                <a:cs typeface="Courier New" panose="02070309020205020404" pitchFamily="49" charset="0"/>
              </a:rPr>
              <a:t>pessoas = [</a:t>
            </a:r>
          </a:p>
          <a:p>
            <a:pPr marL="0" indent="0">
              <a:buNone/>
            </a:pPr>
            <a:r>
              <a:rPr lang="pt-BR" dirty="0">
                <a:latin typeface="Courier New" panose="02070309020205020404" pitchFamily="49" charset="0"/>
                <a:cs typeface="Courier New" panose="02070309020205020404" pitchFamily="49" charset="0"/>
              </a:rPr>
              <a:t>	{</a:t>
            </a:r>
          </a:p>
          <a:p>
            <a:pPr marL="0" indent="0">
              <a:buNone/>
            </a:pPr>
            <a:r>
              <a:rPr lang="pt-BR" dirty="0">
                <a:latin typeface="Courier New" panose="02070309020205020404" pitchFamily="49" charset="0"/>
                <a:cs typeface="Courier New" panose="02070309020205020404" pitchFamily="49" charset="0"/>
              </a:rPr>
              <a:t>		“nome”: “Maria”,</a:t>
            </a:r>
          </a:p>
          <a:p>
            <a:pPr marL="0" indent="0">
              <a:buNone/>
            </a:pP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dtnasc</a:t>
            </a:r>
            <a:r>
              <a:rPr lang="pt-BR" dirty="0">
                <a:latin typeface="Courier New" panose="02070309020205020404" pitchFamily="49" charset="0"/>
                <a:cs typeface="Courier New" panose="02070309020205020404" pitchFamily="49" charset="0"/>
              </a:rPr>
              <a:t>”: “22/04/2000”,</a:t>
            </a:r>
          </a:p>
          <a:p>
            <a:pPr marL="0" indent="0">
              <a:buNone/>
            </a:pPr>
            <a:r>
              <a:rPr lang="pt-BR" dirty="0">
                <a:latin typeface="Courier New" panose="02070309020205020404" pitchFamily="49" charset="0"/>
                <a:cs typeface="Courier New" panose="02070309020205020404" pitchFamily="49" charset="0"/>
              </a:rPr>
              <a:t>		“fone” :[</a:t>
            </a:r>
          </a:p>
          <a:p>
            <a:pPr marL="0" indent="0">
              <a:buNone/>
            </a:pPr>
            <a:r>
              <a:rPr lang="pt-BR" dirty="0">
                <a:latin typeface="Courier New" panose="02070309020205020404" pitchFamily="49" charset="0"/>
                <a:cs typeface="Courier New" panose="02070309020205020404" pitchFamily="49" charset="0"/>
              </a:rPr>
              <a:t>			“4432584575”,</a:t>
            </a:r>
          </a:p>
          <a:p>
            <a:pPr marL="0" indent="0">
              <a:buNone/>
            </a:pPr>
            <a:r>
              <a:rPr lang="pt-BR" dirty="0">
                <a:latin typeface="Courier New" panose="02070309020205020404" pitchFamily="49" charset="0"/>
                <a:cs typeface="Courier New" panose="02070309020205020404" pitchFamily="49" charset="0"/>
              </a:rPr>
              <a:t>			“5245698585”</a:t>
            </a:r>
          </a:p>
          <a:p>
            <a:pPr marL="0" indent="0">
              <a:buNone/>
            </a:pPr>
            <a:r>
              <a:rPr lang="pt-BR" dirty="0">
                <a:latin typeface="Courier New" panose="02070309020205020404" pitchFamily="49" charset="0"/>
                <a:cs typeface="Courier New" panose="02070309020205020404" pitchFamily="49" charset="0"/>
              </a:rPr>
              <a:t>		]</a:t>
            </a:r>
          </a:p>
          <a:p>
            <a:pPr marL="0" indent="0">
              <a:buNone/>
            </a:pPr>
            <a:r>
              <a:rPr lang="pt-BR" dirty="0">
                <a:latin typeface="Courier New" panose="02070309020205020404" pitchFamily="49" charset="0"/>
                <a:cs typeface="Courier New" panose="02070309020205020404" pitchFamily="49" charset="0"/>
              </a:rPr>
              <a:t>	},</a:t>
            </a:r>
          </a:p>
          <a:p>
            <a:pPr marL="0" indent="0">
              <a:buNone/>
            </a:pPr>
            <a:r>
              <a:rPr lang="pt-BR" dirty="0">
                <a:latin typeface="Courier New" panose="02070309020205020404" pitchFamily="49" charset="0"/>
                <a:cs typeface="Courier New" panose="02070309020205020404" pitchFamily="49" charset="0"/>
              </a:rPr>
              <a:t>	{</a:t>
            </a:r>
          </a:p>
          <a:p>
            <a:pPr marL="0" indent="0">
              <a:buNone/>
            </a:pPr>
            <a:r>
              <a:rPr lang="pt-BR" dirty="0">
                <a:latin typeface="Courier New" panose="02070309020205020404" pitchFamily="49" charset="0"/>
                <a:cs typeface="Courier New" panose="02070309020205020404" pitchFamily="49" charset="0"/>
              </a:rPr>
              <a:t>		“nome”: “Maria”,</a:t>
            </a:r>
          </a:p>
          <a:p>
            <a:pPr marL="0" indent="0">
              <a:buNone/>
            </a:pP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dtnasc</a:t>
            </a:r>
            <a:r>
              <a:rPr lang="pt-BR" dirty="0">
                <a:latin typeface="Courier New" panose="02070309020205020404" pitchFamily="49" charset="0"/>
                <a:cs typeface="Courier New" panose="02070309020205020404" pitchFamily="49" charset="0"/>
              </a:rPr>
              <a:t>”: “14/02/2001”</a:t>
            </a:r>
          </a:p>
          <a:p>
            <a:pPr marL="0" indent="0">
              <a:buNone/>
            </a:pPr>
            <a:r>
              <a:rPr lang="pt-BR" dirty="0">
                <a:latin typeface="Courier New" panose="02070309020205020404" pitchFamily="49" charset="0"/>
                <a:cs typeface="Courier New" panose="02070309020205020404" pitchFamily="49" charset="0"/>
              </a:rPr>
              <a:t>	}</a:t>
            </a:r>
          </a:p>
          <a:p>
            <a:pPr marL="0" indent="0">
              <a:buNone/>
            </a:pPr>
            <a:r>
              <a:rPr lang="pt-BR" dirty="0">
                <a:latin typeface="Courier New" panose="02070309020205020404" pitchFamily="49" charset="0"/>
                <a:cs typeface="Courier New" panose="02070309020205020404" pitchFamily="49" charset="0"/>
              </a:rPr>
              <a:t>]</a:t>
            </a:r>
          </a:p>
        </p:txBody>
      </p:sp>
      <p:sp>
        <p:nvSpPr>
          <p:cNvPr id="4" name="Espaço Reservado para Rodapé 3">
            <a:extLst>
              <a:ext uri="{FF2B5EF4-FFF2-40B4-BE49-F238E27FC236}">
                <a16:creationId xmlns:a16="http://schemas.microsoft.com/office/drawing/2014/main" id="{05DB4759-ED90-45CB-8167-F1C19151189F}"/>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6" name="Chave Direita 5">
            <a:extLst>
              <a:ext uri="{FF2B5EF4-FFF2-40B4-BE49-F238E27FC236}">
                <a16:creationId xmlns:a16="http://schemas.microsoft.com/office/drawing/2014/main" id="{240E631B-1A7F-4C32-88C7-DC214FC56882}"/>
              </a:ext>
            </a:extLst>
          </p:cNvPr>
          <p:cNvSpPr/>
          <p:nvPr/>
        </p:nvSpPr>
        <p:spPr>
          <a:xfrm>
            <a:off x="5112327" y="2008910"/>
            <a:ext cx="533401" cy="23552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aixaDeTexto 6">
            <a:extLst>
              <a:ext uri="{FF2B5EF4-FFF2-40B4-BE49-F238E27FC236}">
                <a16:creationId xmlns:a16="http://schemas.microsoft.com/office/drawing/2014/main" id="{8E7440AD-68B1-4C74-B510-B6F14541852E}"/>
              </a:ext>
            </a:extLst>
          </p:cNvPr>
          <p:cNvSpPr txBox="1"/>
          <p:nvPr/>
        </p:nvSpPr>
        <p:spPr>
          <a:xfrm>
            <a:off x="5771753" y="3059668"/>
            <a:ext cx="1374543" cy="369332"/>
          </a:xfrm>
          <a:prstGeom prst="rect">
            <a:avLst/>
          </a:prstGeom>
          <a:noFill/>
        </p:spPr>
        <p:txBody>
          <a:bodyPr wrap="none" rtlCol="0">
            <a:spAutoFit/>
          </a:bodyPr>
          <a:lstStyle/>
          <a:p>
            <a:r>
              <a:rPr lang="pt-BR" b="1" u="sng" dirty="0">
                <a:solidFill>
                  <a:schemeClr val="accent1"/>
                </a:solidFill>
              </a:rPr>
              <a:t>Documento!</a:t>
            </a:r>
          </a:p>
        </p:txBody>
      </p:sp>
      <p:sp>
        <p:nvSpPr>
          <p:cNvPr id="8" name="Chave Direita 7">
            <a:extLst>
              <a:ext uri="{FF2B5EF4-FFF2-40B4-BE49-F238E27FC236}">
                <a16:creationId xmlns:a16="http://schemas.microsoft.com/office/drawing/2014/main" id="{337E423E-1191-4576-9A07-22D7D336EF38}"/>
              </a:ext>
            </a:extLst>
          </p:cNvPr>
          <p:cNvSpPr/>
          <p:nvPr/>
        </p:nvSpPr>
        <p:spPr>
          <a:xfrm>
            <a:off x="5112327" y="4502728"/>
            <a:ext cx="533401" cy="8174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9" name="CaixaDeTexto 8">
            <a:extLst>
              <a:ext uri="{FF2B5EF4-FFF2-40B4-BE49-F238E27FC236}">
                <a16:creationId xmlns:a16="http://schemas.microsoft.com/office/drawing/2014/main" id="{852FF013-5180-440B-87B1-BC9B69F6CAE2}"/>
              </a:ext>
            </a:extLst>
          </p:cNvPr>
          <p:cNvSpPr txBox="1"/>
          <p:nvPr/>
        </p:nvSpPr>
        <p:spPr>
          <a:xfrm>
            <a:off x="5771753" y="4726770"/>
            <a:ext cx="1374543" cy="369332"/>
          </a:xfrm>
          <a:prstGeom prst="rect">
            <a:avLst/>
          </a:prstGeom>
          <a:noFill/>
        </p:spPr>
        <p:txBody>
          <a:bodyPr wrap="none" rtlCol="0">
            <a:spAutoFit/>
          </a:bodyPr>
          <a:lstStyle/>
          <a:p>
            <a:r>
              <a:rPr lang="pt-BR" b="1" u="sng" dirty="0">
                <a:solidFill>
                  <a:schemeClr val="accent1"/>
                </a:solidFill>
              </a:rPr>
              <a:t>Documento!</a:t>
            </a:r>
          </a:p>
        </p:txBody>
      </p:sp>
    </p:spTree>
    <p:extLst>
      <p:ext uri="{BB962C8B-B14F-4D97-AF65-F5344CB8AC3E}">
        <p14:creationId xmlns:p14="http://schemas.microsoft.com/office/powerpoint/2010/main" val="98258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6EC7E-76F7-474F-B92A-0DFB68FE4FAD}"/>
              </a:ext>
            </a:extLst>
          </p:cNvPr>
          <p:cNvSpPr>
            <a:spLocks noGrp="1"/>
          </p:cNvSpPr>
          <p:nvPr>
            <p:ph type="title"/>
          </p:nvPr>
        </p:nvSpPr>
        <p:spPr/>
        <p:txBody>
          <a:bodyPr/>
          <a:lstStyle/>
          <a:p>
            <a:r>
              <a:rPr lang="pt-BR" dirty="0"/>
              <a:t>Criando registros </a:t>
            </a:r>
          </a:p>
        </p:txBody>
      </p:sp>
      <p:sp>
        <p:nvSpPr>
          <p:cNvPr id="3" name="Espaço Reservado para Conteúdo 2">
            <a:extLst>
              <a:ext uri="{FF2B5EF4-FFF2-40B4-BE49-F238E27FC236}">
                <a16:creationId xmlns:a16="http://schemas.microsoft.com/office/drawing/2014/main" id="{5912FD9F-59D6-4EEE-A3EC-3A83917159C0}"/>
              </a:ext>
            </a:extLst>
          </p:cNvPr>
          <p:cNvSpPr>
            <a:spLocks noGrp="1"/>
          </p:cNvSpPr>
          <p:nvPr>
            <p:ph idx="1"/>
          </p:nvPr>
        </p:nvSpPr>
        <p:spPr/>
        <p:txBody>
          <a:bodyPr/>
          <a:lstStyle/>
          <a:p>
            <a:r>
              <a:rPr lang="pt-BR" dirty="0"/>
              <a:t>Para a inserção de dados é necessário utilizar a função </a:t>
            </a:r>
            <a:r>
              <a:rPr lang="pt-BR" i="1" dirty="0" err="1"/>
              <a:t>insert</a:t>
            </a:r>
            <a:r>
              <a:rPr lang="pt-BR" i="1" dirty="0"/>
              <a:t>();</a:t>
            </a:r>
          </a:p>
          <a:p>
            <a:r>
              <a:rPr lang="pt-BR" dirty="0"/>
              <a:t>Como em toda função, os dados são passados por meio de parâmetros. </a:t>
            </a:r>
          </a:p>
        </p:txBody>
      </p:sp>
      <p:sp>
        <p:nvSpPr>
          <p:cNvPr id="4" name="Espaço Reservado para Rodapé 3">
            <a:extLst>
              <a:ext uri="{FF2B5EF4-FFF2-40B4-BE49-F238E27FC236}">
                <a16:creationId xmlns:a16="http://schemas.microsoft.com/office/drawing/2014/main" id="{2890203A-EE87-48AD-B7B8-4E5585417700}"/>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ABFCC97B-9B26-4EA2-A5F6-F7CCD7835FC9}"/>
              </a:ext>
            </a:extLst>
          </p:cNvPr>
          <p:cNvSpPr txBox="1"/>
          <p:nvPr/>
        </p:nvSpPr>
        <p:spPr>
          <a:xfrm>
            <a:off x="1911927" y="3429000"/>
            <a:ext cx="7629012" cy="369332"/>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db.produtos.insert</a:t>
            </a:r>
            <a:r>
              <a:rPr lang="pt-BR" dirty="0">
                <a:latin typeface="Courier New" panose="02070309020205020404" pitchFamily="49" charset="0"/>
                <a:cs typeface="Courier New" panose="02070309020205020404" pitchFamily="49" charset="0"/>
              </a:rPr>
              <a:t>({“nome”: “TV”, “quantidade”: “15”})</a:t>
            </a:r>
          </a:p>
        </p:txBody>
      </p:sp>
    </p:spTree>
    <p:extLst>
      <p:ext uri="{BB962C8B-B14F-4D97-AF65-F5344CB8AC3E}">
        <p14:creationId xmlns:p14="http://schemas.microsoft.com/office/powerpoint/2010/main" val="259015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4C3D4E-34AA-4328-8ECD-B4A583321542}"/>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Criando registros </a:t>
            </a:r>
          </a:p>
        </p:txBody>
      </p:sp>
      <p:cxnSp>
        <p:nvCxnSpPr>
          <p:cNvPr id="12"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Espaço Reservado para Conteúdo 4">
            <a:extLst>
              <a:ext uri="{FF2B5EF4-FFF2-40B4-BE49-F238E27FC236}">
                <a16:creationId xmlns:a16="http://schemas.microsoft.com/office/drawing/2014/main" id="{64BB9386-48FB-47B0-A7F5-B9D5439FF523}"/>
              </a:ext>
            </a:extLst>
          </p:cNvPr>
          <p:cNvPicPr>
            <a:picLocks noGrp="1" noChangeAspect="1"/>
          </p:cNvPicPr>
          <p:nvPr>
            <p:ph idx="1"/>
          </p:nvPr>
        </p:nvPicPr>
        <p:blipFill>
          <a:blip r:embed="rId2"/>
          <a:stretch>
            <a:fillRect/>
          </a:stretch>
        </p:blipFill>
        <p:spPr>
          <a:xfrm>
            <a:off x="6096000" y="2046476"/>
            <a:ext cx="5459470" cy="2766023"/>
          </a:xfrm>
          <a:prstGeom prst="rect">
            <a:avLst/>
          </a:prstGeom>
        </p:spPr>
      </p:pic>
      <p:sp>
        <p:nvSpPr>
          <p:cNvPr id="4" name="Espaço Reservado para Rodapé 3">
            <a:extLst>
              <a:ext uri="{FF2B5EF4-FFF2-40B4-BE49-F238E27FC236}">
                <a16:creationId xmlns:a16="http://schemas.microsoft.com/office/drawing/2014/main" id="{1AD8E90C-8CF9-41E2-BDD2-DB0D1AADF788}"/>
              </a:ext>
            </a:extLst>
          </p:cNvPr>
          <p:cNvSpPr>
            <a:spLocks noGrp="1"/>
          </p:cNvSpPr>
          <p:nvPr>
            <p:ph type="ftr" sz="quarter" idx="3"/>
          </p:nvPr>
        </p:nvSpPr>
        <p:spPr>
          <a:xfrm>
            <a:off x="6094362" y="6356350"/>
            <a:ext cx="4281671" cy="365125"/>
          </a:xfrm>
        </p:spPr>
        <p:txBody>
          <a:bodyPr vert="horz" lIns="91440" tIns="45720" rIns="91440" bIns="45720" rtlCol="0" anchor="ctr">
            <a:normAutofit/>
          </a:bodyPr>
          <a:lstStyle/>
          <a:p>
            <a:pPr>
              <a:lnSpc>
                <a:spcPct val="90000"/>
              </a:lnSpc>
              <a:spcAft>
                <a:spcPts val="600"/>
              </a:spcAft>
            </a:pPr>
            <a:r>
              <a:rPr lang="en-US" sz="700" kern="1200">
                <a:solidFill>
                  <a:schemeClr val="tx1">
                    <a:tint val="75000"/>
                  </a:schemeClr>
                </a:solidFill>
                <a:latin typeface="+mn-lt"/>
                <a:ea typeface="+mn-ea"/>
                <a:cs typeface="+mn-cs"/>
              </a:rPr>
              <a:t>Prof. Késsia Rita da Costa Marchi </a:t>
            </a:r>
          </a:p>
          <a:p>
            <a:pPr>
              <a:lnSpc>
                <a:spcPct val="90000"/>
              </a:lnSpc>
              <a:spcAft>
                <a:spcPts val="600"/>
              </a:spcAft>
            </a:pPr>
            <a:r>
              <a:rPr lang="en-US" sz="700" kern="1200">
                <a:solidFill>
                  <a:schemeClr val="tx1">
                    <a:tint val="75000"/>
                  </a:schemeClr>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C2A4FFA7-53C0-4CAC-91A0-D92ACCBFA1C9}"/>
              </a:ext>
            </a:extLst>
          </p:cNvPr>
          <p:cNvSpPr txBox="1"/>
          <p:nvPr/>
        </p:nvSpPr>
        <p:spPr>
          <a:xfrm>
            <a:off x="5468548" y="963219"/>
            <a:ext cx="4871847"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db.produtos.insert</a:t>
            </a:r>
            <a:r>
              <a:rPr lang="pt-BR" dirty="0">
                <a:latin typeface="Courier New" panose="02070309020205020404" pitchFamily="49" charset="0"/>
                <a:cs typeface="Courier New" panose="02070309020205020404" pitchFamily="49" charset="0"/>
              </a:rPr>
              <a:t>({“nome”: “TV”, </a:t>
            </a:r>
            <a:br>
              <a:rPr lang="pt-BR" dirty="0">
                <a:latin typeface="Courier New" panose="02070309020205020404" pitchFamily="49" charset="0"/>
                <a:cs typeface="Courier New" panose="02070309020205020404" pitchFamily="49" charset="0"/>
              </a:rPr>
            </a:br>
            <a:r>
              <a:rPr lang="pt-BR" dirty="0">
                <a:latin typeface="Courier New" panose="02070309020205020404" pitchFamily="49" charset="0"/>
                <a:cs typeface="Courier New" panose="02070309020205020404" pitchFamily="49" charset="0"/>
              </a:rPr>
              <a:t>“quantidade”: “15” }) </a:t>
            </a:r>
          </a:p>
        </p:txBody>
      </p:sp>
    </p:spTree>
    <p:extLst>
      <p:ext uri="{BB962C8B-B14F-4D97-AF65-F5344CB8AC3E}">
        <p14:creationId xmlns:p14="http://schemas.microsoft.com/office/powerpoint/2010/main" val="2759804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C6F54-F6A4-4D0A-87A8-FE5DCD2BF321}"/>
              </a:ext>
            </a:extLst>
          </p:cNvPr>
          <p:cNvSpPr>
            <a:spLocks noGrp="1"/>
          </p:cNvSpPr>
          <p:nvPr>
            <p:ph type="title"/>
          </p:nvPr>
        </p:nvSpPr>
        <p:spPr/>
        <p:txBody>
          <a:bodyPr/>
          <a:lstStyle/>
          <a:p>
            <a:r>
              <a:rPr lang="pt-BR" dirty="0"/>
              <a:t>Criando registros </a:t>
            </a:r>
          </a:p>
        </p:txBody>
      </p:sp>
      <p:sp>
        <p:nvSpPr>
          <p:cNvPr id="3" name="Espaço Reservado para Conteúdo 2">
            <a:extLst>
              <a:ext uri="{FF2B5EF4-FFF2-40B4-BE49-F238E27FC236}">
                <a16:creationId xmlns:a16="http://schemas.microsoft.com/office/drawing/2014/main" id="{BB43C036-41D8-4930-96B6-9C1FF7574A16}"/>
              </a:ext>
            </a:extLst>
          </p:cNvPr>
          <p:cNvSpPr>
            <a:spLocks noGrp="1"/>
          </p:cNvSpPr>
          <p:nvPr>
            <p:ph idx="1"/>
          </p:nvPr>
        </p:nvSpPr>
        <p:spPr/>
        <p:txBody>
          <a:bodyPr/>
          <a:lstStyle/>
          <a:p>
            <a:r>
              <a:rPr lang="pt-BR" dirty="0"/>
              <a:t>O </a:t>
            </a:r>
            <a:r>
              <a:rPr lang="pt-BR" dirty="0" err="1"/>
              <a:t>MongoDB</a:t>
            </a:r>
            <a:r>
              <a:rPr lang="pt-BR" dirty="0"/>
              <a:t> automaticamente irá inserir uma chave </a:t>
            </a:r>
            <a:r>
              <a:rPr lang="pt-BR" i="1" dirty="0"/>
              <a:t>“_id”</a:t>
            </a:r>
            <a:r>
              <a:rPr lang="pt-BR" dirty="0"/>
              <a:t> no documento;</a:t>
            </a:r>
          </a:p>
          <a:p>
            <a:r>
              <a:rPr lang="pt-BR" dirty="0"/>
              <a:t>É possível inserir uma série de registros ao mesmo tempo utilizando </a:t>
            </a:r>
            <a:r>
              <a:rPr lang="pt-BR" dirty="0" err="1"/>
              <a:t>array</a:t>
            </a:r>
            <a:r>
              <a:rPr lang="pt-BR" dirty="0"/>
              <a:t> de documento. </a:t>
            </a:r>
          </a:p>
          <a:p>
            <a:endParaRPr lang="pt-BR" dirty="0"/>
          </a:p>
        </p:txBody>
      </p:sp>
      <p:sp>
        <p:nvSpPr>
          <p:cNvPr id="4" name="Espaço Reservado para Rodapé 3">
            <a:extLst>
              <a:ext uri="{FF2B5EF4-FFF2-40B4-BE49-F238E27FC236}">
                <a16:creationId xmlns:a16="http://schemas.microsoft.com/office/drawing/2014/main" id="{1FDCBB77-91C1-4165-91EE-6FBD82178749}"/>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4C73F314-484B-442B-A59D-CBBC298A6EE3}"/>
              </a:ext>
            </a:extLst>
          </p:cNvPr>
          <p:cNvSpPr txBox="1"/>
          <p:nvPr/>
        </p:nvSpPr>
        <p:spPr>
          <a:xfrm>
            <a:off x="2728686" y="3846285"/>
            <a:ext cx="7449475" cy="1477328"/>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db.produtos.insert</a:t>
            </a:r>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	{“nome”: “Geladeira”, “quantidade”: “5”},</a:t>
            </a:r>
          </a:p>
          <a:p>
            <a:r>
              <a:rPr lang="pt-BR" dirty="0">
                <a:latin typeface="Courier New" panose="02070309020205020404" pitchFamily="49" charset="0"/>
                <a:cs typeface="Courier New" panose="02070309020205020404" pitchFamily="49" charset="0"/>
              </a:rPr>
              <a:t>	{“nome”: “Fogão”, “quantidade”: “10”},</a:t>
            </a:r>
          </a:p>
          <a:p>
            <a:r>
              <a:rPr lang="pt-BR" dirty="0">
                <a:latin typeface="Courier New" panose="02070309020205020404" pitchFamily="49" charset="0"/>
                <a:cs typeface="Courier New" panose="02070309020205020404" pitchFamily="49" charset="0"/>
              </a:rPr>
              <a:t>	{“nome”: “Micro-ondas”, “quantidade”: “12”}])</a:t>
            </a:r>
          </a:p>
          <a:p>
            <a:endParaRPr lang="pt-B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6235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A1185A-47E6-4CD2-9480-9D37B9966BC6}"/>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Visualizando as coleções inseridas: </a:t>
            </a:r>
          </a:p>
        </p:txBody>
      </p:sp>
      <p:sp>
        <p:nvSpPr>
          <p:cNvPr id="3" name="Espaço Reservado para Conteúdo 2">
            <a:extLst>
              <a:ext uri="{FF2B5EF4-FFF2-40B4-BE49-F238E27FC236}">
                <a16:creationId xmlns:a16="http://schemas.microsoft.com/office/drawing/2014/main" id="{604FC963-8C27-4E1F-A816-2E042D4D5ACC}"/>
              </a:ext>
            </a:extLst>
          </p:cNvPr>
          <p:cNvSpPr>
            <a:spLocks noGrp="1"/>
          </p:cNvSpPr>
          <p:nvPr>
            <p:ph idx="1"/>
          </p:nvPr>
        </p:nvSpPr>
        <p:spPr>
          <a:xfrm>
            <a:off x="638921" y="4013165"/>
            <a:ext cx="4204012" cy="2205732"/>
          </a:xfrm>
        </p:spPr>
        <p:txBody>
          <a:bodyPr vert="horz" lIns="91440" tIns="45720" rIns="91440" bIns="45720" rtlCol="0" anchor="t">
            <a:normAutofit/>
          </a:bodyPr>
          <a:lstStyle/>
          <a:p>
            <a:pPr marL="0" indent="0" algn="r">
              <a:buNone/>
            </a:pPr>
            <a:r>
              <a:rPr lang="en-US" sz="1800" kern="1200">
                <a:solidFill>
                  <a:srgbClr val="FFFFFF"/>
                </a:solidFill>
                <a:latin typeface="+mn-lt"/>
                <a:ea typeface="+mn-ea"/>
                <a:cs typeface="+mn-cs"/>
              </a:rPr>
              <a:t>Para visualizar as coleções inseridas é utilizado a função find(). </a:t>
            </a:r>
          </a:p>
        </p:txBody>
      </p:sp>
      <p:cxnSp>
        <p:nvCxnSpPr>
          <p:cNvPr id="13" name="Straight Connector 1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127AA45B-A830-46CE-AF86-75FDB7969EB6}"/>
              </a:ext>
            </a:extLst>
          </p:cNvPr>
          <p:cNvPicPr>
            <a:picLocks noChangeAspect="1"/>
          </p:cNvPicPr>
          <p:nvPr/>
        </p:nvPicPr>
        <p:blipFill>
          <a:blip r:embed="rId2"/>
          <a:stretch>
            <a:fillRect/>
          </a:stretch>
        </p:blipFill>
        <p:spPr>
          <a:xfrm>
            <a:off x="6096000" y="2046476"/>
            <a:ext cx="5459470" cy="2766023"/>
          </a:xfrm>
          <a:prstGeom prst="rect">
            <a:avLst/>
          </a:prstGeom>
        </p:spPr>
      </p:pic>
      <p:sp>
        <p:nvSpPr>
          <p:cNvPr id="4" name="Espaço Reservado para Rodapé 3">
            <a:extLst>
              <a:ext uri="{FF2B5EF4-FFF2-40B4-BE49-F238E27FC236}">
                <a16:creationId xmlns:a16="http://schemas.microsoft.com/office/drawing/2014/main" id="{7CE6B7E5-7DC9-4197-9292-8497C186A277}"/>
              </a:ext>
            </a:extLst>
          </p:cNvPr>
          <p:cNvSpPr>
            <a:spLocks noGrp="1"/>
          </p:cNvSpPr>
          <p:nvPr>
            <p:ph type="ftr" sz="quarter" idx="3"/>
          </p:nvPr>
        </p:nvSpPr>
        <p:spPr>
          <a:xfrm>
            <a:off x="6094362" y="6356350"/>
            <a:ext cx="4281671" cy="365125"/>
          </a:xfrm>
        </p:spPr>
        <p:txBody>
          <a:bodyPr vert="horz" lIns="91440" tIns="45720" rIns="91440" bIns="45720" rtlCol="0" anchor="ctr">
            <a:normAutofit/>
          </a:bodyPr>
          <a:lstStyle/>
          <a:p>
            <a:pPr>
              <a:lnSpc>
                <a:spcPct val="90000"/>
              </a:lnSpc>
              <a:spcAft>
                <a:spcPts val="600"/>
              </a:spcAft>
            </a:pPr>
            <a:r>
              <a:rPr lang="en-US" sz="700" kern="1200">
                <a:solidFill>
                  <a:schemeClr val="tx1">
                    <a:tint val="75000"/>
                  </a:schemeClr>
                </a:solidFill>
                <a:latin typeface="+mn-lt"/>
                <a:ea typeface="+mn-ea"/>
                <a:cs typeface="+mn-cs"/>
              </a:rPr>
              <a:t>Prof. Késsia Rita da Costa Marchi </a:t>
            </a:r>
          </a:p>
          <a:p>
            <a:pPr>
              <a:lnSpc>
                <a:spcPct val="90000"/>
              </a:lnSpc>
              <a:spcAft>
                <a:spcPts val="600"/>
              </a:spcAft>
            </a:pPr>
            <a:r>
              <a:rPr lang="en-US" sz="700" kern="1200">
                <a:solidFill>
                  <a:schemeClr val="tx1">
                    <a:tint val="75000"/>
                  </a:schemeClr>
                </a:solidFill>
                <a:latin typeface="+mn-lt"/>
                <a:ea typeface="+mn-ea"/>
                <a:cs typeface="+mn-cs"/>
              </a:rPr>
              <a:t>INSTITUTO FEDERAL DO PARANÁ – CAMPUS PARANAVAÍ</a:t>
            </a:r>
          </a:p>
        </p:txBody>
      </p:sp>
      <p:sp>
        <p:nvSpPr>
          <p:cNvPr id="9" name="CaixaDeTexto 8">
            <a:extLst>
              <a:ext uri="{FF2B5EF4-FFF2-40B4-BE49-F238E27FC236}">
                <a16:creationId xmlns:a16="http://schemas.microsoft.com/office/drawing/2014/main" id="{03834FD1-B2AC-4453-BAA6-2A9C5E2157F1}"/>
              </a:ext>
            </a:extLst>
          </p:cNvPr>
          <p:cNvSpPr txBox="1"/>
          <p:nvPr/>
        </p:nvSpPr>
        <p:spPr>
          <a:xfrm>
            <a:off x="5468548" y="1323437"/>
            <a:ext cx="2666114" cy="369332"/>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db.produtos.find</a:t>
            </a:r>
            <a:r>
              <a:rPr lang="pt-B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619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88A367-E820-4792-9066-1142D4D56519}"/>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Visualizando as coleções inseridas: </a:t>
            </a:r>
          </a:p>
        </p:txBody>
      </p:sp>
      <p:sp>
        <p:nvSpPr>
          <p:cNvPr id="3" name="Espaço Reservado para Conteúdo 2">
            <a:extLst>
              <a:ext uri="{FF2B5EF4-FFF2-40B4-BE49-F238E27FC236}">
                <a16:creationId xmlns:a16="http://schemas.microsoft.com/office/drawing/2014/main" id="{A9FB4392-7FDF-42A5-BB8C-FB6B6EDD8853}"/>
              </a:ext>
            </a:extLst>
          </p:cNvPr>
          <p:cNvSpPr>
            <a:spLocks noGrp="1"/>
          </p:cNvSpPr>
          <p:nvPr>
            <p:ph idx="1"/>
          </p:nvPr>
        </p:nvSpPr>
        <p:spPr>
          <a:xfrm>
            <a:off x="638921" y="4013165"/>
            <a:ext cx="4204012" cy="2205732"/>
          </a:xfrm>
        </p:spPr>
        <p:txBody>
          <a:bodyPr vert="horz" lIns="91440" tIns="45720" rIns="91440" bIns="45720" rtlCol="0" anchor="t">
            <a:normAutofit/>
          </a:bodyPr>
          <a:lstStyle/>
          <a:p>
            <a:pPr marL="0" indent="0" algn="r">
              <a:buNone/>
            </a:pPr>
            <a:r>
              <a:rPr lang="en-US" sz="1800" kern="1200">
                <a:solidFill>
                  <a:srgbClr val="FFFFFF"/>
                </a:solidFill>
                <a:latin typeface="+mn-lt"/>
                <a:ea typeface="+mn-ea"/>
                <a:cs typeface="+mn-cs"/>
              </a:rPr>
              <a:t>Para obter um retorno mais “agradável” é possível utilizar a função pretty(). </a:t>
            </a:r>
          </a:p>
        </p:txBody>
      </p:sp>
      <p:cxnSp>
        <p:nvCxnSpPr>
          <p:cNvPr id="12"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EFCA5AAC-5F78-4F64-A8FA-732B17ED51DD}"/>
              </a:ext>
            </a:extLst>
          </p:cNvPr>
          <p:cNvPicPr>
            <a:picLocks noChangeAspect="1"/>
          </p:cNvPicPr>
          <p:nvPr/>
        </p:nvPicPr>
        <p:blipFill>
          <a:blip r:embed="rId2"/>
          <a:stretch>
            <a:fillRect/>
          </a:stretch>
        </p:blipFill>
        <p:spPr>
          <a:xfrm>
            <a:off x="6096000" y="2046476"/>
            <a:ext cx="5459470" cy="2766023"/>
          </a:xfrm>
          <a:prstGeom prst="rect">
            <a:avLst/>
          </a:prstGeom>
        </p:spPr>
      </p:pic>
      <p:sp>
        <p:nvSpPr>
          <p:cNvPr id="4" name="Espaço Reservado para Rodapé 3">
            <a:extLst>
              <a:ext uri="{FF2B5EF4-FFF2-40B4-BE49-F238E27FC236}">
                <a16:creationId xmlns:a16="http://schemas.microsoft.com/office/drawing/2014/main" id="{3D634059-6B8C-4184-91EA-65D6E32ED91C}"/>
              </a:ext>
            </a:extLst>
          </p:cNvPr>
          <p:cNvSpPr>
            <a:spLocks noGrp="1"/>
          </p:cNvSpPr>
          <p:nvPr>
            <p:ph type="ftr" sz="quarter" idx="3"/>
          </p:nvPr>
        </p:nvSpPr>
        <p:spPr>
          <a:xfrm>
            <a:off x="6094362" y="6356350"/>
            <a:ext cx="4281671" cy="365125"/>
          </a:xfrm>
        </p:spPr>
        <p:txBody>
          <a:bodyPr vert="horz" lIns="91440" tIns="45720" rIns="91440" bIns="45720" rtlCol="0" anchor="ctr">
            <a:normAutofit/>
          </a:bodyPr>
          <a:lstStyle/>
          <a:p>
            <a:pPr>
              <a:lnSpc>
                <a:spcPct val="90000"/>
              </a:lnSpc>
              <a:spcAft>
                <a:spcPts val="600"/>
              </a:spcAft>
            </a:pPr>
            <a:r>
              <a:rPr lang="en-US" sz="700" kern="1200">
                <a:solidFill>
                  <a:schemeClr val="tx1">
                    <a:tint val="75000"/>
                  </a:schemeClr>
                </a:solidFill>
                <a:latin typeface="+mn-lt"/>
                <a:ea typeface="+mn-ea"/>
                <a:cs typeface="+mn-cs"/>
              </a:rPr>
              <a:t>Prof. Késsia Rita da Costa Marchi </a:t>
            </a:r>
          </a:p>
          <a:p>
            <a:pPr>
              <a:lnSpc>
                <a:spcPct val="90000"/>
              </a:lnSpc>
              <a:spcAft>
                <a:spcPts val="600"/>
              </a:spcAft>
            </a:pPr>
            <a:r>
              <a:rPr lang="en-US" sz="700" kern="1200">
                <a:solidFill>
                  <a:schemeClr val="tx1">
                    <a:tint val="75000"/>
                  </a:schemeClr>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2933891A-D7A8-4A88-9EE7-D071C75BEEEF}"/>
              </a:ext>
            </a:extLst>
          </p:cNvPr>
          <p:cNvSpPr txBox="1"/>
          <p:nvPr/>
        </p:nvSpPr>
        <p:spPr>
          <a:xfrm>
            <a:off x="5468548" y="1323437"/>
            <a:ext cx="3906839" cy="369332"/>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db.produtos.find</a:t>
            </a:r>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pretty</a:t>
            </a:r>
            <a:r>
              <a:rPr lang="pt-B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6592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28C616-431D-4F9D-A52E-1148963B582D}"/>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Apagando registros</a:t>
            </a:r>
          </a:p>
        </p:txBody>
      </p:sp>
      <p:sp>
        <p:nvSpPr>
          <p:cNvPr id="3" name="Espaço Reservado para Conteúdo 2">
            <a:extLst>
              <a:ext uri="{FF2B5EF4-FFF2-40B4-BE49-F238E27FC236}">
                <a16:creationId xmlns:a16="http://schemas.microsoft.com/office/drawing/2014/main" id="{3F05408C-B7EF-4C59-8D8A-9DCE511C5C66}"/>
              </a:ext>
            </a:extLst>
          </p:cNvPr>
          <p:cNvSpPr>
            <a:spLocks noGrp="1"/>
          </p:cNvSpPr>
          <p:nvPr>
            <p:ph idx="1"/>
          </p:nvPr>
        </p:nvSpPr>
        <p:spPr>
          <a:xfrm>
            <a:off x="638921" y="4013165"/>
            <a:ext cx="4204012" cy="2205732"/>
          </a:xfrm>
        </p:spPr>
        <p:txBody>
          <a:bodyPr vert="horz" lIns="91440" tIns="45720" rIns="91440" bIns="45720" rtlCol="0" anchor="t">
            <a:normAutofit/>
          </a:bodyPr>
          <a:lstStyle/>
          <a:p>
            <a:pPr algn="r"/>
            <a:r>
              <a:rPr lang="en-US" sz="1800" kern="1200" dirty="0">
                <a:solidFill>
                  <a:srgbClr val="FFFFFF"/>
                </a:solidFill>
                <a:latin typeface="+mn-lt"/>
                <a:ea typeface="+mn-ea"/>
                <a:cs typeface="+mn-cs"/>
              </a:rPr>
              <a:t>A </a:t>
            </a:r>
            <a:r>
              <a:rPr lang="en-US" sz="1800" kern="1200" dirty="0" err="1">
                <a:solidFill>
                  <a:srgbClr val="FFFFFF"/>
                </a:solidFill>
                <a:latin typeface="+mn-lt"/>
                <a:ea typeface="+mn-ea"/>
                <a:cs typeface="+mn-cs"/>
              </a:rPr>
              <a:t>função</a:t>
            </a:r>
            <a:r>
              <a:rPr lang="en-US" sz="1800" kern="1200" dirty="0">
                <a:solidFill>
                  <a:srgbClr val="FFFFFF"/>
                </a:solidFill>
                <a:latin typeface="+mn-lt"/>
                <a:ea typeface="+mn-ea"/>
                <a:cs typeface="+mn-cs"/>
              </a:rPr>
              <a:t> </a:t>
            </a:r>
            <a:r>
              <a:rPr lang="en-US" sz="1800" kern="1200" dirty="0" err="1">
                <a:solidFill>
                  <a:srgbClr val="FFFFFF"/>
                </a:solidFill>
                <a:latin typeface="+mn-lt"/>
                <a:ea typeface="+mn-ea"/>
                <a:cs typeface="+mn-cs"/>
              </a:rPr>
              <a:t>utilizada</a:t>
            </a:r>
            <a:r>
              <a:rPr lang="en-US" sz="1800" kern="1200" dirty="0">
                <a:solidFill>
                  <a:srgbClr val="FFFFFF"/>
                </a:solidFill>
                <a:latin typeface="+mn-lt"/>
                <a:ea typeface="+mn-ea"/>
                <a:cs typeface="+mn-cs"/>
              </a:rPr>
              <a:t> para </a:t>
            </a:r>
            <a:r>
              <a:rPr lang="en-US" sz="1800" kern="1200" dirty="0" err="1">
                <a:solidFill>
                  <a:srgbClr val="FFFFFF"/>
                </a:solidFill>
                <a:latin typeface="+mn-lt"/>
                <a:ea typeface="+mn-ea"/>
                <a:cs typeface="+mn-cs"/>
              </a:rPr>
              <a:t>apagar</a:t>
            </a:r>
            <a:r>
              <a:rPr lang="en-US" sz="1800" kern="1200" dirty="0">
                <a:solidFill>
                  <a:srgbClr val="FFFFFF"/>
                </a:solidFill>
                <a:latin typeface="+mn-lt"/>
                <a:ea typeface="+mn-ea"/>
                <a:cs typeface="+mn-cs"/>
              </a:rPr>
              <a:t> </a:t>
            </a:r>
            <a:r>
              <a:rPr lang="en-US" sz="1800" kern="1200" dirty="0" err="1">
                <a:solidFill>
                  <a:srgbClr val="FFFFFF"/>
                </a:solidFill>
                <a:latin typeface="+mn-lt"/>
                <a:ea typeface="+mn-ea"/>
                <a:cs typeface="+mn-cs"/>
              </a:rPr>
              <a:t>registro</a:t>
            </a:r>
            <a:r>
              <a:rPr lang="en-US" sz="1800" kern="1200" dirty="0">
                <a:solidFill>
                  <a:srgbClr val="FFFFFF"/>
                </a:solidFill>
                <a:latin typeface="+mn-lt"/>
                <a:ea typeface="+mn-ea"/>
                <a:cs typeface="+mn-cs"/>
              </a:rPr>
              <a:t> é </a:t>
            </a:r>
            <a:r>
              <a:rPr lang="en-US" sz="1800" i="1" kern="1200" dirty="0">
                <a:solidFill>
                  <a:srgbClr val="FFFFFF"/>
                </a:solidFill>
                <a:latin typeface="+mn-lt"/>
                <a:ea typeface="+mn-ea"/>
                <a:cs typeface="+mn-cs"/>
              </a:rPr>
              <a:t>remove()</a:t>
            </a:r>
          </a:p>
          <a:p>
            <a:pPr algn="r"/>
            <a:r>
              <a:rPr lang="en-US" sz="1800" i="1" dirty="0">
                <a:solidFill>
                  <a:srgbClr val="FFFFFF"/>
                </a:solidFill>
              </a:rPr>
              <a:t>Se </a:t>
            </a:r>
            <a:r>
              <a:rPr lang="en-US" sz="1800" i="1" dirty="0" err="1">
                <a:solidFill>
                  <a:srgbClr val="FFFFFF"/>
                </a:solidFill>
              </a:rPr>
              <a:t>não</a:t>
            </a:r>
            <a:r>
              <a:rPr lang="en-US" sz="1800" i="1" dirty="0">
                <a:solidFill>
                  <a:srgbClr val="FFFFFF"/>
                </a:solidFill>
              </a:rPr>
              <a:t> </a:t>
            </a:r>
            <a:r>
              <a:rPr lang="en-US" sz="1800" i="1" dirty="0" err="1">
                <a:solidFill>
                  <a:srgbClr val="FFFFFF"/>
                </a:solidFill>
              </a:rPr>
              <a:t>passarmos</a:t>
            </a:r>
            <a:r>
              <a:rPr lang="en-US" sz="1800" i="1" dirty="0">
                <a:solidFill>
                  <a:srgbClr val="FFFFFF"/>
                </a:solidFill>
              </a:rPr>
              <a:t> </a:t>
            </a:r>
            <a:r>
              <a:rPr lang="en-US" sz="1800" i="1" dirty="0" err="1">
                <a:solidFill>
                  <a:srgbClr val="FFFFFF"/>
                </a:solidFill>
              </a:rPr>
              <a:t>parâmetros</a:t>
            </a:r>
            <a:r>
              <a:rPr lang="en-US" sz="1800" i="1" dirty="0">
                <a:solidFill>
                  <a:srgbClr val="FFFFFF"/>
                </a:solidFill>
              </a:rPr>
              <a:t>, </a:t>
            </a:r>
            <a:r>
              <a:rPr lang="en-US" sz="1800" i="1" dirty="0" err="1">
                <a:solidFill>
                  <a:srgbClr val="FFFFFF"/>
                </a:solidFill>
              </a:rPr>
              <a:t>serão</a:t>
            </a:r>
            <a:r>
              <a:rPr lang="en-US" sz="1800" i="1" dirty="0">
                <a:solidFill>
                  <a:srgbClr val="FFFFFF"/>
                </a:solidFill>
              </a:rPr>
              <a:t> </a:t>
            </a:r>
            <a:r>
              <a:rPr lang="en-US" sz="1800" i="1" dirty="0" err="1">
                <a:solidFill>
                  <a:srgbClr val="FFFFFF"/>
                </a:solidFill>
              </a:rPr>
              <a:t>removidos</a:t>
            </a:r>
            <a:r>
              <a:rPr lang="en-US" sz="1800" i="1" dirty="0">
                <a:solidFill>
                  <a:srgbClr val="FFFFFF"/>
                </a:solidFill>
              </a:rPr>
              <a:t> </a:t>
            </a:r>
            <a:r>
              <a:rPr lang="en-US" sz="1800" i="1" dirty="0" err="1">
                <a:solidFill>
                  <a:srgbClr val="FFFFFF"/>
                </a:solidFill>
              </a:rPr>
              <a:t>todos</a:t>
            </a:r>
            <a:r>
              <a:rPr lang="en-US" sz="1800" i="1" dirty="0">
                <a:solidFill>
                  <a:srgbClr val="FFFFFF"/>
                </a:solidFill>
              </a:rPr>
              <a:t> </a:t>
            </a:r>
            <a:r>
              <a:rPr lang="en-US" sz="1800" i="1" dirty="0" err="1">
                <a:solidFill>
                  <a:srgbClr val="FFFFFF"/>
                </a:solidFill>
              </a:rPr>
              <a:t>os</a:t>
            </a:r>
            <a:r>
              <a:rPr lang="en-US" sz="1800" i="1" dirty="0">
                <a:solidFill>
                  <a:srgbClr val="FFFFFF"/>
                </a:solidFill>
              </a:rPr>
              <a:t> </a:t>
            </a:r>
            <a:r>
              <a:rPr lang="en-US" sz="1800" i="1" dirty="0" err="1">
                <a:solidFill>
                  <a:srgbClr val="FFFFFF"/>
                </a:solidFill>
              </a:rPr>
              <a:t>registros</a:t>
            </a:r>
            <a:r>
              <a:rPr lang="en-US" sz="1800" i="1" dirty="0">
                <a:solidFill>
                  <a:srgbClr val="FFFFFF"/>
                </a:solidFill>
              </a:rPr>
              <a:t> da </a:t>
            </a:r>
            <a:r>
              <a:rPr lang="en-US" sz="1800" i="1" dirty="0" err="1">
                <a:solidFill>
                  <a:srgbClr val="FFFFFF"/>
                </a:solidFill>
              </a:rPr>
              <a:t>coleção</a:t>
            </a:r>
            <a:r>
              <a:rPr lang="en-US" sz="1800" i="1" dirty="0">
                <a:solidFill>
                  <a:srgbClr val="FFFFFF"/>
                </a:solidFill>
              </a:rPr>
              <a:t>. </a:t>
            </a:r>
          </a:p>
          <a:p>
            <a:pPr algn="r"/>
            <a:endParaRPr lang="en-US" sz="1800" kern="1200" dirty="0">
              <a:solidFill>
                <a:srgbClr val="FFFFFF"/>
              </a:solidFill>
              <a:latin typeface="+mn-lt"/>
              <a:ea typeface="+mn-ea"/>
              <a:cs typeface="+mn-cs"/>
            </a:endParaRPr>
          </a:p>
        </p:txBody>
      </p:sp>
      <p:cxnSp>
        <p:nvCxnSpPr>
          <p:cNvPr id="12" name="Straight Connector 1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3C49DBE6-C572-4180-B82C-D4E01354BFF6}"/>
              </a:ext>
            </a:extLst>
          </p:cNvPr>
          <p:cNvPicPr>
            <a:picLocks noChangeAspect="1"/>
          </p:cNvPicPr>
          <p:nvPr/>
        </p:nvPicPr>
        <p:blipFill>
          <a:blip r:embed="rId2"/>
          <a:stretch>
            <a:fillRect/>
          </a:stretch>
        </p:blipFill>
        <p:spPr>
          <a:xfrm>
            <a:off x="6096000" y="2046476"/>
            <a:ext cx="5459470" cy="2766023"/>
          </a:xfrm>
          <a:prstGeom prst="rect">
            <a:avLst/>
          </a:prstGeom>
        </p:spPr>
      </p:pic>
      <p:sp>
        <p:nvSpPr>
          <p:cNvPr id="4" name="Espaço Reservado para Rodapé 3">
            <a:extLst>
              <a:ext uri="{FF2B5EF4-FFF2-40B4-BE49-F238E27FC236}">
                <a16:creationId xmlns:a16="http://schemas.microsoft.com/office/drawing/2014/main" id="{2BD23888-D800-44D8-B9FA-7CBFDFCB4436}"/>
              </a:ext>
            </a:extLst>
          </p:cNvPr>
          <p:cNvSpPr>
            <a:spLocks noGrp="1"/>
          </p:cNvSpPr>
          <p:nvPr>
            <p:ph type="ftr" sz="quarter" idx="3"/>
          </p:nvPr>
        </p:nvSpPr>
        <p:spPr>
          <a:xfrm>
            <a:off x="6094362" y="6356350"/>
            <a:ext cx="4281671" cy="365125"/>
          </a:xfrm>
        </p:spPr>
        <p:txBody>
          <a:bodyPr vert="horz" lIns="91440" tIns="45720" rIns="91440" bIns="45720" rtlCol="0" anchor="ctr">
            <a:normAutofit/>
          </a:bodyPr>
          <a:lstStyle/>
          <a:p>
            <a:pPr>
              <a:lnSpc>
                <a:spcPct val="90000"/>
              </a:lnSpc>
              <a:spcAft>
                <a:spcPts val="600"/>
              </a:spcAft>
            </a:pPr>
            <a:r>
              <a:rPr lang="en-US" sz="700" kern="1200">
                <a:solidFill>
                  <a:schemeClr val="tx1">
                    <a:tint val="75000"/>
                  </a:schemeClr>
                </a:solidFill>
                <a:latin typeface="+mn-lt"/>
                <a:ea typeface="+mn-ea"/>
                <a:cs typeface="+mn-cs"/>
              </a:rPr>
              <a:t>Prof. Késsia Rita da Costa Marchi </a:t>
            </a:r>
          </a:p>
          <a:p>
            <a:pPr>
              <a:lnSpc>
                <a:spcPct val="90000"/>
              </a:lnSpc>
              <a:spcAft>
                <a:spcPts val="600"/>
              </a:spcAft>
            </a:pPr>
            <a:r>
              <a:rPr lang="en-US" sz="700" kern="1200">
                <a:solidFill>
                  <a:schemeClr val="tx1">
                    <a:tint val="75000"/>
                  </a:schemeClr>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194391F5-B810-44C4-8F31-B6A2B99B5712}"/>
              </a:ext>
            </a:extLst>
          </p:cNvPr>
          <p:cNvSpPr txBox="1"/>
          <p:nvPr/>
        </p:nvSpPr>
        <p:spPr>
          <a:xfrm>
            <a:off x="5468548" y="1323437"/>
            <a:ext cx="4871847" cy="369332"/>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db.produtos.remove</a:t>
            </a:r>
            <a:r>
              <a:rPr lang="pt-BR" dirty="0">
                <a:latin typeface="Courier New" panose="02070309020205020404" pitchFamily="49" charset="0"/>
                <a:cs typeface="Courier New" panose="02070309020205020404" pitchFamily="49" charset="0"/>
              </a:rPr>
              <a:t>({“nome”: “TV”})</a:t>
            </a:r>
          </a:p>
        </p:txBody>
      </p:sp>
    </p:spTree>
    <p:extLst>
      <p:ext uri="{BB962C8B-B14F-4D97-AF65-F5344CB8AC3E}">
        <p14:creationId xmlns:p14="http://schemas.microsoft.com/office/powerpoint/2010/main" val="242171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1C642-394C-4387-BCCD-561F49214298}"/>
              </a:ext>
            </a:extLst>
          </p:cNvPr>
          <p:cNvSpPr>
            <a:spLocks noGrp="1"/>
          </p:cNvSpPr>
          <p:nvPr>
            <p:ph type="title"/>
          </p:nvPr>
        </p:nvSpPr>
        <p:spPr/>
        <p:txBody>
          <a:bodyPr/>
          <a:lstStyle/>
          <a:p>
            <a:r>
              <a:rPr lang="pt-BR" dirty="0"/>
              <a:t>Atualizando registro</a:t>
            </a:r>
          </a:p>
        </p:txBody>
      </p:sp>
      <p:sp>
        <p:nvSpPr>
          <p:cNvPr id="3" name="Espaço Reservado para Conteúdo 2">
            <a:extLst>
              <a:ext uri="{FF2B5EF4-FFF2-40B4-BE49-F238E27FC236}">
                <a16:creationId xmlns:a16="http://schemas.microsoft.com/office/drawing/2014/main" id="{5DFABEDC-E495-4DB0-89F7-C7840A6B40E1}"/>
              </a:ext>
            </a:extLst>
          </p:cNvPr>
          <p:cNvSpPr>
            <a:spLocks noGrp="1"/>
          </p:cNvSpPr>
          <p:nvPr>
            <p:ph idx="1"/>
          </p:nvPr>
        </p:nvSpPr>
        <p:spPr/>
        <p:txBody>
          <a:bodyPr/>
          <a:lstStyle/>
          <a:p>
            <a:r>
              <a:rPr lang="pt-BR" dirty="0"/>
              <a:t>Para atualizar registros com o </a:t>
            </a:r>
            <a:r>
              <a:rPr lang="pt-BR" dirty="0" err="1"/>
              <a:t>MongoDB</a:t>
            </a:r>
            <a:r>
              <a:rPr lang="pt-BR" dirty="0"/>
              <a:t> é necessário utilizar a </a:t>
            </a:r>
            <a:r>
              <a:rPr lang="pt-BR" i="1" dirty="0"/>
              <a:t>função </a:t>
            </a:r>
            <a:r>
              <a:rPr lang="pt-BR" i="1" dirty="0" err="1"/>
              <a:t>update</a:t>
            </a:r>
            <a:r>
              <a:rPr lang="pt-BR" i="1" dirty="0"/>
              <a:t>().</a:t>
            </a:r>
          </a:p>
          <a:p>
            <a:r>
              <a:rPr lang="pt-BR" dirty="0"/>
              <a:t>A função </a:t>
            </a:r>
            <a:r>
              <a:rPr lang="pt-BR" i="1" dirty="0" err="1"/>
              <a:t>update</a:t>
            </a:r>
            <a:r>
              <a:rPr lang="pt-BR" dirty="0"/>
              <a:t> recebe 2 parâmetros: O primeiro é a condição para o </a:t>
            </a:r>
            <a:r>
              <a:rPr lang="pt-BR" dirty="0" err="1"/>
              <a:t>MongoDB</a:t>
            </a:r>
            <a:r>
              <a:rPr lang="pt-BR" dirty="0"/>
              <a:t> achar o documento que precisa ser atualizado. O segundo é o novo documento, com as informações atualizadas:</a:t>
            </a:r>
          </a:p>
          <a:p>
            <a:endParaRPr lang="pt-BR" i="1" dirty="0"/>
          </a:p>
          <a:p>
            <a:endParaRPr lang="pt-BR" i="1" dirty="0"/>
          </a:p>
          <a:p>
            <a:r>
              <a:rPr lang="pt-BR" i="1" dirty="0"/>
              <a:t>Porém, a sintaxe acima atualizará o registro cujo o valor do primeiro parâmetro seja inserido como novo documento. </a:t>
            </a:r>
          </a:p>
        </p:txBody>
      </p:sp>
      <p:sp>
        <p:nvSpPr>
          <p:cNvPr id="4" name="Espaço Reservado para Rodapé 3">
            <a:extLst>
              <a:ext uri="{FF2B5EF4-FFF2-40B4-BE49-F238E27FC236}">
                <a16:creationId xmlns:a16="http://schemas.microsoft.com/office/drawing/2014/main" id="{34EFC153-95B2-4D85-9D13-11E0E23147A0}"/>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9CE1F1AA-0C70-458B-9251-91E1107740CB}"/>
              </a:ext>
            </a:extLst>
          </p:cNvPr>
          <p:cNvSpPr txBox="1"/>
          <p:nvPr/>
        </p:nvSpPr>
        <p:spPr>
          <a:xfrm>
            <a:off x="2701637" y="4256254"/>
            <a:ext cx="6419578" cy="369332"/>
          </a:xfrm>
          <a:prstGeom prst="rect">
            <a:avLst/>
          </a:prstGeom>
          <a:noFill/>
        </p:spPr>
        <p:txBody>
          <a:bodyPr wrap="none" rtlCol="0">
            <a:spAutoFit/>
          </a:bodyPr>
          <a:lstStyle/>
          <a:p>
            <a:r>
              <a:rPr lang="pt-BR" dirty="0" err="1"/>
              <a:t>db.nomecolecao.update</a:t>
            </a:r>
            <a:r>
              <a:rPr lang="pt-BR" dirty="0"/>
              <a:t>({“coluna” : “valor”} , {“coluna” : “valor”} )</a:t>
            </a:r>
          </a:p>
        </p:txBody>
      </p:sp>
    </p:spTree>
    <p:extLst>
      <p:ext uri="{BB962C8B-B14F-4D97-AF65-F5344CB8AC3E}">
        <p14:creationId xmlns:p14="http://schemas.microsoft.com/office/powerpoint/2010/main" val="224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DF976-896B-49BD-9D84-CADE179B9C35}"/>
              </a:ext>
            </a:extLst>
          </p:cNvPr>
          <p:cNvSpPr>
            <a:spLocks noGrp="1"/>
          </p:cNvSpPr>
          <p:nvPr>
            <p:ph type="title"/>
          </p:nvPr>
        </p:nvSpPr>
        <p:spPr/>
        <p:txBody>
          <a:bodyPr/>
          <a:lstStyle/>
          <a:p>
            <a:r>
              <a:rPr lang="pt-BR" dirty="0"/>
              <a:t>Propriedades ACID</a:t>
            </a:r>
          </a:p>
        </p:txBody>
      </p:sp>
      <p:sp>
        <p:nvSpPr>
          <p:cNvPr id="3" name="Espaço Reservado para Conteúdo 2">
            <a:extLst>
              <a:ext uri="{FF2B5EF4-FFF2-40B4-BE49-F238E27FC236}">
                <a16:creationId xmlns:a16="http://schemas.microsoft.com/office/drawing/2014/main" id="{FD7BBF97-ED46-4EB7-A386-5A8DBE20B83B}"/>
              </a:ext>
            </a:extLst>
          </p:cNvPr>
          <p:cNvSpPr>
            <a:spLocks noGrp="1"/>
          </p:cNvSpPr>
          <p:nvPr>
            <p:ph idx="1"/>
          </p:nvPr>
        </p:nvSpPr>
        <p:spPr/>
        <p:txBody>
          <a:bodyPr/>
          <a:lstStyle/>
          <a:p>
            <a:r>
              <a:rPr lang="pt-BR" b="1" dirty="0">
                <a:solidFill>
                  <a:srgbClr val="FF0000"/>
                </a:solidFill>
              </a:rPr>
              <a:t>A</a:t>
            </a:r>
            <a:r>
              <a:rPr lang="pt-BR" b="1" dirty="0"/>
              <a:t>tomicidade:</a:t>
            </a:r>
            <a:r>
              <a:rPr lang="pt-BR" dirty="0"/>
              <a:t> ou todas as operações são persistidas ou todas as operações são desfeitas. </a:t>
            </a:r>
          </a:p>
          <a:p>
            <a:r>
              <a:rPr lang="pt-BR" b="1" dirty="0">
                <a:solidFill>
                  <a:srgbClr val="FF0000"/>
                </a:solidFill>
              </a:rPr>
              <a:t>C</a:t>
            </a:r>
            <a:r>
              <a:rPr lang="pt-BR" b="1" dirty="0"/>
              <a:t>onsistência: </a:t>
            </a:r>
            <a:r>
              <a:rPr lang="pt-BR" dirty="0"/>
              <a:t>se uma transação é realizada no banco de dados, as informações envolvidas devem estar armazenadas corretamente na estrutura deste banco de dados. </a:t>
            </a:r>
          </a:p>
          <a:p>
            <a:r>
              <a:rPr lang="pt-BR" b="1" dirty="0">
                <a:solidFill>
                  <a:srgbClr val="FF0000"/>
                </a:solidFill>
              </a:rPr>
              <a:t>I</a:t>
            </a:r>
            <a:r>
              <a:rPr lang="pt-BR" b="1" dirty="0"/>
              <a:t>solamento: </a:t>
            </a:r>
            <a:r>
              <a:rPr lang="pt-BR" dirty="0"/>
              <a:t>as transações podem ser realizadas de maneira concorrente e isolada uma das outras. Uma transação não pode impactar no resultado de outra. </a:t>
            </a:r>
          </a:p>
          <a:p>
            <a:r>
              <a:rPr lang="pt-BR" b="1" dirty="0">
                <a:solidFill>
                  <a:srgbClr val="FF0000"/>
                </a:solidFill>
              </a:rPr>
              <a:t>D</a:t>
            </a:r>
            <a:r>
              <a:rPr lang="pt-BR" b="1" dirty="0"/>
              <a:t>urabilidade: </a:t>
            </a:r>
            <a:r>
              <a:rPr lang="pt-BR" dirty="0"/>
              <a:t>diz respeito da capacidade de um banco de dados conseguir retornar a seu último estado válido após uma falha.</a:t>
            </a:r>
          </a:p>
        </p:txBody>
      </p:sp>
      <p:sp>
        <p:nvSpPr>
          <p:cNvPr id="4" name="Espaço Reservado para Rodapé 3">
            <a:extLst>
              <a:ext uri="{FF2B5EF4-FFF2-40B4-BE49-F238E27FC236}">
                <a16:creationId xmlns:a16="http://schemas.microsoft.com/office/drawing/2014/main" id="{A908062B-49A8-4047-B5C9-757F3394C755}"/>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3947395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0C99D-AA25-493D-BF11-C990BDB655DA}"/>
              </a:ext>
            </a:extLst>
          </p:cNvPr>
          <p:cNvSpPr>
            <a:spLocks noGrp="1"/>
          </p:cNvSpPr>
          <p:nvPr>
            <p:ph type="title"/>
          </p:nvPr>
        </p:nvSpPr>
        <p:spPr/>
        <p:txBody>
          <a:bodyPr/>
          <a:lstStyle/>
          <a:p>
            <a:r>
              <a:rPr lang="pt-BR" dirty="0"/>
              <a:t>Atualizando registros com modificadores</a:t>
            </a:r>
          </a:p>
        </p:txBody>
      </p:sp>
      <p:sp>
        <p:nvSpPr>
          <p:cNvPr id="3" name="Espaço Reservado para Conteúdo 2">
            <a:extLst>
              <a:ext uri="{FF2B5EF4-FFF2-40B4-BE49-F238E27FC236}">
                <a16:creationId xmlns:a16="http://schemas.microsoft.com/office/drawing/2014/main" id="{CB9639CA-6E09-45A4-83D6-E1BBFE85F0F7}"/>
              </a:ext>
            </a:extLst>
          </p:cNvPr>
          <p:cNvSpPr>
            <a:spLocks noGrp="1"/>
          </p:cNvSpPr>
          <p:nvPr>
            <p:ph idx="1"/>
          </p:nvPr>
        </p:nvSpPr>
        <p:spPr/>
        <p:txBody>
          <a:bodyPr/>
          <a:lstStyle/>
          <a:p>
            <a:r>
              <a:rPr lang="pt-BR" dirty="0"/>
              <a:t>Para substituir apenas o valor de um ou mais campos e evitar a alteração do documento inteiro, temos que utilizar o modificador </a:t>
            </a:r>
            <a:r>
              <a:rPr lang="pt-BR" dirty="0">
                <a:solidFill>
                  <a:srgbClr val="FF0000"/>
                </a:solidFill>
              </a:rPr>
              <a:t>$set</a:t>
            </a:r>
            <a:r>
              <a:rPr lang="pt-BR" dirty="0"/>
              <a:t>. </a:t>
            </a:r>
          </a:p>
          <a:p>
            <a:r>
              <a:rPr lang="pt-BR" dirty="0"/>
              <a:t>Ele é responsável por atribuir um valor a um campo. </a:t>
            </a:r>
          </a:p>
          <a:p>
            <a:r>
              <a:rPr lang="pt-BR" dirty="0"/>
              <a:t>Se o campo não existir ele será criado.</a:t>
            </a:r>
          </a:p>
        </p:txBody>
      </p:sp>
      <p:sp>
        <p:nvSpPr>
          <p:cNvPr id="4" name="Espaço Reservado para Rodapé 3">
            <a:extLst>
              <a:ext uri="{FF2B5EF4-FFF2-40B4-BE49-F238E27FC236}">
                <a16:creationId xmlns:a16="http://schemas.microsoft.com/office/drawing/2014/main" id="{12A6ACF9-B884-4B0E-9373-678E9B2CBEDD}"/>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1773828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E71D10-DE18-449E-AA47-C5567A57EE5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pt-BR" sz="2800">
                <a:solidFill>
                  <a:schemeClr val="bg1"/>
                </a:solidFill>
              </a:rPr>
              <a:t>Atualizando registros com modificadores</a:t>
            </a:r>
          </a:p>
        </p:txBody>
      </p:sp>
      <p:sp>
        <p:nvSpPr>
          <p:cNvPr id="3" name="Espaço Reservado para Conteúdo 2">
            <a:extLst>
              <a:ext uri="{FF2B5EF4-FFF2-40B4-BE49-F238E27FC236}">
                <a16:creationId xmlns:a16="http://schemas.microsoft.com/office/drawing/2014/main" id="{287527E8-BC44-40EE-9243-5094CFE5E691}"/>
              </a:ext>
            </a:extLst>
          </p:cNvPr>
          <p:cNvSpPr>
            <a:spLocks noGrp="1"/>
          </p:cNvSpPr>
          <p:nvPr>
            <p:ph idx="1"/>
          </p:nvPr>
        </p:nvSpPr>
        <p:spPr>
          <a:xfrm>
            <a:off x="643468" y="2638044"/>
            <a:ext cx="3363974" cy="3415622"/>
          </a:xfrm>
        </p:spPr>
        <p:txBody>
          <a:bodyPr>
            <a:normAutofit/>
          </a:bodyPr>
          <a:lstStyle/>
          <a:p>
            <a:r>
              <a:rPr lang="pt-BR" sz="2000" dirty="0">
                <a:solidFill>
                  <a:schemeClr val="bg1"/>
                </a:solidFill>
              </a:rPr>
              <a:t>Inserindo novos campos com a função </a:t>
            </a:r>
            <a:r>
              <a:rPr lang="pt-BR" sz="2000" i="1" dirty="0" err="1">
                <a:solidFill>
                  <a:schemeClr val="bg1"/>
                </a:solidFill>
              </a:rPr>
              <a:t>update</a:t>
            </a:r>
            <a:r>
              <a:rPr lang="pt-BR" sz="2000" i="1" dirty="0">
                <a:solidFill>
                  <a:schemeClr val="bg1"/>
                </a:solidFill>
              </a:rPr>
              <a:t>() e o modificador $Set.</a:t>
            </a:r>
          </a:p>
          <a:p>
            <a:endParaRPr lang="pt-BR" sz="2000" dirty="0">
              <a:solidFill>
                <a:schemeClr val="bg1"/>
              </a:solidFill>
            </a:endParaRPr>
          </a:p>
        </p:txBody>
      </p:sp>
      <p:pic>
        <p:nvPicPr>
          <p:cNvPr id="6" name="Imagem 5">
            <a:extLst>
              <a:ext uri="{FF2B5EF4-FFF2-40B4-BE49-F238E27FC236}">
                <a16:creationId xmlns:a16="http://schemas.microsoft.com/office/drawing/2014/main" id="{56DACC76-E038-4018-85A8-C2B933A33156}"/>
              </a:ext>
            </a:extLst>
          </p:cNvPr>
          <p:cNvPicPr>
            <a:picLocks noChangeAspect="1"/>
          </p:cNvPicPr>
          <p:nvPr/>
        </p:nvPicPr>
        <p:blipFill rotWithShape="1">
          <a:blip r:embed="rId2"/>
          <a:srcRect l="3941" r="8996" b="1"/>
          <a:stretch/>
        </p:blipFill>
        <p:spPr>
          <a:xfrm>
            <a:off x="5159218" y="2240782"/>
            <a:ext cx="6250769" cy="3637482"/>
          </a:xfrm>
          <a:prstGeom prst="rect">
            <a:avLst/>
          </a:prstGeom>
        </p:spPr>
      </p:pic>
      <p:sp>
        <p:nvSpPr>
          <p:cNvPr id="4" name="Espaço Reservado para Rodapé 3">
            <a:extLst>
              <a:ext uri="{FF2B5EF4-FFF2-40B4-BE49-F238E27FC236}">
                <a16:creationId xmlns:a16="http://schemas.microsoft.com/office/drawing/2014/main" id="{A49B57F3-0DF7-4B49-BFC5-A4C6BF0FB490}"/>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15" name="CaixaDeTexto 14">
            <a:extLst>
              <a:ext uri="{FF2B5EF4-FFF2-40B4-BE49-F238E27FC236}">
                <a16:creationId xmlns:a16="http://schemas.microsoft.com/office/drawing/2014/main" id="{F205FE4D-D9CB-41BA-8F44-31B1DF2D10CE}"/>
              </a:ext>
            </a:extLst>
          </p:cNvPr>
          <p:cNvSpPr txBox="1"/>
          <p:nvPr/>
        </p:nvSpPr>
        <p:spPr>
          <a:xfrm>
            <a:off x="4669219" y="1075058"/>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{$set {“preco”:1500} } )</a:t>
            </a:r>
          </a:p>
        </p:txBody>
      </p:sp>
    </p:spTree>
    <p:extLst>
      <p:ext uri="{BB962C8B-B14F-4D97-AF65-F5344CB8AC3E}">
        <p14:creationId xmlns:p14="http://schemas.microsoft.com/office/powerpoint/2010/main" val="3950548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533505-C05B-4ECA-A701-73FE56F04EC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err="1">
                <a:solidFill>
                  <a:srgbClr val="FFFFFF"/>
                </a:solidFill>
                <a:latin typeface="+mj-lt"/>
                <a:ea typeface="+mj-ea"/>
                <a:cs typeface="+mj-cs"/>
              </a:rPr>
              <a:t>Atualizando</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registros</a:t>
            </a:r>
            <a:r>
              <a:rPr lang="en-US" kern="1200" dirty="0">
                <a:solidFill>
                  <a:srgbClr val="FFFFFF"/>
                </a:solidFill>
                <a:latin typeface="+mj-lt"/>
                <a:ea typeface="+mj-ea"/>
                <a:cs typeface="+mj-cs"/>
              </a:rPr>
              <a:t> com </a:t>
            </a:r>
            <a:r>
              <a:rPr lang="en-US" kern="1200" dirty="0" err="1">
                <a:solidFill>
                  <a:srgbClr val="FFFFFF"/>
                </a:solidFill>
                <a:latin typeface="+mj-lt"/>
                <a:ea typeface="+mj-ea"/>
                <a:cs typeface="+mj-cs"/>
              </a:rPr>
              <a:t>modificadores</a:t>
            </a:r>
            <a:endParaRPr lang="en-US" kern="1200" dirty="0">
              <a:solidFill>
                <a:srgbClr val="FFFFFF"/>
              </a:solidFill>
              <a:latin typeface="+mj-lt"/>
              <a:ea typeface="+mj-ea"/>
              <a:cs typeface="+mj-cs"/>
            </a:endParaRPr>
          </a:p>
        </p:txBody>
      </p:sp>
      <p:sp>
        <p:nvSpPr>
          <p:cNvPr id="3" name="Espaço Reservado para Conteúdo 2">
            <a:extLst>
              <a:ext uri="{FF2B5EF4-FFF2-40B4-BE49-F238E27FC236}">
                <a16:creationId xmlns:a16="http://schemas.microsoft.com/office/drawing/2014/main" id="{7772E348-75F9-4FF8-A7C7-FAE2BFB23994}"/>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err="1">
                <a:solidFill>
                  <a:srgbClr val="FFFFFF"/>
                </a:solidFill>
                <a:latin typeface="+mn-lt"/>
                <a:ea typeface="+mn-ea"/>
                <a:cs typeface="+mn-cs"/>
              </a:rPr>
              <a:t>Removendo</a:t>
            </a:r>
            <a:r>
              <a:rPr lang="en-US" sz="2000" kern="1200" dirty="0">
                <a:solidFill>
                  <a:srgbClr val="FFFFFF"/>
                </a:solidFill>
                <a:latin typeface="+mn-lt"/>
                <a:ea typeface="+mn-ea"/>
                <a:cs typeface="+mn-cs"/>
              </a:rPr>
              <a:t> </a:t>
            </a:r>
            <a:r>
              <a:rPr lang="en-US" sz="2000" kern="1200" dirty="0" err="1">
                <a:solidFill>
                  <a:srgbClr val="FFFFFF"/>
                </a:solidFill>
                <a:latin typeface="+mn-lt"/>
                <a:ea typeface="+mn-ea"/>
                <a:cs typeface="+mn-cs"/>
              </a:rPr>
              <a:t>campos</a:t>
            </a:r>
            <a:r>
              <a:rPr lang="en-US" sz="2000" kern="1200" dirty="0">
                <a:solidFill>
                  <a:srgbClr val="FFFFFF"/>
                </a:solidFill>
                <a:latin typeface="+mn-lt"/>
                <a:ea typeface="+mn-ea"/>
                <a:cs typeface="+mn-cs"/>
              </a:rPr>
              <a:t> com a </a:t>
            </a:r>
            <a:r>
              <a:rPr lang="en-US" sz="2000" kern="1200" dirty="0" err="1">
                <a:solidFill>
                  <a:srgbClr val="FFFFFF"/>
                </a:solidFill>
                <a:latin typeface="+mn-lt"/>
                <a:ea typeface="+mn-ea"/>
                <a:cs typeface="+mn-cs"/>
              </a:rPr>
              <a:t>função</a:t>
            </a:r>
            <a:r>
              <a:rPr lang="en-US" sz="2000" kern="1200" dirty="0">
                <a:solidFill>
                  <a:srgbClr val="FFFFFF"/>
                </a:solidFill>
                <a:latin typeface="+mn-lt"/>
                <a:ea typeface="+mn-ea"/>
                <a:cs typeface="+mn-cs"/>
              </a:rPr>
              <a:t> </a:t>
            </a:r>
            <a:r>
              <a:rPr lang="en-US" sz="2000" i="1" kern="1200" dirty="0">
                <a:solidFill>
                  <a:srgbClr val="FFFFFF"/>
                </a:solidFill>
                <a:latin typeface="+mn-lt"/>
                <a:ea typeface="+mn-ea"/>
                <a:cs typeface="+mn-cs"/>
              </a:rPr>
              <a:t>update() </a:t>
            </a:r>
            <a:r>
              <a:rPr lang="pt-BR" sz="2000" i="1" dirty="0">
                <a:solidFill>
                  <a:schemeClr val="bg1"/>
                </a:solidFill>
              </a:rPr>
              <a:t>() e o modificador $</a:t>
            </a:r>
            <a:r>
              <a:rPr lang="pt-BR" sz="2000" i="1" dirty="0" err="1">
                <a:solidFill>
                  <a:schemeClr val="bg1"/>
                </a:solidFill>
              </a:rPr>
              <a:t>unset</a:t>
            </a:r>
            <a:r>
              <a:rPr lang="en-US" sz="2000" i="1" kern="1200" dirty="0">
                <a:solidFill>
                  <a:srgbClr val="FFFFFF"/>
                </a:solidFill>
                <a:latin typeface="+mn-lt"/>
                <a:ea typeface="+mn-ea"/>
                <a:cs typeface="+mn-cs"/>
              </a:rPr>
              <a:t>. </a:t>
            </a:r>
            <a:endParaRPr lang="en-US" sz="2000" kern="1200" dirty="0">
              <a:solidFill>
                <a:srgbClr val="FFFFFF"/>
              </a:solidFill>
              <a:latin typeface="+mn-lt"/>
              <a:ea typeface="+mn-ea"/>
              <a:cs typeface="+mn-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991F9E8E-DCDB-4667-A3C7-02F03328AC2E}"/>
              </a:ext>
            </a:extLst>
          </p:cNvPr>
          <p:cNvPicPr>
            <a:picLocks noChangeAspect="1"/>
          </p:cNvPicPr>
          <p:nvPr/>
        </p:nvPicPr>
        <p:blipFill>
          <a:blip r:embed="rId2"/>
          <a:stretch>
            <a:fillRect/>
          </a:stretch>
        </p:blipFill>
        <p:spPr>
          <a:xfrm>
            <a:off x="5153822" y="2141812"/>
            <a:ext cx="6553545" cy="3320333"/>
          </a:xfrm>
          <a:prstGeom prst="rect">
            <a:avLst/>
          </a:prstGeom>
        </p:spPr>
      </p:pic>
      <p:sp>
        <p:nvSpPr>
          <p:cNvPr id="4" name="Espaço Reservado para Rodapé 3">
            <a:extLst>
              <a:ext uri="{FF2B5EF4-FFF2-40B4-BE49-F238E27FC236}">
                <a16:creationId xmlns:a16="http://schemas.microsoft.com/office/drawing/2014/main" id="{4744C994-315E-41D6-BD15-25EDC6298522}"/>
              </a:ext>
            </a:extLst>
          </p:cNvPr>
          <p:cNvSpPr>
            <a:spLocks noGrp="1"/>
          </p:cNvSpPr>
          <p:nvPr>
            <p:ph type="ftr" sz="quarter" idx="3"/>
          </p:nvPr>
        </p:nvSpPr>
        <p:spPr>
          <a:xfrm>
            <a:off x="5153822" y="6356350"/>
            <a:ext cx="4615820" cy="365125"/>
          </a:xfrm>
        </p:spPr>
        <p:txBody>
          <a:bodyPr vert="horz" lIns="91440" tIns="45720" rIns="91440" bIns="45720" rtlCol="0" anchor="ctr">
            <a:normAutofit/>
          </a:bodyPr>
          <a:lstStyle/>
          <a:p>
            <a:pPr>
              <a:lnSpc>
                <a:spcPct val="90000"/>
              </a:lnSpc>
              <a:spcAft>
                <a:spcPts val="600"/>
              </a:spcAft>
            </a:pPr>
            <a:r>
              <a:rPr lang="en-US" sz="700" kern="1200">
                <a:solidFill>
                  <a:srgbClr val="595959"/>
                </a:solidFill>
                <a:latin typeface="+mn-lt"/>
                <a:ea typeface="+mn-ea"/>
                <a:cs typeface="+mn-cs"/>
              </a:rPr>
              <a:t>Prof. Késsia Rita da Costa Marchi </a:t>
            </a:r>
          </a:p>
          <a:p>
            <a:pPr>
              <a:lnSpc>
                <a:spcPct val="90000"/>
              </a:lnSpc>
              <a:spcAft>
                <a:spcPts val="600"/>
              </a:spcAft>
            </a:pPr>
            <a:r>
              <a:rPr lang="en-US" sz="700" kern="1200">
                <a:solidFill>
                  <a:srgbClr val="595959"/>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7B4C2B68-D314-4DD2-B13F-59FEBD6FD620}"/>
              </a:ext>
            </a:extLst>
          </p:cNvPr>
          <p:cNvSpPr txBox="1"/>
          <p:nvPr/>
        </p:nvSpPr>
        <p:spPr>
          <a:xfrm>
            <a:off x="4669219" y="1075058"/>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unset</a:t>
            </a:r>
            <a:r>
              <a:rPr lang="pt-BR" dirty="0">
                <a:latin typeface="Courier New" panose="02070309020205020404" pitchFamily="49" charset="0"/>
                <a:cs typeface="Courier New" panose="02070309020205020404" pitchFamily="49" charset="0"/>
              </a:rPr>
              <a:t> {“preco”:1500} } )</a:t>
            </a:r>
          </a:p>
        </p:txBody>
      </p:sp>
    </p:spTree>
    <p:extLst>
      <p:ext uri="{BB962C8B-B14F-4D97-AF65-F5344CB8AC3E}">
        <p14:creationId xmlns:p14="http://schemas.microsoft.com/office/powerpoint/2010/main" val="21882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E8F9B8-8DC8-49EF-8062-F6330CC0A318}"/>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kern="1200">
                <a:solidFill>
                  <a:schemeClr val="bg1">
                    <a:lumMod val="85000"/>
                    <a:lumOff val="15000"/>
                  </a:schemeClr>
                </a:solidFill>
                <a:latin typeface="+mj-lt"/>
                <a:ea typeface="+mj-ea"/>
                <a:cs typeface="+mj-cs"/>
              </a:rPr>
              <a:t>Atualizando registros com modificadores</a:t>
            </a:r>
          </a:p>
        </p:txBody>
      </p:sp>
      <p:sp>
        <p:nvSpPr>
          <p:cNvPr id="3" name="Espaço Reservado para Conteúdo 2">
            <a:extLst>
              <a:ext uri="{FF2B5EF4-FFF2-40B4-BE49-F238E27FC236}">
                <a16:creationId xmlns:a16="http://schemas.microsoft.com/office/drawing/2014/main" id="{15408A88-F3E4-4188-B024-D6E167CEDCE0}"/>
              </a:ext>
            </a:extLst>
          </p:cNvPr>
          <p:cNvSpPr>
            <a:spLocks noGrp="1"/>
          </p:cNvSpPr>
          <p:nvPr>
            <p:ph idx="1"/>
          </p:nvPr>
        </p:nvSpPr>
        <p:spPr>
          <a:xfrm>
            <a:off x="804672" y="3930160"/>
            <a:ext cx="3348228" cy="928494"/>
          </a:xfrm>
        </p:spPr>
        <p:txBody>
          <a:bodyPr vert="horz" lIns="91440" tIns="45720" rIns="91440" bIns="45720" rtlCol="0" anchor="t">
            <a:normAutofit/>
          </a:bodyPr>
          <a:lstStyle/>
          <a:p>
            <a:pPr marL="0" indent="0">
              <a:buNone/>
            </a:pPr>
            <a:r>
              <a:rPr lang="en-US" sz="2000" kern="1200" dirty="0" err="1">
                <a:solidFill>
                  <a:schemeClr val="bg1">
                    <a:lumMod val="85000"/>
                    <a:lumOff val="15000"/>
                  </a:schemeClr>
                </a:solidFill>
                <a:latin typeface="+mn-lt"/>
                <a:ea typeface="+mn-ea"/>
                <a:cs typeface="+mn-cs"/>
              </a:rPr>
              <a:t>Utilizando</a:t>
            </a:r>
            <a:r>
              <a:rPr lang="en-US" sz="2000" kern="1200" dirty="0">
                <a:solidFill>
                  <a:schemeClr val="bg1">
                    <a:lumMod val="85000"/>
                    <a:lumOff val="15000"/>
                  </a:schemeClr>
                </a:solidFill>
                <a:latin typeface="+mn-lt"/>
                <a:ea typeface="+mn-ea"/>
                <a:cs typeface="+mn-cs"/>
              </a:rPr>
              <a:t> </a:t>
            </a:r>
            <a:r>
              <a:rPr lang="en-US" sz="2000" kern="1200" dirty="0" err="1">
                <a:solidFill>
                  <a:schemeClr val="bg1">
                    <a:lumMod val="85000"/>
                    <a:lumOff val="15000"/>
                  </a:schemeClr>
                </a:solidFill>
                <a:latin typeface="+mn-lt"/>
                <a:ea typeface="+mn-ea"/>
                <a:cs typeface="+mn-cs"/>
              </a:rPr>
              <a:t>Incremento</a:t>
            </a:r>
            <a:r>
              <a:rPr lang="en-US" sz="2000" kern="1200" dirty="0">
                <a:solidFill>
                  <a:schemeClr val="bg1">
                    <a:lumMod val="85000"/>
                    <a:lumOff val="15000"/>
                  </a:schemeClr>
                </a:solidFill>
                <a:latin typeface="+mn-lt"/>
                <a:ea typeface="+mn-ea"/>
                <a:cs typeface="+mn-cs"/>
              </a:rPr>
              <a:t> com a </a:t>
            </a:r>
            <a:r>
              <a:rPr lang="en-US" sz="2000" kern="1200" dirty="0" err="1">
                <a:solidFill>
                  <a:schemeClr val="bg1">
                    <a:lumMod val="85000"/>
                    <a:lumOff val="15000"/>
                  </a:schemeClr>
                </a:solidFill>
                <a:latin typeface="+mn-lt"/>
                <a:ea typeface="+mn-ea"/>
                <a:cs typeface="+mn-cs"/>
              </a:rPr>
              <a:t>função</a:t>
            </a:r>
            <a:r>
              <a:rPr lang="en-US" sz="2000" kern="1200" dirty="0">
                <a:solidFill>
                  <a:schemeClr val="bg1">
                    <a:lumMod val="85000"/>
                    <a:lumOff val="15000"/>
                  </a:schemeClr>
                </a:solidFill>
                <a:latin typeface="+mn-lt"/>
                <a:ea typeface="+mn-ea"/>
                <a:cs typeface="+mn-cs"/>
              </a:rPr>
              <a:t> </a:t>
            </a:r>
            <a:r>
              <a:rPr lang="en-US" sz="2000" i="1" kern="1200" dirty="0">
                <a:solidFill>
                  <a:schemeClr val="bg1">
                    <a:lumMod val="85000"/>
                    <a:lumOff val="15000"/>
                  </a:schemeClr>
                </a:solidFill>
                <a:latin typeface="+mn-lt"/>
                <a:ea typeface="+mn-ea"/>
                <a:cs typeface="+mn-cs"/>
              </a:rPr>
              <a:t>update()</a:t>
            </a:r>
            <a:r>
              <a:rPr lang="pt-BR" sz="2000" i="1" dirty="0">
                <a:solidFill>
                  <a:schemeClr val="bg1"/>
                </a:solidFill>
              </a:rPr>
              <a:t> e o modificador  $</a:t>
            </a:r>
            <a:r>
              <a:rPr lang="pt-BR" sz="2000" i="1" dirty="0" err="1">
                <a:solidFill>
                  <a:schemeClr val="bg1"/>
                </a:solidFill>
              </a:rPr>
              <a:t>inc</a:t>
            </a:r>
            <a:endParaRPr lang="en-US" sz="2000" i="1" kern="1200" dirty="0">
              <a:solidFill>
                <a:schemeClr val="bg1">
                  <a:lumMod val="85000"/>
                  <a:lumOff val="15000"/>
                </a:schemeClr>
              </a:solidFill>
              <a:latin typeface="+mn-lt"/>
              <a:ea typeface="+mn-ea"/>
              <a:cs typeface="+mn-cs"/>
            </a:endParaRPr>
          </a:p>
        </p:txBody>
      </p:sp>
      <p:pic>
        <p:nvPicPr>
          <p:cNvPr id="5" name="Imagem 4">
            <a:extLst>
              <a:ext uri="{FF2B5EF4-FFF2-40B4-BE49-F238E27FC236}">
                <a16:creationId xmlns:a16="http://schemas.microsoft.com/office/drawing/2014/main" id="{EC4F9804-6189-4F1D-9615-2A01E6B3506D}"/>
              </a:ext>
            </a:extLst>
          </p:cNvPr>
          <p:cNvPicPr>
            <a:picLocks noChangeAspect="1"/>
          </p:cNvPicPr>
          <p:nvPr/>
        </p:nvPicPr>
        <p:blipFill>
          <a:blip r:embed="rId2"/>
          <a:stretch>
            <a:fillRect/>
          </a:stretch>
        </p:blipFill>
        <p:spPr>
          <a:xfrm>
            <a:off x="5155686" y="1834564"/>
            <a:ext cx="6089568" cy="4704348"/>
          </a:xfrm>
          <a:prstGeom prst="rect">
            <a:avLst/>
          </a:prstGeom>
        </p:spPr>
      </p:pic>
      <p:sp>
        <p:nvSpPr>
          <p:cNvPr id="4" name="Espaço Reservado para Rodapé 3">
            <a:extLst>
              <a:ext uri="{FF2B5EF4-FFF2-40B4-BE49-F238E27FC236}">
                <a16:creationId xmlns:a16="http://schemas.microsoft.com/office/drawing/2014/main" id="{CABCF02D-4606-49A6-A2E5-4AC0230C6848}"/>
              </a:ext>
            </a:extLst>
          </p:cNvPr>
          <p:cNvSpPr>
            <a:spLocks noGrp="1"/>
          </p:cNvSpPr>
          <p:nvPr>
            <p:ph type="ftr" sz="quarter" idx="3"/>
          </p:nvPr>
        </p:nvSpPr>
        <p:spPr>
          <a:xfrm>
            <a:off x="5297760" y="6356350"/>
            <a:ext cx="6250772" cy="365125"/>
          </a:xfrm>
        </p:spPr>
        <p:txBody>
          <a:bodyPr vert="horz" lIns="91440" tIns="45720" rIns="91440" bIns="45720" rtlCol="0" anchor="ctr">
            <a:normAutofit/>
          </a:bodyPr>
          <a:lstStyle/>
          <a:p>
            <a:pPr algn="ctr">
              <a:lnSpc>
                <a:spcPct val="90000"/>
              </a:lnSpc>
              <a:spcAft>
                <a:spcPts val="600"/>
              </a:spcAft>
            </a:pPr>
            <a:r>
              <a:rPr lang="en-US" sz="700" kern="1200">
                <a:solidFill>
                  <a:schemeClr val="tx1"/>
                </a:solidFill>
                <a:latin typeface="+mn-lt"/>
                <a:ea typeface="+mn-ea"/>
                <a:cs typeface="+mn-cs"/>
              </a:rPr>
              <a:t>Prof. Késsia Rita da Costa Marchi </a:t>
            </a:r>
          </a:p>
          <a:p>
            <a:pPr algn="ctr">
              <a:lnSpc>
                <a:spcPct val="90000"/>
              </a:lnSpc>
              <a:spcAft>
                <a:spcPts val="600"/>
              </a:spcAft>
            </a:pPr>
            <a:r>
              <a:rPr lang="en-US" sz="700" kern="1200">
                <a:solidFill>
                  <a:schemeClr val="tx1"/>
                </a:solidFill>
                <a:latin typeface="+mn-lt"/>
                <a:ea typeface="+mn-ea"/>
                <a:cs typeface="+mn-cs"/>
              </a:rPr>
              <a:t>INSTITUTO FEDERAL DO PARANÁ – CAMPUS PARANAVAÍ</a:t>
            </a:r>
          </a:p>
        </p:txBody>
      </p:sp>
      <p:sp>
        <p:nvSpPr>
          <p:cNvPr id="13" name="CaixaDeTexto 12">
            <a:extLst>
              <a:ext uri="{FF2B5EF4-FFF2-40B4-BE49-F238E27FC236}">
                <a16:creationId xmlns:a16="http://schemas.microsoft.com/office/drawing/2014/main" id="{00831F15-BE72-451A-AB71-E983DDAD2785}"/>
              </a:ext>
            </a:extLst>
          </p:cNvPr>
          <p:cNvSpPr txBox="1"/>
          <p:nvPr/>
        </p:nvSpPr>
        <p:spPr>
          <a:xfrm>
            <a:off x="4669219" y="1075058"/>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inc</a:t>
            </a:r>
            <a:r>
              <a:rPr lang="pt-BR" dirty="0">
                <a:latin typeface="Courier New" panose="02070309020205020404" pitchFamily="49" charset="0"/>
                <a:cs typeface="Courier New" panose="02070309020205020404" pitchFamily="49" charset="0"/>
              </a:rPr>
              <a:t> {“quantidade”:1} } )</a:t>
            </a:r>
          </a:p>
        </p:txBody>
      </p:sp>
    </p:spTree>
    <p:extLst>
      <p:ext uri="{BB962C8B-B14F-4D97-AF65-F5344CB8AC3E}">
        <p14:creationId xmlns:p14="http://schemas.microsoft.com/office/powerpoint/2010/main" val="3201314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302080-8674-4A72-8FFC-BC7CA1C8EEE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err="1">
                <a:solidFill>
                  <a:schemeClr val="bg1"/>
                </a:solidFill>
              </a:rPr>
              <a:t>Atualizando</a:t>
            </a:r>
            <a:r>
              <a:rPr lang="en-US" sz="2800" dirty="0">
                <a:solidFill>
                  <a:schemeClr val="bg1"/>
                </a:solidFill>
              </a:rPr>
              <a:t> </a:t>
            </a:r>
            <a:r>
              <a:rPr lang="en-US" sz="2800" dirty="0" err="1">
                <a:solidFill>
                  <a:schemeClr val="bg1"/>
                </a:solidFill>
              </a:rPr>
              <a:t>registros</a:t>
            </a:r>
            <a:r>
              <a:rPr lang="en-US" sz="2800" dirty="0">
                <a:solidFill>
                  <a:schemeClr val="bg1"/>
                </a:solidFill>
              </a:rPr>
              <a:t> com </a:t>
            </a:r>
            <a:r>
              <a:rPr lang="en-US" sz="2800" dirty="0" err="1">
                <a:solidFill>
                  <a:schemeClr val="bg1"/>
                </a:solidFill>
              </a:rPr>
              <a:t>modificadores</a:t>
            </a:r>
            <a:endParaRPr lang="pt-BR" sz="2800" dirty="0">
              <a:solidFill>
                <a:schemeClr val="bg1"/>
              </a:solidFill>
            </a:endParaRPr>
          </a:p>
        </p:txBody>
      </p:sp>
      <p:sp>
        <p:nvSpPr>
          <p:cNvPr id="3" name="Espaço Reservado para Conteúdo 2">
            <a:extLst>
              <a:ext uri="{FF2B5EF4-FFF2-40B4-BE49-F238E27FC236}">
                <a16:creationId xmlns:a16="http://schemas.microsoft.com/office/drawing/2014/main" id="{DE809E92-4161-41F5-AF37-A5F30EA4E0FE}"/>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Utilizando</a:t>
            </a:r>
            <a:r>
              <a:rPr lang="en-US" sz="2000" dirty="0">
                <a:solidFill>
                  <a:schemeClr val="bg1"/>
                </a:solidFill>
              </a:rPr>
              <a:t> </a:t>
            </a:r>
            <a:r>
              <a:rPr lang="en-US" sz="2000" dirty="0" err="1">
                <a:solidFill>
                  <a:schemeClr val="bg1"/>
                </a:solidFill>
              </a:rPr>
              <a:t>Decremento</a:t>
            </a:r>
            <a:r>
              <a:rPr lang="en-US" sz="2000" dirty="0">
                <a:solidFill>
                  <a:schemeClr val="bg1"/>
                </a:solidFill>
              </a:rPr>
              <a:t> </a:t>
            </a:r>
            <a:r>
              <a:rPr lang="en-US" sz="2000" dirty="0">
                <a:solidFill>
                  <a:schemeClr val="bg1">
                    <a:lumMod val="85000"/>
                    <a:lumOff val="15000"/>
                  </a:schemeClr>
                </a:solidFill>
              </a:rPr>
              <a:t>com a </a:t>
            </a:r>
            <a:r>
              <a:rPr lang="en-US" sz="2000" dirty="0" err="1">
                <a:solidFill>
                  <a:schemeClr val="bg1">
                    <a:lumMod val="85000"/>
                    <a:lumOff val="15000"/>
                  </a:schemeClr>
                </a:solidFill>
              </a:rPr>
              <a:t>função</a:t>
            </a:r>
            <a:r>
              <a:rPr lang="en-US" sz="2000" dirty="0">
                <a:solidFill>
                  <a:schemeClr val="bg1">
                    <a:lumMod val="85000"/>
                    <a:lumOff val="15000"/>
                  </a:schemeClr>
                </a:solidFill>
              </a:rPr>
              <a:t> </a:t>
            </a:r>
            <a:r>
              <a:rPr lang="en-US" sz="2000" i="1" dirty="0">
                <a:solidFill>
                  <a:schemeClr val="bg1">
                    <a:lumMod val="85000"/>
                    <a:lumOff val="15000"/>
                  </a:schemeClr>
                </a:solidFill>
              </a:rPr>
              <a:t>update()</a:t>
            </a:r>
            <a:r>
              <a:rPr lang="pt-BR" sz="2000" i="1" dirty="0">
                <a:solidFill>
                  <a:schemeClr val="bg1"/>
                </a:solidFill>
              </a:rPr>
              <a:t> e o modificador  $</a:t>
            </a:r>
            <a:r>
              <a:rPr lang="pt-BR" sz="2000" i="1" dirty="0" err="1">
                <a:solidFill>
                  <a:schemeClr val="bg1"/>
                </a:solidFill>
              </a:rPr>
              <a:t>inc</a:t>
            </a:r>
            <a:endParaRPr lang="en-US" sz="2000" dirty="0">
              <a:solidFill>
                <a:schemeClr val="bg1"/>
              </a:solidFill>
            </a:endParaRPr>
          </a:p>
          <a:p>
            <a:endParaRPr lang="pt-BR" sz="2000" dirty="0">
              <a:solidFill>
                <a:schemeClr val="bg1"/>
              </a:solidFill>
            </a:endParaRPr>
          </a:p>
        </p:txBody>
      </p:sp>
      <p:pic>
        <p:nvPicPr>
          <p:cNvPr id="5" name="Imagem 4" descr="Uma imagem contendo captura de tela&#10;&#10;Descrição gerada com muito alta confiança">
            <a:extLst>
              <a:ext uri="{FF2B5EF4-FFF2-40B4-BE49-F238E27FC236}">
                <a16:creationId xmlns:a16="http://schemas.microsoft.com/office/drawing/2014/main" id="{113ABF22-AEEA-4F6B-974C-8E765CC8FAC8}"/>
              </a:ext>
            </a:extLst>
          </p:cNvPr>
          <p:cNvPicPr>
            <a:picLocks noChangeAspect="1"/>
          </p:cNvPicPr>
          <p:nvPr/>
        </p:nvPicPr>
        <p:blipFill>
          <a:blip r:embed="rId2"/>
          <a:stretch>
            <a:fillRect/>
          </a:stretch>
        </p:blipFill>
        <p:spPr>
          <a:xfrm>
            <a:off x="5062235" y="1892595"/>
            <a:ext cx="6250769" cy="4828880"/>
          </a:xfrm>
          <a:prstGeom prst="rect">
            <a:avLst/>
          </a:prstGeom>
        </p:spPr>
      </p:pic>
      <p:sp>
        <p:nvSpPr>
          <p:cNvPr id="4" name="Espaço Reservado para Rodapé 3">
            <a:extLst>
              <a:ext uri="{FF2B5EF4-FFF2-40B4-BE49-F238E27FC236}">
                <a16:creationId xmlns:a16="http://schemas.microsoft.com/office/drawing/2014/main" id="{AA68F63F-2ED4-488D-9766-4867F47DF787}"/>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8" name="CaixaDeTexto 7">
            <a:extLst>
              <a:ext uri="{FF2B5EF4-FFF2-40B4-BE49-F238E27FC236}">
                <a16:creationId xmlns:a16="http://schemas.microsoft.com/office/drawing/2014/main" id="{677B4E88-4AAC-427D-9D6E-5BBA6C879C86}"/>
              </a:ext>
            </a:extLst>
          </p:cNvPr>
          <p:cNvSpPr txBox="1"/>
          <p:nvPr/>
        </p:nvSpPr>
        <p:spPr>
          <a:xfrm>
            <a:off x="4669219" y="1075058"/>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inc</a:t>
            </a:r>
            <a:r>
              <a:rPr lang="pt-BR" dirty="0">
                <a:latin typeface="Courier New" panose="02070309020205020404" pitchFamily="49" charset="0"/>
                <a:cs typeface="Courier New" panose="02070309020205020404" pitchFamily="49" charset="0"/>
              </a:rPr>
              <a:t> {“quantidade”:-1} } )</a:t>
            </a:r>
          </a:p>
        </p:txBody>
      </p:sp>
    </p:spTree>
    <p:extLst>
      <p:ext uri="{BB962C8B-B14F-4D97-AF65-F5344CB8AC3E}">
        <p14:creationId xmlns:p14="http://schemas.microsoft.com/office/powerpoint/2010/main" val="2132841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6DA0919-6D38-48B5-9F23-20A651E77E8B}"/>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kern="1200" dirty="0" err="1">
                <a:solidFill>
                  <a:schemeClr val="bg1">
                    <a:lumMod val="85000"/>
                    <a:lumOff val="15000"/>
                  </a:schemeClr>
                </a:solidFill>
                <a:latin typeface="+mj-lt"/>
                <a:ea typeface="+mj-ea"/>
                <a:cs typeface="+mj-cs"/>
              </a:rPr>
              <a:t>Atualizando</a:t>
            </a:r>
            <a:r>
              <a:rPr lang="en-US" sz="4000" kern="1200" dirty="0">
                <a:solidFill>
                  <a:schemeClr val="bg1">
                    <a:lumMod val="85000"/>
                    <a:lumOff val="15000"/>
                  </a:schemeClr>
                </a:solidFill>
                <a:latin typeface="+mj-lt"/>
                <a:ea typeface="+mj-ea"/>
                <a:cs typeface="+mj-cs"/>
              </a:rPr>
              <a:t> </a:t>
            </a:r>
            <a:r>
              <a:rPr lang="en-US" sz="4000" kern="1200" dirty="0" err="1">
                <a:solidFill>
                  <a:schemeClr val="bg1">
                    <a:lumMod val="85000"/>
                    <a:lumOff val="15000"/>
                  </a:schemeClr>
                </a:solidFill>
                <a:latin typeface="+mj-lt"/>
                <a:ea typeface="+mj-ea"/>
                <a:cs typeface="+mj-cs"/>
              </a:rPr>
              <a:t>registros</a:t>
            </a:r>
            <a:r>
              <a:rPr lang="en-US" sz="4000" kern="1200" dirty="0">
                <a:solidFill>
                  <a:schemeClr val="bg1">
                    <a:lumMod val="85000"/>
                    <a:lumOff val="15000"/>
                  </a:schemeClr>
                </a:solidFill>
                <a:latin typeface="+mj-lt"/>
                <a:ea typeface="+mj-ea"/>
                <a:cs typeface="+mj-cs"/>
              </a:rPr>
              <a:t> com </a:t>
            </a:r>
            <a:r>
              <a:rPr lang="en-US" sz="4000" kern="1200" dirty="0" err="1">
                <a:solidFill>
                  <a:schemeClr val="bg1">
                    <a:lumMod val="85000"/>
                    <a:lumOff val="15000"/>
                  </a:schemeClr>
                </a:solidFill>
                <a:latin typeface="+mj-lt"/>
                <a:ea typeface="+mj-ea"/>
                <a:cs typeface="+mj-cs"/>
              </a:rPr>
              <a:t>modificadores</a:t>
            </a:r>
            <a:endParaRPr lang="en-US" sz="4000" kern="1200" dirty="0">
              <a:solidFill>
                <a:schemeClr val="bg1">
                  <a:lumMod val="85000"/>
                  <a:lumOff val="15000"/>
                </a:schemeClr>
              </a:solidFill>
              <a:latin typeface="+mj-lt"/>
              <a:ea typeface="+mj-ea"/>
              <a:cs typeface="+mj-cs"/>
            </a:endParaRPr>
          </a:p>
        </p:txBody>
      </p:sp>
      <p:sp>
        <p:nvSpPr>
          <p:cNvPr id="3" name="Espaço Reservado para Conteúdo 2">
            <a:extLst>
              <a:ext uri="{FF2B5EF4-FFF2-40B4-BE49-F238E27FC236}">
                <a16:creationId xmlns:a16="http://schemas.microsoft.com/office/drawing/2014/main" id="{EB1DC1D6-BF5E-4E76-866E-9C0D45545C4A}"/>
              </a:ext>
            </a:extLst>
          </p:cNvPr>
          <p:cNvSpPr>
            <a:spLocks noGrp="1"/>
          </p:cNvSpPr>
          <p:nvPr>
            <p:ph idx="1"/>
          </p:nvPr>
        </p:nvSpPr>
        <p:spPr>
          <a:xfrm>
            <a:off x="804672" y="3930160"/>
            <a:ext cx="3348228" cy="928494"/>
          </a:xfrm>
        </p:spPr>
        <p:txBody>
          <a:bodyPr vert="horz" lIns="91440" tIns="45720" rIns="91440" bIns="45720" rtlCol="0" anchor="t">
            <a:normAutofit fontScale="92500"/>
          </a:bodyPr>
          <a:lstStyle/>
          <a:p>
            <a:pPr marL="0" indent="0">
              <a:buNone/>
            </a:pPr>
            <a:r>
              <a:rPr lang="en-US" sz="2000" kern="1200" dirty="0" err="1">
                <a:solidFill>
                  <a:schemeClr val="bg1">
                    <a:lumMod val="85000"/>
                    <a:lumOff val="15000"/>
                  </a:schemeClr>
                </a:solidFill>
                <a:latin typeface="+mn-lt"/>
                <a:ea typeface="+mn-ea"/>
                <a:cs typeface="+mn-cs"/>
              </a:rPr>
              <a:t>Adicionando</a:t>
            </a:r>
            <a:r>
              <a:rPr lang="en-US" sz="2000" kern="1200" dirty="0">
                <a:solidFill>
                  <a:schemeClr val="bg1">
                    <a:lumMod val="85000"/>
                    <a:lumOff val="15000"/>
                  </a:schemeClr>
                </a:solidFill>
                <a:latin typeface="+mn-lt"/>
                <a:ea typeface="+mn-ea"/>
                <a:cs typeface="+mn-cs"/>
              </a:rPr>
              <a:t> um </a:t>
            </a:r>
            <a:r>
              <a:rPr lang="en-US" sz="2000" kern="1200" dirty="0" err="1">
                <a:solidFill>
                  <a:schemeClr val="bg1">
                    <a:lumMod val="85000"/>
                    <a:lumOff val="15000"/>
                  </a:schemeClr>
                </a:solidFill>
                <a:latin typeface="+mn-lt"/>
                <a:ea typeface="+mn-ea"/>
                <a:cs typeface="+mn-cs"/>
              </a:rPr>
              <a:t>elemento</a:t>
            </a:r>
            <a:r>
              <a:rPr lang="en-US" sz="2000" kern="1200" dirty="0">
                <a:solidFill>
                  <a:schemeClr val="bg1">
                    <a:lumMod val="85000"/>
                    <a:lumOff val="15000"/>
                  </a:schemeClr>
                </a:solidFill>
                <a:latin typeface="+mn-lt"/>
                <a:ea typeface="+mn-ea"/>
                <a:cs typeface="+mn-cs"/>
              </a:rPr>
              <a:t> no final do array </a:t>
            </a:r>
            <a:r>
              <a:rPr lang="en-US" sz="2000" dirty="0">
                <a:solidFill>
                  <a:schemeClr val="bg1">
                    <a:lumMod val="85000"/>
                    <a:lumOff val="15000"/>
                  </a:schemeClr>
                </a:solidFill>
              </a:rPr>
              <a:t>com a </a:t>
            </a:r>
            <a:r>
              <a:rPr lang="en-US" sz="2000" dirty="0" err="1">
                <a:solidFill>
                  <a:schemeClr val="bg1">
                    <a:lumMod val="85000"/>
                    <a:lumOff val="15000"/>
                  </a:schemeClr>
                </a:solidFill>
              </a:rPr>
              <a:t>função</a:t>
            </a:r>
            <a:r>
              <a:rPr lang="en-US" sz="2000" dirty="0">
                <a:solidFill>
                  <a:schemeClr val="bg1">
                    <a:lumMod val="85000"/>
                    <a:lumOff val="15000"/>
                  </a:schemeClr>
                </a:solidFill>
              </a:rPr>
              <a:t> </a:t>
            </a:r>
            <a:r>
              <a:rPr lang="en-US" sz="2000" i="1" dirty="0">
                <a:solidFill>
                  <a:schemeClr val="bg1">
                    <a:lumMod val="85000"/>
                    <a:lumOff val="15000"/>
                  </a:schemeClr>
                </a:solidFill>
              </a:rPr>
              <a:t>update()</a:t>
            </a:r>
            <a:r>
              <a:rPr lang="pt-BR" sz="2000" i="1" dirty="0">
                <a:solidFill>
                  <a:schemeClr val="bg1"/>
                </a:solidFill>
              </a:rPr>
              <a:t> e o modificador  $</a:t>
            </a:r>
            <a:r>
              <a:rPr lang="pt-BR" sz="2000" i="1" dirty="0" err="1">
                <a:solidFill>
                  <a:schemeClr val="bg1"/>
                </a:solidFill>
              </a:rPr>
              <a:t>push</a:t>
            </a:r>
            <a:endParaRPr lang="en-US" sz="2000" dirty="0">
              <a:solidFill>
                <a:schemeClr val="bg1"/>
              </a:solidFill>
            </a:endParaRPr>
          </a:p>
        </p:txBody>
      </p:sp>
      <p:pic>
        <p:nvPicPr>
          <p:cNvPr id="5" name="Imagem 4">
            <a:extLst>
              <a:ext uri="{FF2B5EF4-FFF2-40B4-BE49-F238E27FC236}">
                <a16:creationId xmlns:a16="http://schemas.microsoft.com/office/drawing/2014/main" id="{B5693588-309C-48AC-9DA7-385924CD087F}"/>
              </a:ext>
            </a:extLst>
          </p:cNvPr>
          <p:cNvPicPr>
            <a:picLocks noChangeAspect="1"/>
          </p:cNvPicPr>
          <p:nvPr/>
        </p:nvPicPr>
        <p:blipFill>
          <a:blip r:embed="rId2"/>
          <a:stretch>
            <a:fillRect/>
          </a:stretch>
        </p:blipFill>
        <p:spPr>
          <a:xfrm>
            <a:off x="5458965" y="1832400"/>
            <a:ext cx="6089568" cy="3193200"/>
          </a:xfrm>
          <a:prstGeom prst="rect">
            <a:avLst/>
          </a:prstGeom>
        </p:spPr>
      </p:pic>
      <p:sp>
        <p:nvSpPr>
          <p:cNvPr id="4" name="Espaço Reservado para Rodapé 3">
            <a:extLst>
              <a:ext uri="{FF2B5EF4-FFF2-40B4-BE49-F238E27FC236}">
                <a16:creationId xmlns:a16="http://schemas.microsoft.com/office/drawing/2014/main" id="{2E4748B9-575E-403C-AC7B-727143BC32B2}"/>
              </a:ext>
            </a:extLst>
          </p:cNvPr>
          <p:cNvSpPr>
            <a:spLocks noGrp="1"/>
          </p:cNvSpPr>
          <p:nvPr>
            <p:ph type="ftr" sz="quarter" idx="3"/>
          </p:nvPr>
        </p:nvSpPr>
        <p:spPr>
          <a:xfrm>
            <a:off x="5297760" y="6356350"/>
            <a:ext cx="6250772" cy="365125"/>
          </a:xfrm>
        </p:spPr>
        <p:txBody>
          <a:bodyPr vert="horz" lIns="91440" tIns="45720" rIns="91440" bIns="45720" rtlCol="0" anchor="ctr">
            <a:normAutofit/>
          </a:bodyPr>
          <a:lstStyle/>
          <a:p>
            <a:pPr algn="ctr">
              <a:lnSpc>
                <a:spcPct val="90000"/>
              </a:lnSpc>
              <a:spcAft>
                <a:spcPts val="600"/>
              </a:spcAft>
            </a:pPr>
            <a:r>
              <a:rPr lang="en-US" sz="700" kern="1200">
                <a:solidFill>
                  <a:schemeClr val="tx1"/>
                </a:solidFill>
                <a:latin typeface="+mn-lt"/>
                <a:ea typeface="+mn-ea"/>
                <a:cs typeface="+mn-cs"/>
              </a:rPr>
              <a:t>Prof. Késsia Rita da Costa Marchi </a:t>
            </a:r>
          </a:p>
          <a:p>
            <a:pPr algn="ctr">
              <a:lnSpc>
                <a:spcPct val="90000"/>
              </a:lnSpc>
              <a:spcAft>
                <a:spcPts val="600"/>
              </a:spcAft>
            </a:pPr>
            <a:r>
              <a:rPr lang="en-US" sz="700" kern="1200">
                <a:solidFill>
                  <a:schemeClr val="tx1"/>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5479BE8C-62DA-4A8F-8C32-6CD2C6C6DA67}"/>
              </a:ext>
            </a:extLst>
          </p:cNvPr>
          <p:cNvSpPr txBox="1"/>
          <p:nvPr/>
        </p:nvSpPr>
        <p:spPr>
          <a:xfrm>
            <a:off x="4669219" y="1075058"/>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push</a:t>
            </a:r>
            <a:r>
              <a:rPr lang="pt-BR" dirty="0">
                <a:latin typeface="Courier New" panose="02070309020205020404" pitchFamily="49" charset="0"/>
                <a:cs typeface="Courier New" panose="02070309020205020404" pitchFamily="49" charset="0"/>
              </a:rPr>
              <a:t> {marca: “Brastemp”} } )</a:t>
            </a:r>
          </a:p>
        </p:txBody>
      </p:sp>
    </p:spTree>
    <p:extLst>
      <p:ext uri="{BB962C8B-B14F-4D97-AF65-F5344CB8AC3E}">
        <p14:creationId xmlns:p14="http://schemas.microsoft.com/office/powerpoint/2010/main" val="2692433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453D7F0-0E9E-4153-B743-87F8331D59DD}"/>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kern="1200" dirty="0" err="1">
                <a:solidFill>
                  <a:schemeClr val="bg1">
                    <a:lumMod val="85000"/>
                    <a:lumOff val="15000"/>
                  </a:schemeClr>
                </a:solidFill>
                <a:latin typeface="+mj-lt"/>
                <a:ea typeface="+mj-ea"/>
                <a:cs typeface="+mj-cs"/>
              </a:rPr>
              <a:t>Atualizando</a:t>
            </a:r>
            <a:r>
              <a:rPr lang="en-US" sz="4000" kern="1200" dirty="0">
                <a:solidFill>
                  <a:schemeClr val="bg1">
                    <a:lumMod val="85000"/>
                    <a:lumOff val="15000"/>
                  </a:schemeClr>
                </a:solidFill>
                <a:latin typeface="+mj-lt"/>
                <a:ea typeface="+mj-ea"/>
                <a:cs typeface="+mj-cs"/>
              </a:rPr>
              <a:t> </a:t>
            </a:r>
            <a:r>
              <a:rPr lang="en-US" sz="4000" kern="1200" dirty="0" err="1">
                <a:solidFill>
                  <a:schemeClr val="bg1">
                    <a:lumMod val="85000"/>
                    <a:lumOff val="15000"/>
                  </a:schemeClr>
                </a:solidFill>
                <a:latin typeface="+mj-lt"/>
                <a:ea typeface="+mj-ea"/>
                <a:cs typeface="+mj-cs"/>
              </a:rPr>
              <a:t>registros</a:t>
            </a:r>
            <a:r>
              <a:rPr lang="en-US" sz="4000" kern="1200" dirty="0">
                <a:solidFill>
                  <a:schemeClr val="bg1">
                    <a:lumMod val="85000"/>
                    <a:lumOff val="15000"/>
                  </a:schemeClr>
                </a:solidFill>
                <a:latin typeface="+mj-lt"/>
                <a:ea typeface="+mj-ea"/>
                <a:cs typeface="+mj-cs"/>
              </a:rPr>
              <a:t> com </a:t>
            </a:r>
            <a:r>
              <a:rPr lang="en-US" sz="4000" kern="1200" dirty="0" err="1">
                <a:solidFill>
                  <a:schemeClr val="bg1">
                    <a:lumMod val="85000"/>
                    <a:lumOff val="15000"/>
                  </a:schemeClr>
                </a:solidFill>
                <a:latin typeface="+mj-lt"/>
                <a:ea typeface="+mj-ea"/>
                <a:cs typeface="+mj-cs"/>
              </a:rPr>
              <a:t>modificadores</a:t>
            </a:r>
            <a:endParaRPr lang="en-US" sz="4000" kern="1200" dirty="0">
              <a:solidFill>
                <a:schemeClr val="bg1">
                  <a:lumMod val="85000"/>
                  <a:lumOff val="15000"/>
                </a:schemeClr>
              </a:solidFill>
              <a:latin typeface="+mj-lt"/>
              <a:ea typeface="+mj-ea"/>
              <a:cs typeface="+mj-cs"/>
            </a:endParaRPr>
          </a:p>
        </p:txBody>
      </p:sp>
      <p:sp>
        <p:nvSpPr>
          <p:cNvPr id="3" name="Espaço Reservado para Conteúdo 2">
            <a:extLst>
              <a:ext uri="{FF2B5EF4-FFF2-40B4-BE49-F238E27FC236}">
                <a16:creationId xmlns:a16="http://schemas.microsoft.com/office/drawing/2014/main" id="{B73DDFF1-23D6-4E6E-970C-EDF78AACC5D1}"/>
              </a:ext>
            </a:extLst>
          </p:cNvPr>
          <p:cNvSpPr>
            <a:spLocks noGrp="1"/>
          </p:cNvSpPr>
          <p:nvPr>
            <p:ph idx="1"/>
          </p:nvPr>
        </p:nvSpPr>
        <p:spPr>
          <a:xfrm>
            <a:off x="804672" y="3930160"/>
            <a:ext cx="3348228" cy="928494"/>
          </a:xfrm>
        </p:spPr>
        <p:txBody>
          <a:bodyPr vert="horz" lIns="91440" tIns="45720" rIns="91440" bIns="45720" rtlCol="0" anchor="t">
            <a:normAutofit fontScale="92500" lnSpcReduction="20000"/>
          </a:bodyPr>
          <a:lstStyle/>
          <a:p>
            <a:pPr marL="0" indent="0">
              <a:buNone/>
            </a:pPr>
            <a:r>
              <a:rPr lang="en-US" sz="1900" kern="1200" dirty="0" err="1">
                <a:solidFill>
                  <a:schemeClr val="bg1">
                    <a:lumMod val="85000"/>
                    <a:lumOff val="15000"/>
                  </a:schemeClr>
                </a:solidFill>
                <a:latin typeface="+mn-lt"/>
                <a:ea typeface="+mn-ea"/>
                <a:cs typeface="+mn-cs"/>
              </a:rPr>
              <a:t>Adicionando</a:t>
            </a:r>
            <a:r>
              <a:rPr lang="en-US" sz="1900" kern="1200" dirty="0">
                <a:solidFill>
                  <a:schemeClr val="bg1">
                    <a:lumMod val="85000"/>
                    <a:lumOff val="15000"/>
                  </a:schemeClr>
                </a:solidFill>
                <a:latin typeface="+mn-lt"/>
                <a:ea typeface="+mn-ea"/>
                <a:cs typeface="+mn-cs"/>
              </a:rPr>
              <a:t> </a:t>
            </a:r>
            <a:r>
              <a:rPr lang="en-US" sz="1900" kern="1200" dirty="0" err="1">
                <a:solidFill>
                  <a:schemeClr val="bg1">
                    <a:lumMod val="85000"/>
                    <a:lumOff val="15000"/>
                  </a:schemeClr>
                </a:solidFill>
                <a:latin typeface="+mn-lt"/>
                <a:ea typeface="+mn-ea"/>
                <a:cs typeface="+mn-cs"/>
              </a:rPr>
              <a:t>vários</a:t>
            </a:r>
            <a:r>
              <a:rPr lang="en-US" sz="1900" kern="1200" dirty="0">
                <a:solidFill>
                  <a:schemeClr val="bg1">
                    <a:lumMod val="85000"/>
                    <a:lumOff val="15000"/>
                  </a:schemeClr>
                </a:solidFill>
                <a:latin typeface="+mn-lt"/>
                <a:ea typeface="+mn-ea"/>
                <a:cs typeface="+mn-cs"/>
              </a:rPr>
              <a:t> </a:t>
            </a:r>
            <a:r>
              <a:rPr lang="en-US" sz="1900" kern="1200" dirty="0" err="1">
                <a:solidFill>
                  <a:schemeClr val="bg1">
                    <a:lumMod val="85000"/>
                    <a:lumOff val="15000"/>
                  </a:schemeClr>
                </a:solidFill>
                <a:latin typeface="+mn-lt"/>
                <a:ea typeface="+mn-ea"/>
                <a:cs typeface="+mn-cs"/>
              </a:rPr>
              <a:t>elementos</a:t>
            </a:r>
            <a:r>
              <a:rPr lang="en-US" sz="1900" kern="1200" dirty="0">
                <a:solidFill>
                  <a:schemeClr val="bg1">
                    <a:lumMod val="85000"/>
                    <a:lumOff val="15000"/>
                  </a:schemeClr>
                </a:solidFill>
                <a:latin typeface="+mn-lt"/>
                <a:ea typeface="+mn-ea"/>
                <a:cs typeface="+mn-cs"/>
              </a:rPr>
              <a:t> no final do array com a </a:t>
            </a:r>
            <a:r>
              <a:rPr lang="en-US" sz="1900" kern="1200" dirty="0" err="1">
                <a:solidFill>
                  <a:schemeClr val="bg1">
                    <a:lumMod val="85000"/>
                    <a:lumOff val="15000"/>
                  </a:schemeClr>
                </a:solidFill>
                <a:latin typeface="+mn-lt"/>
                <a:ea typeface="+mn-ea"/>
                <a:cs typeface="+mn-cs"/>
              </a:rPr>
              <a:t>função</a:t>
            </a:r>
            <a:r>
              <a:rPr lang="en-US" sz="1900" kern="1200" dirty="0">
                <a:solidFill>
                  <a:schemeClr val="bg1">
                    <a:lumMod val="85000"/>
                    <a:lumOff val="15000"/>
                  </a:schemeClr>
                </a:solidFill>
                <a:latin typeface="+mn-lt"/>
                <a:ea typeface="+mn-ea"/>
                <a:cs typeface="+mn-cs"/>
              </a:rPr>
              <a:t> </a:t>
            </a:r>
            <a:r>
              <a:rPr lang="en-US" sz="1900" i="1" kern="1200" dirty="0">
                <a:solidFill>
                  <a:schemeClr val="bg1">
                    <a:lumMod val="85000"/>
                    <a:lumOff val="15000"/>
                  </a:schemeClr>
                </a:solidFill>
                <a:latin typeface="+mn-lt"/>
                <a:ea typeface="+mn-ea"/>
                <a:cs typeface="+mn-cs"/>
              </a:rPr>
              <a:t>update() e </a:t>
            </a:r>
            <a:r>
              <a:rPr lang="en-US" sz="1900" i="1" kern="1200" dirty="0" err="1">
                <a:solidFill>
                  <a:schemeClr val="bg1">
                    <a:lumMod val="85000"/>
                    <a:lumOff val="15000"/>
                  </a:schemeClr>
                </a:solidFill>
                <a:latin typeface="+mn-lt"/>
                <a:ea typeface="+mn-ea"/>
                <a:cs typeface="+mn-cs"/>
              </a:rPr>
              <a:t>os</a:t>
            </a:r>
            <a:r>
              <a:rPr lang="en-US" sz="1900" i="1" kern="1200" dirty="0">
                <a:solidFill>
                  <a:schemeClr val="bg1">
                    <a:lumMod val="85000"/>
                    <a:lumOff val="15000"/>
                  </a:schemeClr>
                </a:solidFill>
                <a:latin typeface="+mn-lt"/>
                <a:ea typeface="+mn-ea"/>
                <a:cs typeface="+mn-cs"/>
              </a:rPr>
              <a:t> </a:t>
            </a:r>
            <a:r>
              <a:rPr lang="en-US" sz="1900" i="1" kern="1200" dirty="0" err="1">
                <a:solidFill>
                  <a:schemeClr val="bg1">
                    <a:lumMod val="85000"/>
                    <a:lumOff val="15000"/>
                  </a:schemeClr>
                </a:solidFill>
                <a:latin typeface="+mn-lt"/>
                <a:ea typeface="+mn-ea"/>
                <a:cs typeface="+mn-cs"/>
              </a:rPr>
              <a:t>modificadores</a:t>
            </a:r>
            <a:r>
              <a:rPr lang="en-US" sz="1900" i="1" kern="1200" dirty="0">
                <a:solidFill>
                  <a:schemeClr val="bg1">
                    <a:lumMod val="85000"/>
                    <a:lumOff val="15000"/>
                  </a:schemeClr>
                </a:solidFill>
                <a:latin typeface="+mn-lt"/>
                <a:ea typeface="+mn-ea"/>
                <a:cs typeface="+mn-cs"/>
              </a:rPr>
              <a:t>  $push e $each</a:t>
            </a:r>
            <a:endParaRPr lang="en-US" sz="1900" kern="1200" dirty="0">
              <a:solidFill>
                <a:schemeClr val="bg1">
                  <a:lumMod val="85000"/>
                  <a:lumOff val="15000"/>
                </a:schemeClr>
              </a:solidFill>
              <a:latin typeface="+mn-lt"/>
              <a:ea typeface="+mn-ea"/>
              <a:cs typeface="+mn-cs"/>
            </a:endParaRPr>
          </a:p>
        </p:txBody>
      </p:sp>
      <p:pic>
        <p:nvPicPr>
          <p:cNvPr id="5" name="Imagem 4">
            <a:extLst>
              <a:ext uri="{FF2B5EF4-FFF2-40B4-BE49-F238E27FC236}">
                <a16:creationId xmlns:a16="http://schemas.microsoft.com/office/drawing/2014/main" id="{B4F16804-507F-45D1-AFD3-0D4B6E4E6CB4}"/>
              </a:ext>
            </a:extLst>
          </p:cNvPr>
          <p:cNvPicPr>
            <a:picLocks noChangeAspect="1"/>
          </p:cNvPicPr>
          <p:nvPr/>
        </p:nvPicPr>
        <p:blipFill>
          <a:blip r:embed="rId2"/>
          <a:stretch>
            <a:fillRect/>
          </a:stretch>
        </p:blipFill>
        <p:spPr>
          <a:xfrm>
            <a:off x="5458965" y="1832400"/>
            <a:ext cx="6089568" cy="3193200"/>
          </a:xfrm>
          <a:prstGeom prst="rect">
            <a:avLst/>
          </a:prstGeom>
        </p:spPr>
      </p:pic>
      <p:sp>
        <p:nvSpPr>
          <p:cNvPr id="4" name="Espaço Reservado para Rodapé 3">
            <a:extLst>
              <a:ext uri="{FF2B5EF4-FFF2-40B4-BE49-F238E27FC236}">
                <a16:creationId xmlns:a16="http://schemas.microsoft.com/office/drawing/2014/main" id="{1E3910B0-531F-4C8A-8C93-04B4C4B6C359}"/>
              </a:ext>
            </a:extLst>
          </p:cNvPr>
          <p:cNvSpPr>
            <a:spLocks noGrp="1"/>
          </p:cNvSpPr>
          <p:nvPr>
            <p:ph type="ftr" sz="quarter" idx="3"/>
          </p:nvPr>
        </p:nvSpPr>
        <p:spPr>
          <a:xfrm>
            <a:off x="5297760" y="6356350"/>
            <a:ext cx="6250772" cy="365125"/>
          </a:xfrm>
        </p:spPr>
        <p:txBody>
          <a:bodyPr vert="horz" lIns="91440" tIns="45720" rIns="91440" bIns="45720" rtlCol="0" anchor="ctr">
            <a:normAutofit/>
          </a:bodyPr>
          <a:lstStyle/>
          <a:p>
            <a:pPr algn="ctr">
              <a:lnSpc>
                <a:spcPct val="90000"/>
              </a:lnSpc>
              <a:spcAft>
                <a:spcPts val="600"/>
              </a:spcAft>
            </a:pPr>
            <a:r>
              <a:rPr lang="en-US" sz="700" kern="1200">
                <a:solidFill>
                  <a:schemeClr val="tx1"/>
                </a:solidFill>
                <a:latin typeface="+mn-lt"/>
                <a:ea typeface="+mn-ea"/>
                <a:cs typeface="+mn-cs"/>
              </a:rPr>
              <a:t>Prof. Késsia Rita da Costa Marchi </a:t>
            </a:r>
          </a:p>
          <a:p>
            <a:pPr algn="ctr">
              <a:lnSpc>
                <a:spcPct val="90000"/>
              </a:lnSpc>
              <a:spcAft>
                <a:spcPts val="600"/>
              </a:spcAft>
            </a:pPr>
            <a:r>
              <a:rPr lang="en-US" sz="700" kern="1200">
                <a:solidFill>
                  <a:schemeClr val="tx1"/>
                </a:solidFill>
                <a:latin typeface="+mn-lt"/>
                <a:ea typeface="+mn-ea"/>
                <a:cs typeface="+mn-cs"/>
              </a:rPr>
              <a:t>INSTITUTO FEDERAL DO PARANÁ – CAMPUS PARANAVAÍ</a:t>
            </a:r>
          </a:p>
        </p:txBody>
      </p:sp>
      <p:sp>
        <p:nvSpPr>
          <p:cNvPr id="8" name="CaixaDeTexto 7">
            <a:extLst>
              <a:ext uri="{FF2B5EF4-FFF2-40B4-BE49-F238E27FC236}">
                <a16:creationId xmlns:a16="http://schemas.microsoft.com/office/drawing/2014/main" id="{1A9BECA7-E920-4B50-BA47-4141C57AA568}"/>
              </a:ext>
            </a:extLst>
          </p:cNvPr>
          <p:cNvSpPr txBox="1"/>
          <p:nvPr/>
        </p:nvSpPr>
        <p:spPr>
          <a:xfrm>
            <a:off x="4796367" y="705360"/>
            <a:ext cx="5836854" cy="923330"/>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push</a:t>
            </a:r>
            <a:r>
              <a:rPr lang="pt-BR" dirty="0">
                <a:latin typeface="Courier New" panose="02070309020205020404" pitchFamily="49" charset="0"/>
                <a:cs typeface="Courier New" panose="02070309020205020404" pitchFamily="49" charset="0"/>
              </a:rPr>
              <a:t> {marca: {$</a:t>
            </a:r>
            <a:r>
              <a:rPr lang="pt-BR" dirty="0" err="1">
                <a:latin typeface="Courier New" panose="02070309020205020404" pitchFamily="49" charset="0"/>
                <a:cs typeface="Courier New" panose="02070309020205020404" pitchFamily="49" charset="0"/>
              </a:rPr>
              <a:t>each</a:t>
            </a:r>
            <a:r>
              <a:rPr lang="pt-BR" dirty="0">
                <a:latin typeface="Courier New" panose="02070309020205020404" pitchFamily="49" charset="0"/>
                <a:cs typeface="Courier New" panose="02070309020205020404" pitchFamily="49" charset="0"/>
              </a:rPr>
              <a:t>: [“Brastemp”, </a:t>
            </a:r>
          </a:p>
          <a:p>
            <a:r>
              <a:rPr lang="pt-BR" dirty="0">
                <a:latin typeface="Courier New" panose="02070309020205020404" pitchFamily="49" charset="0"/>
                <a:cs typeface="Courier New" panose="02070309020205020404" pitchFamily="49" charset="0"/>
              </a:rPr>
              <a:t> “Samsung”, “</a:t>
            </a:r>
            <a:r>
              <a:rPr lang="pt-BR" dirty="0" err="1">
                <a:latin typeface="Courier New" panose="02070309020205020404" pitchFamily="49" charset="0"/>
                <a:cs typeface="Courier New" panose="02070309020205020404" pitchFamily="49" charset="0"/>
              </a:rPr>
              <a:t>Eletrolux</a:t>
            </a:r>
            <a:r>
              <a:rPr lang="pt-BR"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38728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3CCA28-47BF-465B-A176-2E74675947C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err="1">
                <a:solidFill>
                  <a:schemeClr val="bg1"/>
                </a:solidFill>
              </a:rPr>
              <a:t>Atualizando</a:t>
            </a:r>
            <a:r>
              <a:rPr lang="en-US" sz="2800" dirty="0">
                <a:solidFill>
                  <a:schemeClr val="bg1"/>
                </a:solidFill>
              </a:rPr>
              <a:t> </a:t>
            </a:r>
            <a:r>
              <a:rPr lang="en-US" sz="2800" dirty="0" err="1">
                <a:solidFill>
                  <a:schemeClr val="bg1"/>
                </a:solidFill>
              </a:rPr>
              <a:t>registros</a:t>
            </a:r>
            <a:r>
              <a:rPr lang="en-US" sz="2800" dirty="0">
                <a:solidFill>
                  <a:schemeClr val="bg1"/>
                </a:solidFill>
              </a:rPr>
              <a:t> com </a:t>
            </a:r>
            <a:r>
              <a:rPr lang="en-US" sz="2800" dirty="0" err="1">
                <a:solidFill>
                  <a:schemeClr val="bg1"/>
                </a:solidFill>
              </a:rPr>
              <a:t>modificadores</a:t>
            </a:r>
            <a:endParaRPr lang="pt-BR" sz="2800" dirty="0">
              <a:solidFill>
                <a:schemeClr val="bg1"/>
              </a:solidFill>
            </a:endParaRPr>
          </a:p>
        </p:txBody>
      </p:sp>
      <p:sp>
        <p:nvSpPr>
          <p:cNvPr id="3" name="Espaço Reservado para Conteúdo 2">
            <a:extLst>
              <a:ext uri="{FF2B5EF4-FFF2-40B4-BE49-F238E27FC236}">
                <a16:creationId xmlns:a16="http://schemas.microsoft.com/office/drawing/2014/main" id="{70779120-D8CB-4178-8B36-4BAA84581615}"/>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Adicionando</a:t>
            </a:r>
            <a:r>
              <a:rPr lang="en-US" sz="2000" dirty="0">
                <a:solidFill>
                  <a:schemeClr val="bg1"/>
                </a:solidFill>
              </a:rPr>
              <a:t> </a:t>
            </a:r>
            <a:r>
              <a:rPr lang="en-US" sz="2000" dirty="0" err="1">
                <a:solidFill>
                  <a:schemeClr val="bg1"/>
                </a:solidFill>
              </a:rPr>
              <a:t>vários</a:t>
            </a:r>
            <a:r>
              <a:rPr lang="en-US" sz="2000" dirty="0">
                <a:solidFill>
                  <a:schemeClr val="bg1"/>
                </a:solidFill>
              </a:rPr>
              <a:t> </a:t>
            </a:r>
            <a:r>
              <a:rPr lang="en-US" sz="2000" dirty="0" err="1">
                <a:solidFill>
                  <a:schemeClr val="bg1"/>
                </a:solidFill>
              </a:rPr>
              <a:t>elementos</a:t>
            </a:r>
            <a:r>
              <a:rPr lang="en-US" sz="2000" dirty="0">
                <a:solidFill>
                  <a:schemeClr val="bg1"/>
                </a:solidFill>
              </a:rPr>
              <a:t> no final do array com a </a:t>
            </a:r>
            <a:r>
              <a:rPr lang="en-US" sz="2000" dirty="0" err="1">
                <a:solidFill>
                  <a:schemeClr val="bg1"/>
                </a:solidFill>
              </a:rPr>
              <a:t>função</a:t>
            </a:r>
            <a:r>
              <a:rPr lang="en-US" sz="2000" dirty="0">
                <a:solidFill>
                  <a:schemeClr val="bg1"/>
                </a:solidFill>
              </a:rPr>
              <a:t> </a:t>
            </a:r>
            <a:r>
              <a:rPr lang="en-US" sz="2000" i="1" dirty="0">
                <a:solidFill>
                  <a:schemeClr val="bg1"/>
                </a:solidFill>
              </a:rPr>
              <a:t>update() e </a:t>
            </a:r>
            <a:r>
              <a:rPr lang="en-US" sz="2000" i="1" dirty="0" err="1">
                <a:solidFill>
                  <a:schemeClr val="bg1"/>
                </a:solidFill>
              </a:rPr>
              <a:t>os</a:t>
            </a:r>
            <a:r>
              <a:rPr lang="en-US" sz="2000" i="1" dirty="0">
                <a:solidFill>
                  <a:schemeClr val="bg1"/>
                </a:solidFill>
              </a:rPr>
              <a:t> </a:t>
            </a:r>
            <a:r>
              <a:rPr lang="en-US" sz="2000" i="1" dirty="0" err="1">
                <a:solidFill>
                  <a:schemeClr val="bg1"/>
                </a:solidFill>
              </a:rPr>
              <a:t>modificadores</a:t>
            </a:r>
            <a:r>
              <a:rPr lang="en-US" sz="2000" i="1" dirty="0">
                <a:solidFill>
                  <a:schemeClr val="bg1"/>
                </a:solidFill>
              </a:rPr>
              <a:t>  $</a:t>
            </a:r>
            <a:r>
              <a:rPr lang="en-US" sz="2000" i="1" dirty="0" err="1">
                <a:solidFill>
                  <a:schemeClr val="bg1"/>
                </a:solidFill>
              </a:rPr>
              <a:t>addToSet</a:t>
            </a:r>
            <a:r>
              <a:rPr lang="en-US" sz="2000" i="1" dirty="0">
                <a:solidFill>
                  <a:schemeClr val="bg1"/>
                </a:solidFill>
              </a:rPr>
              <a:t> e $each para </a:t>
            </a:r>
            <a:r>
              <a:rPr lang="en-US" sz="2000" i="1" dirty="0" err="1">
                <a:solidFill>
                  <a:schemeClr val="bg1"/>
                </a:solidFill>
              </a:rPr>
              <a:t>evitar</a:t>
            </a:r>
            <a:r>
              <a:rPr lang="en-US" sz="2000" i="1" dirty="0">
                <a:solidFill>
                  <a:schemeClr val="bg1"/>
                </a:solidFill>
              </a:rPr>
              <a:t> </a:t>
            </a:r>
            <a:r>
              <a:rPr lang="en-US" sz="2000" i="1" dirty="0" err="1">
                <a:solidFill>
                  <a:schemeClr val="bg1"/>
                </a:solidFill>
              </a:rPr>
              <a:t>itens</a:t>
            </a:r>
            <a:r>
              <a:rPr lang="en-US" sz="2000" i="1" dirty="0">
                <a:solidFill>
                  <a:schemeClr val="bg1"/>
                </a:solidFill>
              </a:rPr>
              <a:t> </a:t>
            </a:r>
            <a:r>
              <a:rPr lang="en-US" sz="2000" i="1" dirty="0" err="1">
                <a:solidFill>
                  <a:schemeClr val="bg1"/>
                </a:solidFill>
              </a:rPr>
              <a:t>duplicados</a:t>
            </a:r>
            <a:endParaRPr lang="en-US" sz="2000" dirty="0">
              <a:solidFill>
                <a:schemeClr val="bg1"/>
              </a:solidFill>
            </a:endParaRPr>
          </a:p>
          <a:p>
            <a:endParaRPr lang="pt-BR" sz="2000" dirty="0">
              <a:solidFill>
                <a:schemeClr val="bg1"/>
              </a:solidFill>
            </a:endParaRPr>
          </a:p>
        </p:txBody>
      </p:sp>
      <p:pic>
        <p:nvPicPr>
          <p:cNvPr id="5" name="Imagem 4">
            <a:extLst>
              <a:ext uri="{FF2B5EF4-FFF2-40B4-BE49-F238E27FC236}">
                <a16:creationId xmlns:a16="http://schemas.microsoft.com/office/drawing/2014/main" id="{4D5298DD-3335-4003-9AF9-21BCDDAE4F48}"/>
              </a:ext>
            </a:extLst>
          </p:cNvPr>
          <p:cNvPicPr>
            <a:picLocks noChangeAspect="1"/>
          </p:cNvPicPr>
          <p:nvPr/>
        </p:nvPicPr>
        <p:blipFill>
          <a:blip r:embed="rId2"/>
          <a:stretch>
            <a:fillRect/>
          </a:stretch>
        </p:blipFill>
        <p:spPr>
          <a:xfrm>
            <a:off x="5514423" y="946151"/>
            <a:ext cx="6034109" cy="5410199"/>
          </a:xfrm>
          <a:prstGeom prst="rect">
            <a:avLst/>
          </a:prstGeom>
        </p:spPr>
      </p:pic>
      <p:sp>
        <p:nvSpPr>
          <p:cNvPr id="4" name="Espaço Reservado para Rodapé 3">
            <a:extLst>
              <a:ext uri="{FF2B5EF4-FFF2-40B4-BE49-F238E27FC236}">
                <a16:creationId xmlns:a16="http://schemas.microsoft.com/office/drawing/2014/main" id="{B6D54ED4-FD85-40D8-83A4-1B0D8A334366}"/>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7" name="CaixaDeTexto 6">
            <a:extLst>
              <a:ext uri="{FF2B5EF4-FFF2-40B4-BE49-F238E27FC236}">
                <a16:creationId xmlns:a16="http://schemas.microsoft.com/office/drawing/2014/main" id="{8CB9A669-3B44-4CE8-B877-3E7C8984FE5C}"/>
              </a:ext>
            </a:extLst>
          </p:cNvPr>
          <p:cNvSpPr txBox="1"/>
          <p:nvPr/>
        </p:nvSpPr>
        <p:spPr>
          <a:xfrm>
            <a:off x="4759238" y="30460"/>
            <a:ext cx="5836854" cy="923330"/>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addToSet</a:t>
            </a:r>
            <a:r>
              <a:rPr lang="pt-BR" dirty="0">
                <a:latin typeface="Courier New" panose="02070309020205020404" pitchFamily="49" charset="0"/>
                <a:cs typeface="Courier New" panose="02070309020205020404" pitchFamily="49" charset="0"/>
              </a:rPr>
              <a:t> {marca: {$</a:t>
            </a:r>
            <a:r>
              <a:rPr lang="pt-BR" dirty="0" err="1">
                <a:latin typeface="Courier New" panose="02070309020205020404" pitchFamily="49" charset="0"/>
                <a:cs typeface="Courier New" panose="02070309020205020404" pitchFamily="49" charset="0"/>
              </a:rPr>
              <a:t>each</a:t>
            </a:r>
            <a:r>
              <a:rPr lang="pt-BR" dirty="0">
                <a:latin typeface="Courier New" panose="02070309020205020404" pitchFamily="49" charset="0"/>
                <a:cs typeface="Courier New" panose="02070309020205020404" pitchFamily="49" charset="0"/>
              </a:rPr>
              <a:t>: [“Brastemp”, </a:t>
            </a:r>
          </a:p>
          <a:p>
            <a:r>
              <a:rPr lang="pt-BR" dirty="0">
                <a:latin typeface="Courier New" panose="02070309020205020404" pitchFamily="49" charset="0"/>
                <a:cs typeface="Courier New" panose="02070309020205020404" pitchFamily="49" charset="0"/>
              </a:rPr>
              <a:t>“Consul”]} } })</a:t>
            </a:r>
          </a:p>
        </p:txBody>
      </p:sp>
    </p:spTree>
    <p:extLst>
      <p:ext uri="{BB962C8B-B14F-4D97-AF65-F5344CB8AC3E}">
        <p14:creationId xmlns:p14="http://schemas.microsoft.com/office/powerpoint/2010/main" val="3038029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C4F621-A3DD-41F5-B758-4A63E7FA234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Atualizando registros com modificadores</a:t>
            </a:r>
            <a:endParaRPr lang="pt-BR" sz="2800">
              <a:solidFill>
                <a:schemeClr val="bg1"/>
              </a:solidFill>
            </a:endParaRPr>
          </a:p>
        </p:txBody>
      </p:sp>
      <p:sp>
        <p:nvSpPr>
          <p:cNvPr id="3" name="Espaço Reservado para Conteúdo 2">
            <a:extLst>
              <a:ext uri="{FF2B5EF4-FFF2-40B4-BE49-F238E27FC236}">
                <a16:creationId xmlns:a16="http://schemas.microsoft.com/office/drawing/2014/main" id="{C94A1F86-A66B-43AD-840E-E511E7C24F0B}"/>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Removendo</a:t>
            </a:r>
            <a:r>
              <a:rPr lang="en-US" sz="2000" dirty="0">
                <a:solidFill>
                  <a:schemeClr val="bg1"/>
                </a:solidFill>
              </a:rPr>
              <a:t> </a:t>
            </a:r>
            <a:r>
              <a:rPr lang="en-US" sz="2000" dirty="0" err="1">
                <a:solidFill>
                  <a:schemeClr val="bg1"/>
                </a:solidFill>
              </a:rPr>
              <a:t>elementos</a:t>
            </a:r>
            <a:r>
              <a:rPr lang="en-US" sz="2000" dirty="0">
                <a:solidFill>
                  <a:schemeClr val="bg1"/>
                </a:solidFill>
              </a:rPr>
              <a:t> no final do array com a </a:t>
            </a:r>
            <a:r>
              <a:rPr lang="en-US" sz="2000" dirty="0" err="1">
                <a:solidFill>
                  <a:schemeClr val="bg1"/>
                </a:solidFill>
              </a:rPr>
              <a:t>função</a:t>
            </a:r>
            <a:r>
              <a:rPr lang="en-US" sz="2000" dirty="0">
                <a:solidFill>
                  <a:schemeClr val="bg1"/>
                </a:solidFill>
              </a:rPr>
              <a:t> </a:t>
            </a:r>
            <a:r>
              <a:rPr lang="en-US" sz="2000" i="1" dirty="0">
                <a:solidFill>
                  <a:schemeClr val="bg1"/>
                </a:solidFill>
              </a:rPr>
              <a:t>update() e o </a:t>
            </a:r>
            <a:r>
              <a:rPr lang="en-US" sz="2000" i="1" dirty="0" err="1">
                <a:solidFill>
                  <a:schemeClr val="bg1"/>
                </a:solidFill>
              </a:rPr>
              <a:t>modificador</a:t>
            </a:r>
            <a:r>
              <a:rPr lang="en-US" sz="2000" i="1" dirty="0">
                <a:solidFill>
                  <a:schemeClr val="bg1"/>
                </a:solidFill>
              </a:rPr>
              <a:t>  $pop</a:t>
            </a:r>
          </a:p>
          <a:p>
            <a:r>
              <a:rPr lang="en-US" sz="2000" i="1" dirty="0">
                <a:solidFill>
                  <a:schemeClr val="bg1"/>
                </a:solidFill>
              </a:rPr>
              <a:t>O </a:t>
            </a:r>
            <a:r>
              <a:rPr lang="en-US" sz="2000" i="1" dirty="0" err="1">
                <a:solidFill>
                  <a:schemeClr val="bg1"/>
                </a:solidFill>
              </a:rPr>
              <a:t>parâmetro</a:t>
            </a:r>
            <a:r>
              <a:rPr lang="en-US" sz="2000" i="1" dirty="0">
                <a:solidFill>
                  <a:schemeClr val="bg1"/>
                </a:solidFill>
              </a:rPr>
              <a:t> 1 – remove o ultimo element do array.</a:t>
            </a:r>
          </a:p>
          <a:p>
            <a:r>
              <a:rPr lang="en-US" sz="2000" i="1" dirty="0">
                <a:solidFill>
                  <a:schemeClr val="bg1"/>
                </a:solidFill>
              </a:rPr>
              <a:t>O </a:t>
            </a:r>
            <a:r>
              <a:rPr lang="en-US" sz="2000" i="1" dirty="0" err="1">
                <a:solidFill>
                  <a:schemeClr val="bg1"/>
                </a:solidFill>
              </a:rPr>
              <a:t>parâmetro</a:t>
            </a:r>
            <a:r>
              <a:rPr lang="en-US" sz="2000" i="1" dirty="0">
                <a:solidFill>
                  <a:schemeClr val="bg1"/>
                </a:solidFill>
              </a:rPr>
              <a:t> -1 – remove o </a:t>
            </a:r>
            <a:r>
              <a:rPr lang="en-US" sz="2000" i="1" dirty="0" err="1">
                <a:solidFill>
                  <a:schemeClr val="bg1"/>
                </a:solidFill>
              </a:rPr>
              <a:t>primeiro</a:t>
            </a:r>
            <a:r>
              <a:rPr lang="en-US" sz="2000" i="1" dirty="0">
                <a:solidFill>
                  <a:schemeClr val="bg1"/>
                </a:solidFill>
              </a:rPr>
              <a:t> element do array. </a:t>
            </a:r>
            <a:endParaRPr lang="en-US" sz="2000" dirty="0">
              <a:solidFill>
                <a:schemeClr val="bg1"/>
              </a:solidFill>
            </a:endParaRPr>
          </a:p>
          <a:p>
            <a:endParaRPr lang="pt-BR" sz="2000" dirty="0">
              <a:solidFill>
                <a:schemeClr val="bg1"/>
              </a:solidFill>
            </a:endParaRPr>
          </a:p>
        </p:txBody>
      </p:sp>
      <p:pic>
        <p:nvPicPr>
          <p:cNvPr id="5" name="Imagem 4">
            <a:extLst>
              <a:ext uri="{FF2B5EF4-FFF2-40B4-BE49-F238E27FC236}">
                <a16:creationId xmlns:a16="http://schemas.microsoft.com/office/drawing/2014/main" id="{69994082-7690-4746-A26F-D0EEF4DECA72}"/>
              </a:ext>
            </a:extLst>
          </p:cNvPr>
          <p:cNvPicPr>
            <a:picLocks noChangeAspect="1"/>
          </p:cNvPicPr>
          <p:nvPr/>
        </p:nvPicPr>
        <p:blipFill>
          <a:blip r:embed="rId2"/>
          <a:stretch>
            <a:fillRect/>
          </a:stretch>
        </p:blipFill>
        <p:spPr>
          <a:xfrm>
            <a:off x="5184420" y="1931939"/>
            <a:ext cx="6034109" cy="5410199"/>
          </a:xfrm>
          <a:prstGeom prst="rect">
            <a:avLst/>
          </a:prstGeom>
        </p:spPr>
      </p:pic>
      <p:sp>
        <p:nvSpPr>
          <p:cNvPr id="4" name="Espaço Reservado para Rodapé 3">
            <a:extLst>
              <a:ext uri="{FF2B5EF4-FFF2-40B4-BE49-F238E27FC236}">
                <a16:creationId xmlns:a16="http://schemas.microsoft.com/office/drawing/2014/main" id="{ED6D7262-1215-4C49-9E3C-857E1BFD5F74}"/>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7" name="CaixaDeTexto 6">
            <a:extLst>
              <a:ext uri="{FF2B5EF4-FFF2-40B4-BE49-F238E27FC236}">
                <a16:creationId xmlns:a16="http://schemas.microsoft.com/office/drawing/2014/main" id="{A1A0F0D9-41D5-46F3-BE18-D6FFB5F282ED}"/>
              </a:ext>
            </a:extLst>
          </p:cNvPr>
          <p:cNvSpPr txBox="1"/>
          <p:nvPr/>
        </p:nvSpPr>
        <p:spPr>
          <a:xfrm>
            <a:off x="4650908" y="849611"/>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{$pop {marca: 1} })</a:t>
            </a:r>
          </a:p>
        </p:txBody>
      </p:sp>
    </p:spTree>
    <p:extLst>
      <p:ext uri="{BB962C8B-B14F-4D97-AF65-F5344CB8AC3E}">
        <p14:creationId xmlns:p14="http://schemas.microsoft.com/office/powerpoint/2010/main" val="4221761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C4F621-A3DD-41F5-B758-4A63E7FA234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Atualizando registros com modificadores</a:t>
            </a:r>
            <a:endParaRPr lang="pt-BR" sz="2800">
              <a:solidFill>
                <a:schemeClr val="bg1"/>
              </a:solidFill>
            </a:endParaRPr>
          </a:p>
        </p:txBody>
      </p:sp>
      <p:sp>
        <p:nvSpPr>
          <p:cNvPr id="3" name="Espaço Reservado para Conteúdo 2">
            <a:extLst>
              <a:ext uri="{FF2B5EF4-FFF2-40B4-BE49-F238E27FC236}">
                <a16:creationId xmlns:a16="http://schemas.microsoft.com/office/drawing/2014/main" id="{C94A1F86-A66B-43AD-840E-E511E7C24F0B}"/>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Removendo</a:t>
            </a:r>
            <a:r>
              <a:rPr lang="en-US" sz="2000" dirty="0">
                <a:solidFill>
                  <a:schemeClr val="bg1"/>
                </a:solidFill>
              </a:rPr>
              <a:t> </a:t>
            </a:r>
            <a:r>
              <a:rPr lang="en-US" sz="2000" dirty="0" err="1">
                <a:solidFill>
                  <a:schemeClr val="bg1"/>
                </a:solidFill>
              </a:rPr>
              <a:t>elementos</a:t>
            </a:r>
            <a:r>
              <a:rPr lang="en-US" sz="2000" dirty="0">
                <a:solidFill>
                  <a:schemeClr val="bg1"/>
                </a:solidFill>
              </a:rPr>
              <a:t> no final do array com a </a:t>
            </a:r>
            <a:r>
              <a:rPr lang="en-US" sz="2000" dirty="0" err="1">
                <a:solidFill>
                  <a:schemeClr val="bg1"/>
                </a:solidFill>
              </a:rPr>
              <a:t>função</a:t>
            </a:r>
            <a:r>
              <a:rPr lang="en-US" sz="2000" dirty="0">
                <a:solidFill>
                  <a:schemeClr val="bg1"/>
                </a:solidFill>
              </a:rPr>
              <a:t> </a:t>
            </a:r>
            <a:r>
              <a:rPr lang="en-US" sz="2000" i="1" dirty="0">
                <a:solidFill>
                  <a:schemeClr val="bg1"/>
                </a:solidFill>
              </a:rPr>
              <a:t>update() e o </a:t>
            </a:r>
            <a:r>
              <a:rPr lang="en-US" sz="2000" i="1" dirty="0" err="1">
                <a:solidFill>
                  <a:schemeClr val="bg1"/>
                </a:solidFill>
              </a:rPr>
              <a:t>modificador</a:t>
            </a:r>
            <a:r>
              <a:rPr lang="en-US" sz="2000" i="1" dirty="0">
                <a:solidFill>
                  <a:schemeClr val="bg1"/>
                </a:solidFill>
              </a:rPr>
              <a:t>  $pull</a:t>
            </a:r>
          </a:p>
          <a:p>
            <a:r>
              <a:rPr lang="en-US" sz="2000" i="1" dirty="0">
                <a:solidFill>
                  <a:schemeClr val="bg1"/>
                </a:solidFill>
              </a:rPr>
              <a:t>Este </a:t>
            </a:r>
            <a:r>
              <a:rPr lang="en-US" sz="2000" i="1" dirty="0" err="1">
                <a:solidFill>
                  <a:schemeClr val="bg1"/>
                </a:solidFill>
              </a:rPr>
              <a:t>modificador</a:t>
            </a:r>
            <a:r>
              <a:rPr lang="en-US" sz="2000" i="1" dirty="0">
                <a:solidFill>
                  <a:schemeClr val="bg1"/>
                </a:solidFill>
              </a:rPr>
              <a:t> </a:t>
            </a:r>
            <a:r>
              <a:rPr lang="en-US" sz="2000" i="1" dirty="0" err="1">
                <a:solidFill>
                  <a:schemeClr val="bg1"/>
                </a:solidFill>
              </a:rPr>
              <a:t>permite</a:t>
            </a:r>
            <a:r>
              <a:rPr lang="en-US" sz="2000" i="1" dirty="0">
                <a:solidFill>
                  <a:schemeClr val="bg1"/>
                </a:solidFill>
              </a:rPr>
              <a:t> remover a </a:t>
            </a:r>
            <a:r>
              <a:rPr lang="en-US" sz="2000" i="1" dirty="0" err="1">
                <a:solidFill>
                  <a:schemeClr val="bg1"/>
                </a:solidFill>
              </a:rPr>
              <a:t>partir</a:t>
            </a:r>
            <a:r>
              <a:rPr lang="en-US" sz="2000" i="1" dirty="0">
                <a:solidFill>
                  <a:schemeClr val="bg1"/>
                </a:solidFill>
              </a:rPr>
              <a:t> de um </a:t>
            </a:r>
            <a:r>
              <a:rPr lang="en-US" sz="2000" i="1" dirty="0" err="1">
                <a:solidFill>
                  <a:schemeClr val="bg1"/>
                </a:solidFill>
              </a:rPr>
              <a:t>critério</a:t>
            </a:r>
            <a:endParaRPr lang="en-US" sz="2000" i="1" dirty="0">
              <a:solidFill>
                <a:schemeClr val="bg1"/>
              </a:solidFill>
            </a:endParaRPr>
          </a:p>
          <a:p>
            <a:endParaRPr lang="pt-BR" sz="2000" dirty="0">
              <a:solidFill>
                <a:schemeClr val="bg1"/>
              </a:solidFill>
            </a:endParaRPr>
          </a:p>
        </p:txBody>
      </p:sp>
      <p:pic>
        <p:nvPicPr>
          <p:cNvPr id="5" name="Imagem 4">
            <a:extLst>
              <a:ext uri="{FF2B5EF4-FFF2-40B4-BE49-F238E27FC236}">
                <a16:creationId xmlns:a16="http://schemas.microsoft.com/office/drawing/2014/main" id="{E288AB58-C30E-4924-B10E-25C564201F30}"/>
              </a:ext>
            </a:extLst>
          </p:cNvPr>
          <p:cNvPicPr>
            <a:picLocks noChangeAspect="1"/>
          </p:cNvPicPr>
          <p:nvPr/>
        </p:nvPicPr>
        <p:blipFill>
          <a:blip r:embed="rId2"/>
          <a:stretch>
            <a:fillRect/>
          </a:stretch>
        </p:blipFill>
        <p:spPr>
          <a:xfrm>
            <a:off x="5297762" y="2042775"/>
            <a:ext cx="6034109" cy="5410199"/>
          </a:xfrm>
          <a:prstGeom prst="rect">
            <a:avLst/>
          </a:prstGeom>
        </p:spPr>
      </p:pic>
      <p:sp>
        <p:nvSpPr>
          <p:cNvPr id="4" name="Espaço Reservado para Rodapé 3">
            <a:extLst>
              <a:ext uri="{FF2B5EF4-FFF2-40B4-BE49-F238E27FC236}">
                <a16:creationId xmlns:a16="http://schemas.microsoft.com/office/drawing/2014/main" id="{ED6D7262-1215-4C49-9E3C-857E1BFD5F74}"/>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7" name="CaixaDeTexto 6">
            <a:extLst>
              <a:ext uri="{FF2B5EF4-FFF2-40B4-BE49-F238E27FC236}">
                <a16:creationId xmlns:a16="http://schemas.microsoft.com/office/drawing/2014/main" id="{55C537FE-9820-462A-909F-5D05BBAD4D7B}"/>
              </a:ext>
            </a:extLst>
          </p:cNvPr>
          <p:cNvSpPr txBox="1"/>
          <p:nvPr/>
        </p:nvSpPr>
        <p:spPr>
          <a:xfrm>
            <a:off x="4650908" y="849611"/>
            <a:ext cx="5836854"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a:t>
            </a:r>
            <a:r>
              <a:rPr lang="pt-BR" dirty="0" err="1">
                <a:latin typeface="Courier New" panose="02070309020205020404" pitchFamily="49" charset="0"/>
                <a:cs typeface="Courier New" panose="02070309020205020404" pitchFamily="49" charset="0"/>
              </a:rPr>
              <a:t>pull</a:t>
            </a:r>
            <a:r>
              <a:rPr lang="pt-BR" dirty="0">
                <a:latin typeface="Courier New" panose="02070309020205020404" pitchFamily="49" charset="0"/>
                <a:cs typeface="Courier New" panose="02070309020205020404" pitchFamily="49" charset="0"/>
              </a:rPr>
              <a:t> {marca: “Consul”} })</a:t>
            </a:r>
          </a:p>
        </p:txBody>
      </p:sp>
    </p:spTree>
    <p:extLst>
      <p:ext uri="{BB962C8B-B14F-4D97-AF65-F5344CB8AC3E}">
        <p14:creationId xmlns:p14="http://schemas.microsoft.com/office/powerpoint/2010/main" val="280847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4D91E-F7A9-4632-8023-41C5F6BFB23E}"/>
              </a:ext>
            </a:extLst>
          </p:cNvPr>
          <p:cNvSpPr>
            <a:spLocks noGrp="1"/>
          </p:cNvSpPr>
          <p:nvPr>
            <p:ph type="title"/>
          </p:nvPr>
        </p:nvSpPr>
        <p:spPr/>
        <p:txBody>
          <a:bodyPr/>
          <a:lstStyle/>
          <a:p>
            <a:r>
              <a:rPr lang="pt-BR" dirty="0"/>
              <a:t>Mudanças mercadológicas</a:t>
            </a:r>
          </a:p>
        </p:txBody>
      </p:sp>
      <p:sp>
        <p:nvSpPr>
          <p:cNvPr id="3" name="Espaço Reservado para Conteúdo 2">
            <a:extLst>
              <a:ext uri="{FF2B5EF4-FFF2-40B4-BE49-F238E27FC236}">
                <a16:creationId xmlns:a16="http://schemas.microsoft.com/office/drawing/2014/main" id="{EF9173B6-9F17-4E0D-AA4F-2275FF37D40E}"/>
              </a:ext>
            </a:extLst>
          </p:cNvPr>
          <p:cNvSpPr>
            <a:spLocks noGrp="1"/>
          </p:cNvSpPr>
          <p:nvPr>
            <p:ph idx="1"/>
          </p:nvPr>
        </p:nvSpPr>
        <p:spPr/>
        <p:txBody>
          <a:bodyPr/>
          <a:lstStyle/>
          <a:p>
            <a:r>
              <a:rPr lang="pt-BR" dirty="0"/>
              <a:t>A arquitetura das aplicações evoluíram e hoje, além das preocupações corriqueiras, é extremamente importante que desenvolvedores (Engenheiros, Analistas, Programadores e </a:t>
            </a:r>
            <a:r>
              <a:rPr lang="pt-BR" dirty="0" err="1"/>
              <a:t>DBAs</a:t>
            </a:r>
            <a:r>
              <a:rPr lang="pt-BR" dirty="0"/>
              <a:t>) preocupem-se também com a escalabilidade e replicação. </a:t>
            </a:r>
          </a:p>
          <a:p>
            <a:endParaRPr lang="pt-BR" dirty="0"/>
          </a:p>
          <a:p>
            <a:pPr lvl="1"/>
            <a:r>
              <a:rPr lang="pt-BR" dirty="0">
                <a:solidFill>
                  <a:srgbClr val="FF0000"/>
                </a:solidFill>
              </a:rPr>
              <a:t>Esta preocupação se intensifica quando pensamos em sistemas utilizados via </a:t>
            </a:r>
            <a:r>
              <a:rPr lang="pt-BR" i="1" dirty="0">
                <a:solidFill>
                  <a:srgbClr val="FF0000"/>
                </a:solidFill>
              </a:rPr>
              <a:t>cloud </a:t>
            </a:r>
            <a:r>
              <a:rPr lang="pt-BR" i="1" dirty="0" err="1">
                <a:solidFill>
                  <a:srgbClr val="FF0000"/>
                </a:solidFill>
              </a:rPr>
              <a:t>computing</a:t>
            </a:r>
            <a:r>
              <a:rPr lang="pt-BR" i="1" dirty="0">
                <a:solidFill>
                  <a:srgbClr val="FF0000"/>
                </a:solidFill>
              </a:rPr>
              <a:t>, </a:t>
            </a:r>
            <a:r>
              <a:rPr lang="pt-BR" dirty="0">
                <a:solidFill>
                  <a:srgbClr val="FF0000"/>
                </a:solidFill>
              </a:rPr>
              <a:t>onde a escalabilidade e a replicação são essenciais</a:t>
            </a:r>
            <a:r>
              <a:rPr lang="pt-BR" dirty="0"/>
              <a:t>. </a:t>
            </a:r>
          </a:p>
        </p:txBody>
      </p:sp>
      <p:sp>
        <p:nvSpPr>
          <p:cNvPr id="4" name="Espaço Reservado para Rodapé 3">
            <a:extLst>
              <a:ext uri="{FF2B5EF4-FFF2-40B4-BE49-F238E27FC236}">
                <a16:creationId xmlns:a16="http://schemas.microsoft.com/office/drawing/2014/main" id="{47D7A505-63C9-49F0-8873-5C1FE12E1D13}"/>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2500523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C4F621-A3DD-41F5-B758-4A63E7FA234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Atualizando registros com modificadores</a:t>
            </a:r>
            <a:endParaRPr lang="pt-BR" sz="2800">
              <a:solidFill>
                <a:schemeClr val="bg1"/>
              </a:solidFill>
            </a:endParaRPr>
          </a:p>
        </p:txBody>
      </p:sp>
      <p:sp>
        <p:nvSpPr>
          <p:cNvPr id="3" name="Espaço Reservado para Conteúdo 2">
            <a:extLst>
              <a:ext uri="{FF2B5EF4-FFF2-40B4-BE49-F238E27FC236}">
                <a16:creationId xmlns:a16="http://schemas.microsoft.com/office/drawing/2014/main" id="{C94A1F86-A66B-43AD-840E-E511E7C24F0B}"/>
              </a:ext>
            </a:extLst>
          </p:cNvPr>
          <p:cNvSpPr>
            <a:spLocks noGrp="1"/>
          </p:cNvSpPr>
          <p:nvPr>
            <p:ph idx="1"/>
          </p:nvPr>
        </p:nvSpPr>
        <p:spPr>
          <a:xfrm>
            <a:off x="643468" y="2638044"/>
            <a:ext cx="3363974" cy="3415622"/>
          </a:xfrm>
        </p:spPr>
        <p:txBody>
          <a:bodyPr>
            <a:normAutofit/>
          </a:bodyPr>
          <a:lstStyle/>
          <a:p>
            <a:r>
              <a:rPr lang="en-US" sz="2000" dirty="0" err="1">
                <a:solidFill>
                  <a:schemeClr val="bg1"/>
                </a:solidFill>
              </a:rPr>
              <a:t>Alterando</a:t>
            </a:r>
            <a:r>
              <a:rPr lang="en-US" sz="2000" dirty="0">
                <a:solidFill>
                  <a:schemeClr val="bg1"/>
                </a:solidFill>
              </a:rPr>
              <a:t> </a:t>
            </a:r>
            <a:r>
              <a:rPr lang="pt-BR" sz="2000" dirty="0">
                <a:solidFill>
                  <a:schemeClr val="bg1"/>
                </a:solidFill>
              </a:rPr>
              <a:t>um item de uma determinada posição </a:t>
            </a:r>
            <a:r>
              <a:rPr lang="en-US" sz="2000" dirty="0">
                <a:solidFill>
                  <a:schemeClr val="bg1"/>
                </a:solidFill>
              </a:rPr>
              <a:t>do array </a:t>
            </a:r>
            <a:r>
              <a:rPr lang="pt-BR" sz="2000" dirty="0">
                <a:solidFill>
                  <a:schemeClr val="bg1"/>
                </a:solidFill>
              </a:rPr>
              <a:t>, utilizamos a notação de “ponto” </a:t>
            </a:r>
            <a:r>
              <a:rPr lang="en-US" sz="2000" dirty="0">
                <a:solidFill>
                  <a:schemeClr val="bg1"/>
                </a:solidFill>
              </a:rPr>
              <a:t>com a </a:t>
            </a:r>
            <a:r>
              <a:rPr lang="en-US" sz="2000" dirty="0" err="1">
                <a:solidFill>
                  <a:schemeClr val="bg1"/>
                </a:solidFill>
              </a:rPr>
              <a:t>função</a:t>
            </a:r>
            <a:r>
              <a:rPr lang="en-US" sz="2000" dirty="0">
                <a:solidFill>
                  <a:schemeClr val="bg1"/>
                </a:solidFill>
              </a:rPr>
              <a:t> </a:t>
            </a:r>
            <a:r>
              <a:rPr lang="en-US" sz="2000" i="1" dirty="0">
                <a:solidFill>
                  <a:schemeClr val="bg1"/>
                </a:solidFill>
              </a:rPr>
              <a:t>update() e o </a:t>
            </a:r>
            <a:r>
              <a:rPr lang="en-US" sz="2000" i="1" dirty="0" err="1">
                <a:solidFill>
                  <a:schemeClr val="bg1"/>
                </a:solidFill>
              </a:rPr>
              <a:t>modificador</a:t>
            </a:r>
            <a:r>
              <a:rPr lang="en-US" sz="2000" i="1" dirty="0">
                <a:solidFill>
                  <a:schemeClr val="bg1"/>
                </a:solidFill>
              </a:rPr>
              <a:t>  $Set</a:t>
            </a:r>
            <a:endParaRPr lang="en-US" sz="2000" dirty="0">
              <a:solidFill>
                <a:schemeClr val="bg1"/>
              </a:solidFill>
            </a:endParaRPr>
          </a:p>
          <a:p>
            <a:endParaRPr lang="pt-BR" sz="2000" dirty="0">
              <a:solidFill>
                <a:schemeClr val="bg1"/>
              </a:solidFill>
            </a:endParaRPr>
          </a:p>
        </p:txBody>
      </p:sp>
      <p:pic>
        <p:nvPicPr>
          <p:cNvPr id="5" name="Imagem 4">
            <a:extLst>
              <a:ext uri="{FF2B5EF4-FFF2-40B4-BE49-F238E27FC236}">
                <a16:creationId xmlns:a16="http://schemas.microsoft.com/office/drawing/2014/main" id="{A5287E27-0E2F-49DF-A14E-94868B934626}"/>
              </a:ext>
            </a:extLst>
          </p:cNvPr>
          <p:cNvPicPr>
            <a:picLocks noChangeAspect="1"/>
          </p:cNvPicPr>
          <p:nvPr/>
        </p:nvPicPr>
        <p:blipFill>
          <a:blip r:embed="rId2"/>
          <a:stretch>
            <a:fillRect/>
          </a:stretch>
        </p:blipFill>
        <p:spPr>
          <a:xfrm>
            <a:off x="5045875" y="1248161"/>
            <a:ext cx="6034109" cy="5410199"/>
          </a:xfrm>
          <a:prstGeom prst="rect">
            <a:avLst/>
          </a:prstGeom>
        </p:spPr>
      </p:pic>
      <p:sp>
        <p:nvSpPr>
          <p:cNvPr id="4" name="Espaço Reservado para Rodapé 3">
            <a:extLst>
              <a:ext uri="{FF2B5EF4-FFF2-40B4-BE49-F238E27FC236}">
                <a16:creationId xmlns:a16="http://schemas.microsoft.com/office/drawing/2014/main" id="{ED6D7262-1215-4C49-9E3C-857E1BFD5F74}"/>
              </a:ext>
            </a:extLst>
          </p:cNvPr>
          <p:cNvSpPr>
            <a:spLocks noGrp="1"/>
          </p:cNvSpPr>
          <p:nvPr>
            <p:ph type="ftr" sz="quarter" idx="3"/>
          </p:nvPr>
        </p:nvSpPr>
        <p:spPr>
          <a:xfrm>
            <a:off x="5297762" y="6356350"/>
            <a:ext cx="4579768" cy="365125"/>
          </a:xfrm>
        </p:spPr>
        <p:txBody>
          <a:bodyPr>
            <a:normAutofit/>
          </a:bodyPr>
          <a:lstStyle/>
          <a:p>
            <a:pPr>
              <a:lnSpc>
                <a:spcPct val="90000"/>
              </a:lnSpc>
              <a:spcAft>
                <a:spcPts val="600"/>
              </a:spcAft>
            </a:pPr>
            <a:r>
              <a:rPr lang="pt-BR" sz="700">
                <a:solidFill>
                  <a:schemeClr val="tx1">
                    <a:alpha val="80000"/>
                  </a:schemeClr>
                </a:solidFill>
              </a:rPr>
              <a:t>Prof. Késsia Rita da Costa Marchi </a:t>
            </a:r>
          </a:p>
          <a:p>
            <a:pPr>
              <a:lnSpc>
                <a:spcPct val="90000"/>
              </a:lnSpc>
              <a:spcAft>
                <a:spcPts val="600"/>
              </a:spcAft>
            </a:pPr>
            <a:r>
              <a:rPr lang="pt-BR" sz="700">
                <a:solidFill>
                  <a:schemeClr val="tx1">
                    <a:alpha val="80000"/>
                  </a:schemeClr>
                </a:solidFill>
              </a:rPr>
              <a:t>INSTITUTO FEDERAL DO PARANÁ – CAMPUS PARANAVAÍ</a:t>
            </a:r>
          </a:p>
        </p:txBody>
      </p:sp>
      <p:sp>
        <p:nvSpPr>
          <p:cNvPr id="7" name="CaixaDeTexto 6">
            <a:extLst>
              <a:ext uri="{FF2B5EF4-FFF2-40B4-BE49-F238E27FC236}">
                <a16:creationId xmlns:a16="http://schemas.microsoft.com/office/drawing/2014/main" id="{F9109760-98D0-4F15-A25A-D8968C2B0D59}"/>
              </a:ext>
            </a:extLst>
          </p:cNvPr>
          <p:cNvSpPr txBox="1"/>
          <p:nvPr/>
        </p:nvSpPr>
        <p:spPr>
          <a:xfrm>
            <a:off x="4669219" y="320301"/>
            <a:ext cx="6112571" cy="646331"/>
          </a:xfrm>
          <a:prstGeom prst="rect">
            <a:avLst/>
          </a:prstGeom>
          <a:noFill/>
        </p:spPr>
        <p:txBody>
          <a:bodyPr wrap="none" rtlCol="0">
            <a:spAutoFit/>
          </a:bodyPr>
          <a:lstStyle/>
          <a:p>
            <a:r>
              <a:rPr lang="pt-BR" dirty="0" err="1">
                <a:latin typeface="Courier New" panose="02070309020205020404" pitchFamily="49" charset="0"/>
                <a:cs typeface="Courier New" panose="02070309020205020404" pitchFamily="49" charset="0"/>
              </a:rPr>
              <a:t>db.produtos.update</a:t>
            </a:r>
            <a:r>
              <a:rPr lang="pt-BR" dirty="0">
                <a:latin typeface="Courier New" panose="02070309020205020404" pitchFamily="49" charset="0"/>
                <a:cs typeface="Courier New" panose="02070309020205020404" pitchFamily="49" charset="0"/>
              </a:rPr>
              <a:t>({“nome”: “Geladeira”},</a:t>
            </a:r>
          </a:p>
          <a:p>
            <a:r>
              <a:rPr lang="pt-BR" dirty="0">
                <a:latin typeface="Courier New" panose="02070309020205020404" pitchFamily="49" charset="0"/>
                <a:cs typeface="Courier New" panose="02070309020205020404" pitchFamily="49" charset="0"/>
              </a:rPr>
              <a:t>{$set {“marca.1”:”Brastemp – a melhor”} } )</a:t>
            </a:r>
          </a:p>
        </p:txBody>
      </p:sp>
    </p:spTree>
    <p:extLst>
      <p:ext uri="{BB962C8B-B14F-4D97-AF65-F5344CB8AC3E}">
        <p14:creationId xmlns:p14="http://schemas.microsoft.com/office/powerpoint/2010/main" val="156389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4F621-A3DD-41F5-B758-4A63E7FA2340}"/>
              </a:ext>
            </a:extLst>
          </p:cNvPr>
          <p:cNvSpPr>
            <a:spLocks noGrp="1"/>
          </p:cNvSpPr>
          <p:nvPr>
            <p:ph type="title"/>
          </p:nvPr>
        </p:nvSpPr>
        <p:spPr/>
        <p:txBody>
          <a:bodyPr/>
          <a:lstStyle/>
          <a:p>
            <a:r>
              <a:rPr lang="en-US" dirty="0" err="1"/>
              <a:t>Finalizando</a:t>
            </a:r>
            <a:r>
              <a:rPr lang="en-US" dirty="0"/>
              <a:t> a </a:t>
            </a:r>
            <a:r>
              <a:rPr lang="en-US" dirty="0" err="1"/>
              <a:t>função</a:t>
            </a:r>
            <a:r>
              <a:rPr lang="en-US" dirty="0"/>
              <a:t> Update()</a:t>
            </a:r>
            <a:endParaRPr lang="pt-BR" dirty="0"/>
          </a:p>
        </p:txBody>
      </p:sp>
      <p:sp>
        <p:nvSpPr>
          <p:cNvPr id="3" name="Espaço Reservado para Conteúdo 2">
            <a:extLst>
              <a:ext uri="{FF2B5EF4-FFF2-40B4-BE49-F238E27FC236}">
                <a16:creationId xmlns:a16="http://schemas.microsoft.com/office/drawing/2014/main" id="{C94A1F86-A66B-43AD-840E-E511E7C24F0B}"/>
              </a:ext>
            </a:extLst>
          </p:cNvPr>
          <p:cNvSpPr>
            <a:spLocks noGrp="1"/>
          </p:cNvSpPr>
          <p:nvPr>
            <p:ph idx="1"/>
          </p:nvPr>
        </p:nvSpPr>
        <p:spPr/>
        <p:txBody>
          <a:bodyPr/>
          <a:lstStyle/>
          <a:p>
            <a:r>
              <a:rPr lang="pt-BR" dirty="0"/>
              <a:t>A função </a:t>
            </a:r>
            <a:r>
              <a:rPr lang="pt-BR" i="1" dirty="0" err="1"/>
              <a:t>update</a:t>
            </a:r>
            <a:r>
              <a:rPr lang="pt-BR" dirty="0"/>
              <a:t> apenas altera o documento que for encontrado de acordo com os parâmetros de busca. Se nada for encontrado, nada acontecerá. Caso você queira que um documento seja criado caso nada seja encontrado, você pode passar o valor </a:t>
            </a:r>
            <a:r>
              <a:rPr lang="pt-BR" i="1" dirty="0" err="1"/>
              <a:t>true</a:t>
            </a:r>
            <a:r>
              <a:rPr lang="pt-BR" dirty="0"/>
              <a:t> como 3º parâmetro para a função:</a:t>
            </a:r>
          </a:p>
        </p:txBody>
      </p:sp>
      <p:sp>
        <p:nvSpPr>
          <p:cNvPr id="4" name="Espaço Reservado para Rodapé 3">
            <a:extLst>
              <a:ext uri="{FF2B5EF4-FFF2-40B4-BE49-F238E27FC236}">
                <a16:creationId xmlns:a16="http://schemas.microsoft.com/office/drawing/2014/main" id="{ED6D7262-1215-4C49-9E3C-857E1BFD5F74}"/>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A53ACC6F-A073-4BD5-A6A7-1628BBE62342}"/>
              </a:ext>
            </a:extLst>
          </p:cNvPr>
          <p:cNvSpPr txBox="1"/>
          <p:nvPr/>
        </p:nvSpPr>
        <p:spPr>
          <a:xfrm>
            <a:off x="2493818" y="4350327"/>
            <a:ext cx="6623160" cy="369332"/>
          </a:xfrm>
          <a:prstGeom prst="rect">
            <a:avLst/>
          </a:prstGeom>
          <a:noFill/>
        </p:spPr>
        <p:txBody>
          <a:bodyPr wrap="none" rtlCol="0">
            <a:spAutoFit/>
          </a:bodyPr>
          <a:lstStyle/>
          <a:p>
            <a:r>
              <a:rPr lang="pt-BR" dirty="0" err="1"/>
              <a:t>db.produtos.update</a:t>
            </a:r>
            <a:r>
              <a:rPr lang="pt-BR" dirty="0"/>
              <a:t>({nome: “Coifa"}, {$set: {quantidade: 100}}, </a:t>
            </a:r>
            <a:r>
              <a:rPr lang="pt-BR" dirty="0" err="1"/>
              <a:t>true</a:t>
            </a:r>
            <a:r>
              <a:rPr lang="pt-BR" dirty="0"/>
              <a:t>)</a:t>
            </a:r>
          </a:p>
        </p:txBody>
      </p:sp>
    </p:spTree>
    <p:extLst>
      <p:ext uri="{BB962C8B-B14F-4D97-AF65-F5344CB8AC3E}">
        <p14:creationId xmlns:p14="http://schemas.microsoft.com/office/powerpoint/2010/main" val="238571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4F621-A3DD-41F5-B758-4A63E7FA2340}"/>
              </a:ext>
            </a:extLst>
          </p:cNvPr>
          <p:cNvSpPr>
            <a:spLocks noGrp="1"/>
          </p:cNvSpPr>
          <p:nvPr>
            <p:ph type="title"/>
          </p:nvPr>
        </p:nvSpPr>
        <p:spPr/>
        <p:txBody>
          <a:bodyPr/>
          <a:lstStyle/>
          <a:p>
            <a:r>
              <a:rPr lang="en-US" dirty="0" err="1"/>
              <a:t>Finalizando</a:t>
            </a:r>
            <a:r>
              <a:rPr lang="en-US" dirty="0"/>
              <a:t> a </a:t>
            </a:r>
            <a:r>
              <a:rPr lang="en-US" dirty="0" err="1"/>
              <a:t>função</a:t>
            </a:r>
            <a:r>
              <a:rPr lang="en-US" dirty="0"/>
              <a:t> Update()</a:t>
            </a:r>
            <a:endParaRPr lang="pt-BR" dirty="0"/>
          </a:p>
        </p:txBody>
      </p:sp>
      <p:sp>
        <p:nvSpPr>
          <p:cNvPr id="3" name="Espaço Reservado para Conteúdo 2">
            <a:extLst>
              <a:ext uri="{FF2B5EF4-FFF2-40B4-BE49-F238E27FC236}">
                <a16:creationId xmlns:a16="http://schemas.microsoft.com/office/drawing/2014/main" id="{C94A1F86-A66B-43AD-840E-E511E7C24F0B}"/>
              </a:ext>
            </a:extLst>
          </p:cNvPr>
          <p:cNvSpPr>
            <a:spLocks noGrp="1"/>
          </p:cNvSpPr>
          <p:nvPr>
            <p:ph idx="1"/>
          </p:nvPr>
        </p:nvSpPr>
        <p:spPr/>
        <p:txBody>
          <a:bodyPr/>
          <a:lstStyle/>
          <a:p>
            <a:r>
              <a:rPr lang="pt-BR" dirty="0"/>
              <a:t>A função </a:t>
            </a:r>
            <a:r>
              <a:rPr lang="pt-BR" i="1" dirty="0" err="1"/>
              <a:t>update</a:t>
            </a:r>
            <a:r>
              <a:rPr lang="pt-BR" dirty="0"/>
              <a:t> apenas altera o primeiro documento encontrado. Para alterar todos os documentos que batam com a condição, passe “</a:t>
            </a:r>
            <a:r>
              <a:rPr lang="pt-BR" dirty="0" err="1"/>
              <a:t>true</a:t>
            </a:r>
            <a:r>
              <a:rPr lang="pt-BR" dirty="0"/>
              <a:t>” como 4º parâmetro:</a:t>
            </a:r>
          </a:p>
        </p:txBody>
      </p:sp>
      <p:sp>
        <p:nvSpPr>
          <p:cNvPr id="4" name="Espaço Reservado para Rodapé 3">
            <a:extLst>
              <a:ext uri="{FF2B5EF4-FFF2-40B4-BE49-F238E27FC236}">
                <a16:creationId xmlns:a16="http://schemas.microsoft.com/office/drawing/2014/main" id="{ED6D7262-1215-4C49-9E3C-857E1BFD5F74}"/>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5" name="CaixaDeTexto 4">
            <a:extLst>
              <a:ext uri="{FF2B5EF4-FFF2-40B4-BE49-F238E27FC236}">
                <a16:creationId xmlns:a16="http://schemas.microsoft.com/office/drawing/2014/main" id="{A53ACC6F-A073-4BD5-A6A7-1628BBE62342}"/>
              </a:ext>
            </a:extLst>
          </p:cNvPr>
          <p:cNvSpPr txBox="1"/>
          <p:nvPr/>
        </p:nvSpPr>
        <p:spPr>
          <a:xfrm>
            <a:off x="2511749" y="3429000"/>
            <a:ext cx="7168501" cy="369332"/>
          </a:xfrm>
          <a:prstGeom prst="rect">
            <a:avLst/>
          </a:prstGeom>
          <a:noFill/>
        </p:spPr>
        <p:txBody>
          <a:bodyPr wrap="none" rtlCol="0">
            <a:spAutoFit/>
          </a:bodyPr>
          <a:lstStyle/>
          <a:p>
            <a:r>
              <a:rPr lang="pt-BR" dirty="0" err="1"/>
              <a:t>db.produtos.update</a:t>
            </a:r>
            <a:r>
              <a:rPr lang="pt-BR" dirty="0"/>
              <a:t>({nome: “Coifa"}, {$set: {quantidade: 100}}, false, </a:t>
            </a:r>
            <a:r>
              <a:rPr lang="pt-BR" dirty="0" err="1"/>
              <a:t>true</a:t>
            </a:r>
            <a:r>
              <a:rPr lang="pt-BR" dirty="0"/>
              <a:t>)</a:t>
            </a:r>
          </a:p>
        </p:txBody>
      </p:sp>
    </p:spTree>
    <p:extLst>
      <p:ext uri="{BB962C8B-B14F-4D97-AF65-F5344CB8AC3E}">
        <p14:creationId xmlns:p14="http://schemas.microsoft.com/office/powerpoint/2010/main" val="1811529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E893E-23E5-42E4-BE7C-F67CA1D767A9}"/>
              </a:ext>
            </a:extLst>
          </p:cNvPr>
          <p:cNvSpPr>
            <a:spLocks noGrp="1"/>
          </p:cNvSpPr>
          <p:nvPr>
            <p:ph type="title"/>
          </p:nvPr>
        </p:nvSpPr>
        <p:spPr/>
        <p:txBody>
          <a:bodyPr/>
          <a:lstStyle/>
          <a:p>
            <a:r>
              <a:rPr lang="pt-BR" dirty="0"/>
              <a:t>Apagando a coleção inteira</a:t>
            </a:r>
          </a:p>
        </p:txBody>
      </p:sp>
      <p:sp>
        <p:nvSpPr>
          <p:cNvPr id="3" name="Espaço Reservado para Conteúdo 2">
            <a:extLst>
              <a:ext uri="{FF2B5EF4-FFF2-40B4-BE49-F238E27FC236}">
                <a16:creationId xmlns:a16="http://schemas.microsoft.com/office/drawing/2014/main" id="{7C3884AF-F568-4126-90A6-EE50D54E80CE}"/>
              </a:ext>
            </a:extLst>
          </p:cNvPr>
          <p:cNvSpPr>
            <a:spLocks noGrp="1"/>
          </p:cNvSpPr>
          <p:nvPr>
            <p:ph idx="1"/>
          </p:nvPr>
        </p:nvSpPr>
        <p:spPr/>
        <p:txBody>
          <a:bodyPr/>
          <a:lstStyle/>
          <a:p>
            <a:r>
              <a:rPr lang="pt-BR" dirty="0"/>
              <a:t>Para apagar a coleção inteira utilizamos a função </a:t>
            </a:r>
            <a:r>
              <a:rPr lang="pt-BR" i="1" dirty="0" err="1"/>
              <a:t>drop</a:t>
            </a:r>
            <a:r>
              <a:rPr lang="pt-BR" i="1" dirty="0"/>
              <a:t>().</a:t>
            </a:r>
          </a:p>
          <a:p>
            <a:endParaRPr lang="pt-BR" i="1" dirty="0"/>
          </a:p>
          <a:p>
            <a:endParaRPr lang="pt-BR" i="1" dirty="0"/>
          </a:p>
          <a:p>
            <a:endParaRPr lang="pt-BR" i="1" dirty="0"/>
          </a:p>
        </p:txBody>
      </p:sp>
      <p:sp>
        <p:nvSpPr>
          <p:cNvPr id="4" name="Espaço Reservado para Rodapé 3">
            <a:extLst>
              <a:ext uri="{FF2B5EF4-FFF2-40B4-BE49-F238E27FC236}">
                <a16:creationId xmlns:a16="http://schemas.microsoft.com/office/drawing/2014/main" id="{06F06F59-6CA6-4122-83A9-A619D9BF2A6B}"/>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
        <p:nvSpPr>
          <p:cNvPr id="6" name="CaixaDeTexto 5">
            <a:extLst>
              <a:ext uri="{FF2B5EF4-FFF2-40B4-BE49-F238E27FC236}">
                <a16:creationId xmlns:a16="http://schemas.microsoft.com/office/drawing/2014/main" id="{1CFCA272-F9D3-40A9-B94E-A905350ABA6F}"/>
              </a:ext>
            </a:extLst>
          </p:cNvPr>
          <p:cNvSpPr txBox="1"/>
          <p:nvPr/>
        </p:nvSpPr>
        <p:spPr>
          <a:xfrm>
            <a:off x="5107620" y="2957945"/>
            <a:ext cx="1976760" cy="369332"/>
          </a:xfrm>
          <a:prstGeom prst="rect">
            <a:avLst/>
          </a:prstGeom>
          <a:noFill/>
        </p:spPr>
        <p:txBody>
          <a:bodyPr wrap="none" rtlCol="0">
            <a:spAutoFit/>
          </a:bodyPr>
          <a:lstStyle/>
          <a:p>
            <a:r>
              <a:rPr lang="pt-BR" dirty="0" err="1"/>
              <a:t>db.produtos.drop</a:t>
            </a:r>
            <a:r>
              <a:rPr lang="pt-BR" dirty="0"/>
              <a:t>()</a:t>
            </a:r>
          </a:p>
        </p:txBody>
      </p:sp>
    </p:spTree>
    <p:extLst>
      <p:ext uri="{BB962C8B-B14F-4D97-AF65-F5344CB8AC3E}">
        <p14:creationId xmlns:p14="http://schemas.microsoft.com/office/powerpoint/2010/main" val="260192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E8032-1AF8-480D-A37C-C66AE2BA5082}"/>
              </a:ext>
            </a:extLst>
          </p:cNvPr>
          <p:cNvSpPr>
            <a:spLocks noGrp="1"/>
          </p:cNvSpPr>
          <p:nvPr>
            <p:ph type="title"/>
          </p:nvPr>
        </p:nvSpPr>
        <p:spPr/>
        <p:txBody>
          <a:bodyPr/>
          <a:lstStyle/>
          <a:p>
            <a:r>
              <a:rPr lang="pt-BR" dirty="0"/>
              <a:t>Mudanças mercadológicas</a:t>
            </a:r>
          </a:p>
        </p:txBody>
      </p:sp>
      <p:sp>
        <p:nvSpPr>
          <p:cNvPr id="3" name="Espaço Reservado para Conteúdo 2">
            <a:extLst>
              <a:ext uri="{FF2B5EF4-FFF2-40B4-BE49-F238E27FC236}">
                <a16:creationId xmlns:a16="http://schemas.microsoft.com/office/drawing/2014/main" id="{7D82D8FE-9C98-4085-B7D5-289EA5A0EE69}"/>
              </a:ext>
            </a:extLst>
          </p:cNvPr>
          <p:cNvSpPr>
            <a:spLocks noGrp="1"/>
          </p:cNvSpPr>
          <p:nvPr>
            <p:ph idx="1"/>
          </p:nvPr>
        </p:nvSpPr>
        <p:spPr/>
        <p:txBody>
          <a:bodyPr/>
          <a:lstStyle/>
          <a:p>
            <a:r>
              <a:rPr lang="pt-BR" dirty="0"/>
              <a:t>E mais problemas por aí...</a:t>
            </a:r>
          </a:p>
          <a:p>
            <a:pPr lvl="1"/>
            <a:r>
              <a:rPr lang="pt-BR" dirty="0"/>
              <a:t>Mudanças no armazenamento de dados estruturados – </a:t>
            </a:r>
            <a:r>
              <a:rPr lang="pt-BR" dirty="0" err="1"/>
              <a:t>BigData</a:t>
            </a:r>
            <a:r>
              <a:rPr lang="pt-BR" dirty="0"/>
              <a:t> – Mudou a forma de persistir os dados. </a:t>
            </a:r>
          </a:p>
          <a:p>
            <a:pPr lvl="1"/>
            <a:r>
              <a:rPr lang="pt-BR" dirty="0"/>
              <a:t>Diversas estruturas com Visões e </a:t>
            </a:r>
            <a:r>
              <a:rPr lang="pt-BR" dirty="0" err="1"/>
              <a:t>Subconsultas</a:t>
            </a:r>
            <a:endParaRPr lang="pt-BR" dirty="0"/>
          </a:p>
          <a:p>
            <a:pPr lvl="1"/>
            <a:r>
              <a:rPr lang="pt-BR" dirty="0"/>
              <a:t>Estruturas com tabelas </a:t>
            </a:r>
            <a:r>
              <a:rPr lang="pt-BR" i="1" dirty="0" err="1"/>
              <a:t>pivotadas</a:t>
            </a:r>
            <a:r>
              <a:rPr lang="pt-BR" i="1" dirty="0"/>
              <a:t> (DINÂMICAS – A PARTIR DE UMA TABELA BASE)</a:t>
            </a:r>
            <a:endParaRPr lang="pt-BR" dirty="0"/>
          </a:p>
        </p:txBody>
      </p:sp>
      <p:sp>
        <p:nvSpPr>
          <p:cNvPr id="4" name="Espaço Reservado para Rodapé 3">
            <a:extLst>
              <a:ext uri="{FF2B5EF4-FFF2-40B4-BE49-F238E27FC236}">
                <a16:creationId xmlns:a16="http://schemas.microsoft.com/office/drawing/2014/main" id="{BA12BBBD-CCAE-41D3-A79F-819C6DA1FC77}"/>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362919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EC562-54CC-4F78-BF6F-4414B191707B}"/>
              </a:ext>
            </a:extLst>
          </p:cNvPr>
          <p:cNvSpPr>
            <a:spLocks noGrp="1"/>
          </p:cNvSpPr>
          <p:nvPr>
            <p:ph type="title"/>
          </p:nvPr>
        </p:nvSpPr>
        <p:spPr/>
        <p:txBody>
          <a:bodyPr/>
          <a:lstStyle/>
          <a:p>
            <a:r>
              <a:rPr lang="pt-BR" dirty="0"/>
              <a:t>Big Data</a:t>
            </a:r>
          </a:p>
        </p:txBody>
      </p:sp>
      <p:sp>
        <p:nvSpPr>
          <p:cNvPr id="3" name="Espaço Reservado para Conteúdo 2">
            <a:extLst>
              <a:ext uri="{FF2B5EF4-FFF2-40B4-BE49-F238E27FC236}">
                <a16:creationId xmlns:a16="http://schemas.microsoft.com/office/drawing/2014/main" id="{6BC484A8-975D-4116-88B5-6BE7616A06E9}"/>
              </a:ext>
            </a:extLst>
          </p:cNvPr>
          <p:cNvSpPr>
            <a:spLocks noGrp="1"/>
          </p:cNvSpPr>
          <p:nvPr>
            <p:ph idx="1"/>
          </p:nvPr>
        </p:nvSpPr>
        <p:spPr/>
        <p:txBody>
          <a:bodyPr/>
          <a:lstStyle/>
          <a:p>
            <a:r>
              <a:rPr lang="pt-BR" dirty="0"/>
              <a:t>Termo que descreve o grande volume de dados (estruturados e não estruturados) gerados diariamente. </a:t>
            </a:r>
          </a:p>
          <a:p>
            <a:endParaRPr lang="pt-BR" dirty="0"/>
          </a:p>
          <a:p>
            <a:pPr lvl="1"/>
            <a:r>
              <a:rPr lang="pt-BR" b="1" u="sng" dirty="0">
                <a:solidFill>
                  <a:srgbClr val="FF0000"/>
                </a:solidFill>
              </a:rPr>
              <a:t>FOCO do BIG DATA </a:t>
            </a:r>
            <a:r>
              <a:rPr lang="pt-BR" dirty="0"/>
              <a:t>está na extração dos dados, permitindo insights relevantes que permitem tomadas de decisões com base em um maior número de informações possíveis. </a:t>
            </a:r>
          </a:p>
        </p:txBody>
      </p:sp>
      <p:sp>
        <p:nvSpPr>
          <p:cNvPr id="4" name="Espaço Reservado para Rodapé 3">
            <a:extLst>
              <a:ext uri="{FF2B5EF4-FFF2-40B4-BE49-F238E27FC236}">
                <a16:creationId xmlns:a16="http://schemas.microsoft.com/office/drawing/2014/main" id="{A89F3CD0-E747-423F-834B-2355DCCC17B7}"/>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364167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F16AA-83AC-4D53-B62B-8C2F7AA19570}"/>
              </a:ext>
            </a:extLst>
          </p:cNvPr>
          <p:cNvSpPr>
            <a:spLocks noGrp="1"/>
          </p:cNvSpPr>
          <p:nvPr>
            <p:ph type="title"/>
          </p:nvPr>
        </p:nvSpPr>
        <p:spPr/>
        <p:txBody>
          <a:bodyPr/>
          <a:lstStyle/>
          <a:p>
            <a:r>
              <a:rPr lang="pt-BR" dirty="0"/>
              <a:t>Objetivo desta etapa da disciplina: </a:t>
            </a:r>
          </a:p>
        </p:txBody>
      </p:sp>
      <p:sp>
        <p:nvSpPr>
          <p:cNvPr id="3" name="Espaço Reservado para Conteúdo 2">
            <a:extLst>
              <a:ext uri="{FF2B5EF4-FFF2-40B4-BE49-F238E27FC236}">
                <a16:creationId xmlns:a16="http://schemas.microsoft.com/office/drawing/2014/main" id="{8B59EC7F-ACD2-4F59-87E3-425E541ABCD1}"/>
              </a:ext>
            </a:extLst>
          </p:cNvPr>
          <p:cNvSpPr>
            <a:spLocks noGrp="1"/>
          </p:cNvSpPr>
          <p:nvPr>
            <p:ph idx="1"/>
          </p:nvPr>
        </p:nvSpPr>
        <p:spPr/>
        <p:txBody>
          <a:bodyPr/>
          <a:lstStyle/>
          <a:p>
            <a:r>
              <a:rPr lang="pt-BR" dirty="0"/>
              <a:t>Buscar um melhor entendimento sobre o conceito de banco de dados </a:t>
            </a:r>
            <a:r>
              <a:rPr lang="pt-BR" dirty="0" err="1"/>
              <a:t>NoSQL</a:t>
            </a:r>
            <a:r>
              <a:rPr lang="pt-BR" dirty="0"/>
              <a:t>; </a:t>
            </a:r>
          </a:p>
          <a:p>
            <a:r>
              <a:rPr lang="pt-BR" dirty="0"/>
              <a:t>Aprender a utilizar um modelo de banco de dados </a:t>
            </a:r>
            <a:r>
              <a:rPr lang="pt-BR" dirty="0" err="1"/>
              <a:t>NoSQL</a:t>
            </a:r>
            <a:r>
              <a:rPr lang="pt-BR" dirty="0"/>
              <a:t> </a:t>
            </a:r>
          </a:p>
          <a:p>
            <a:pPr lvl="1"/>
            <a:r>
              <a:rPr lang="pt-BR" dirty="0"/>
              <a:t>Iniciaremos com o </a:t>
            </a:r>
            <a:r>
              <a:rPr lang="pt-BR" dirty="0" err="1"/>
              <a:t>MongoDB</a:t>
            </a:r>
            <a:r>
              <a:rPr lang="pt-BR" dirty="0"/>
              <a:t>, por ser altamente didático. </a:t>
            </a:r>
          </a:p>
          <a:p>
            <a:pPr lvl="1"/>
            <a:r>
              <a:rPr lang="pt-BR" dirty="0"/>
              <a:t>Poderemos explorar outros modelos... </a:t>
            </a:r>
          </a:p>
        </p:txBody>
      </p:sp>
      <p:sp>
        <p:nvSpPr>
          <p:cNvPr id="4" name="Espaço Reservado para Rodapé 3">
            <a:extLst>
              <a:ext uri="{FF2B5EF4-FFF2-40B4-BE49-F238E27FC236}">
                <a16:creationId xmlns:a16="http://schemas.microsoft.com/office/drawing/2014/main" id="{13B9B5C0-ADD7-40D6-A86D-B7465CB2EDA8}"/>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234817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14A12-4EB7-4177-98C8-65FDDBE5DD8B}"/>
              </a:ext>
            </a:extLst>
          </p:cNvPr>
          <p:cNvSpPr>
            <a:spLocks noGrp="1"/>
          </p:cNvSpPr>
          <p:nvPr>
            <p:ph type="title"/>
          </p:nvPr>
        </p:nvSpPr>
        <p:spPr/>
        <p:txBody>
          <a:bodyPr/>
          <a:lstStyle/>
          <a:p>
            <a:r>
              <a:rPr lang="pt-BR" dirty="0" err="1"/>
              <a:t>NoSQL</a:t>
            </a:r>
            <a:endParaRPr lang="pt-BR" dirty="0"/>
          </a:p>
        </p:txBody>
      </p:sp>
      <p:sp>
        <p:nvSpPr>
          <p:cNvPr id="3" name="Espaço Reservado para Conteúdo 2">
            <a:extLst>
              <a:ext uri="{FF2B5EF4-FFF2-40B4-BE49-F238E27FC236}">
                <a16:creationId xmlns:a16="http://schemas.microsoft.com/office/drawing/2014/main" id="{3F92ACAB-9297-40A8-8EBD-62A4183E91E8}"/>
              </a:ext>
            </a:extLst>
          </p:cNvPr>
          <p:cNvSpPr>
            <a:spLocks noGrp="1"/>
          </p:cNvSpPr>
          <p:nvPr>
            <p:ph idx="1"/>
          </p:nvPr>
        </p:nvSpPr>
        <p:spPr/>
        <p:txBody>
          <a:bodyPr/>
          <a:lstStyle/>
          <a:p>
            <a:r>
              <a:rPr lang="pt-BR" dirty="0" err="1"/>
              <a:t>NoSQL</a:t>
            </a:r>
            <a:r>
              <a:rPr lang="pt-BR" dirty="0"/>
              <a:t> – </a:t>
            </a:r>
            <a:r>
              <a:rPr lang="pt-BR" dirty="0" err="1"/>
              <a:t>Not</a:t>
            </a:r>
            <a:r>
              <a:rPr lang="pt-BR" dirty="0"/>
              <a:t> </a:t>
            </a:r>
            <a:r>
              <a:rPr lang="pt-BR" dirty="0" err="1"/>
              <a:t>Only</a:t>
            </a:r>
            <a:r>
              <a:rPr lang="pt-BR" dirty="0"/>
              <a:t> SQL (Não apenas SQL). </a:t>
            </a:r>
          </a:p>
          <a:p>
            <a:r>
              <a:rPr lang="pt-BR" dirty="0"/>
              <a:t>Criado por Carlo </a:t>
            </a:r>
            <a:r>
              <a:rPr lang="pt-BR" dirty="0" err="1"/>
              <a:t>Strozzi</a:t>
            </a:r>
            <a:r>
              <a:rPr lang="pt-BR" dirty="0"/>
              <a:t> </a:t>
            </a:r>
          </a:p>
          <a:p>
            <a:r>
              <a:rPr lang="pt-BR" dirty="0"/>
              <a:t>Surgiu como alternativa aos bancos de dados relacionais. </a:t>
            </a:r>
          </a:p>
          <a:p>
            <a:r>
              <a:rPr lang="pt-BR" dirty="0"/>
              <a:t>Motivação:</a:t>
            </a:r>
          </a:p>
          <a:p>
            <a:pPr lvl="1"/>
            <a:r>
              <a:rPr lang="pt-BR" dirty="0"/>
              <a:t>Quantidade de informações disponíveis atualmente;</a:t>
            </a:r>
          </a:p>
          <a:p>
            <a:pPr lvl="1"/>
            <a:r>
              <a:rPr lang="pt-BR" dirty="0"/>
              <a:t>Necessidade de um melhor suporte a formatos estruturados de maneira diferente;</a:t>
            </a:r>
          </a:p>
          <a:p>
            <a:pPr lvl="1"/>
            <a:r>
              <a:rPr lang="pt-BR" dirty="0"/>
              <a:t>PRINCIPALMENTE – questões de escalabilidade e replicação. </a:t>
            </a:r>
          </a:p>
        </p:txBody>
      </p:sp>
      <p:sp>
        <p:nvSpPr>
          <p:cNvPr id="4" name="Espaço Reservado para Rodapé 3">
            <a:extLst>
              <a:ext uri="{FF2B5EF4-FFF2-40B4-BE49-F238E27FC236}">
                <a16:creationId xmlns:a16="http://schemas.microsoft.com/office/drawing/2014/main" id="{41861259-D483-4454-8143-E6C06FE26CCE}"/>
              </a:ext>
            </a:extLst>
          </p:cNvPr>
          <p:cNvSpPr>
            <a:spLocks noGrp="1"/>
          </p:cNvSpPr>
          <p:nvPr>
            <p:ph type="ftr" sz="quarter" idx="3"/>
          </p:nvPr>
        </p:nvSpPr>
        <p:spPr/>
        <p:txBody>
          <a:bodyPr/>
          <a:lstStyle/>
          <a:p>
            <a:r>
              <a:rPr lang="pt-BR"/>
              <a:t>Prof. Késsia Rita da Costa Marchi </a:t>
            </a:r>
          </a:p>
          <a:p>
            <a:r>
              <a:rPr lang="pt-BR"/>
              <a:t>INSTITUTO FEDERAL DO PARANÁ – CAMPUS PARANAVAÍ</a:t>
            </a:r>
            <a:endParaRPr lang="pt-BR" dirty="0"/>
          </a:p>
        </p:txBody>
      </p:sp>
    </p:spTree>
    <p:extLst>
      <p:ext uri="{BB962C8B-B14F-4D97-AF65-F5344CB8AC3E}">
        <p14:creationId xmlns:p14="http://schemas.microsoft.com/office/powerpoint/2010/main" val="273673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CED0DE-01C2-4458-80CD-DC89D7533A46}"/>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a:t>Atenção!! </a:t>
            </a:r>
          </a:p>
        </p:txBody>
      </p:sp>
      <p:sp>
        <p:nvSpPr>
          <p:cNvPr id="3" name="Espaço Reservado para Conteúdo 2">
            <a:extLst>
              <a:ext uri="{FF2B5EF4-FFF2-40B4-BE49-F238E27FC236}">
                <a16:creationId xmlns:a16="http://schemas.microsoft.com/office/drawing/2014/main" id="{AB9A30DD-835E-4A59-AAE5-EA2E05CD30CB}"/>
              </a:ext>
            </a:extLst>
          </p:cNvPr>
          <p:cNvSpPr>
            <a:spLocks noGrp="1"/>
          </p:cNvSpPr>
          <p:nvPr>
            <p:ph idx="1"/>
          </p:nvPr>
        </p:nvSpPr>
        <p:spPr>
          <a:xfrm>
            <a:off x="1158240" y="4700588"/>
            <a:ext cx="6339840" cy="1655762"/>
          </a:xfrm>
        </p:spPr>
        <p:txBody>
          <a:bodyPr vert="horz" lIns="91440" tIns="45720" rIns="91440" bIns="45720" rtlCol="0">
            <a:normAutofit/>
          </a:bodyPr>
          <a:lstStyle/>
          <a:p>
            <a:pPr marL="0" indent="0">
              <a:buNone/>
            </a:pPr>
            <a:r>
              <a:rPr lang="en-US" sz="2400" b="1"/>
              <a:t>O modelo relacional pode ser escalado e replicado, entretanto, é custoso. </a:t>
            </a:r>
          </a:p>
        </p:txBody>
      </p:sp>
      <p:cxnSp>
        <p:nvCxnSpPr>
          <p:cNvPr id="14" name="Straight Connector 13">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0A31640A-E3ED-49AF-A3BE-4F3863E15C94}"/>
              </a:ext>
            </a:extLst>
          </p:cNvPr>
          <p:cNvPicPr>
            <a:picLocks noChangeAspect="1"/>
          </p:cNvPicPr>
          <p:nvPr/>
        </p:nvPicPr>
        <p:blipFill rotWithShape="1">
          <a:blip r:embed="rId2"/>
          <a:srcRect l="12140" r="26360"/>
          <a:stretch/>
        </p:blipFill>
        <p:spPr>
          <a:xfrm>
            <a:off x="8134348" y="1005839"/>
            <a:ext cx="3444236" cy="3444236"/>
          </a:xfrm>
          <a:custGeom>
            <a:avLst/>
            <a:gdLst>
              <a:gd name="connsiteX0" fmla="*/ 1722118 w 3444236"/>
              <a:gd name="connsiteY0" fmla="*/ 0 h 3444236"/>
              <a:gd name="connsiteX1" fmla="*/ 3444236 w 3444236"/>
              <a:gd name="connsiteY1" fmla="*/ 1722118 h 3444236"/>
              <a:gd name="connsiteX2" fmla="*/ 1722118 w 3444236"/>
              <a:gd name="connsiteY2" fmla="*/ 3444236 h 3444236"/>
              <a:gd name="connsiteX3" fmla="*/ 0 w 3444236"/>
              <a:gd name="connsiteY3" fmla="*/ 1722118 h 3444236"/>
              <a:gd name="connsiteX4" fmla="*/ 1722118 w 3444236"/>
              <a:gd name="connsiteY4" fmla="*/ 0 h 344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236" h="3444236">
                <a:moveTo>
                  <a:pt x="1722118" y="0"/>
                </a:moveTo>
                <a:cubicBezTo>
                  <a:pt x="2673218" y="0"/>
                  <a:pt x="3444236" y="771018"/>
                  <a:pt x="3444236" y="1722118"/>
                </a:cubicBezTo>
                <a:cubicBezTo>
                  <a:pt x="3444236" y="2673218"/>
                  <a:pt x="2673218" y="3444236"/>
                  <a:pt x="1722118" y="3444236"/>
                </a:cubicBezTo>
                <a:cubicBezTo>
                  <a:pt x="771018" y="3444236"/>
                  <a:pt x="0" y="2673218"/>
                  <a:pt x="0" y="1722118"/>
                </a:cubicBezTo>
                <a:cubicBezTo>
                  <a:pt x="0" y="771018"/>
                  <a:pt x="771018" y="0"/>
                  <a:pt x="1722118" y="0"/>
                </a:cubicBezTo>
                <a:close/>
              </a:path>
            </a:pathLst>
          </a:custGeom>
        </p:spPr>
      </p:pic>
      <p:sp>
        <p:nvSpPr>
          <p:cNvPr id="4" name="Espaço Reservado para Rodapé 3">
            <a:extLst>
              <a:ext uri="{FF2B5EF4-FFF2-40B4-BE49-F238E27FC236}">
                <a16:creationId xmlns:a16="http://schemas.microsoft.com/office/drawing/2014/main" id="{C49A1486-BBF0-4EA2-A8B5-9811240F1799}"/>
              </a:ext>
            </a:extLst>
          </p:cNvPr>
          <p:cNvSpPr>
            <a:spLocks noGrp="1"/>
          </p:cNvSpPr>
          <p:nvPr>
            <p:ph type="ftr" sz="quarter" idx="3"/>
          </p:nvPr>
        </p:nvSpPr>
        <p:spPr>
          <a:xfrm>
            <a:off x="1158240" y="6356350"/>
            <a:ext cx="6293594" cy="365125"/>
          </a:xfrm>
        </p:spPr>
        <p:txBody>
          <a:bodyPr vert="horz" lIns="91440" tIns="45720" rIns="91440" bIns="45720" rtlCol="0" anchor="ctr">
            <a:normAutofit/>
          </a:bodyPr>
          <a:lstStyle/>
          <a:p>
            <a:pPr>
              <a:lnSpc>
                <a:spcPct val="90000"/>
              </a:lnSpc>
              <a:spcAft>
                <a:spcPts val="600"/>
              </a:spcAft>
              <a:defRPr/>
            </a:pPr>
            <a:r>
              <a:rPr lang="en-US" sz="700" kern="1200">
                <a:solidFill>
                  <a:schemeClr val="tx1">
                    <a:lumMod val="75000"/>
                    <a:lumOff val="25000"/>
                  </a:schemeClr>
                </a:solidFill>
                <a:latin typeface="Calibri" panose="020F0502020204030204"/>
                <a:ea typeface="+mn-ea"/>
                <a:cs typeface="+mn-cs"/>
              </a:rPr>
              <a:t>Prof. Késsia Rita da Costa Marchi </a:t>
            </a:r>
          </a:p>
          <a:p>
            <a:pPr>
              <a:lnSpc>
                <a:spcPct val="90000"/>
              </a:lnSpc>
              <a:spcAft>
                <a:spcPts val="600"/>
              </a:spcAft>
              <a:defRPr/>
            </a:pPr>
            <a:r>
              <a:rPr lang="en-US" sz="700" kern="1200">
                <a:solidFill>
                  <a:schemeClr val="tx1">
                    <a:lumMod val="75000"/>
                    <a:lumOff val="25000"/>
                  </a:schemeClr>
                </a:solidFill>
                <a:latin typeface="Calibri" panose="020F0502020204030204"/>
                <a:ea typeface="+mn-ea"/>
                <a:cs typeface="+mn-cs"/>
              </a:rPr>
              <a:t>INSTITUTO FEDERAL DO PARANÁ – CAMPUS PARANAVAÍ</a:t>
            </a:r>
          </a:p>
        </p:txBody>
      </p:sp>
    </p:spTree>
    <p:extLst>
      <p:ext uri="{BB962C8B-B14F-4D97-AF65-F5344CB8AC3E}">
        <p14:creationId xmlns:p14="http://schemas.microsoft.com/office/powerpoint/2010/main" val="3466659981"/>
      </p:ext>
    </p:extLst>
  </p:cSld>
  <p:clrMapOvr>
    <a:masterClrMapping/>
  </p:clrMapOvr>
</p:sld>
</file>

<file path=ppt/theme/theme1.xml><?xml version="1.0" encoding="utf-8"?>
<a:theme xmlns:a="http://schemas.openxmlformats.org/drawingml/2006/main" name="Tema do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resentação1" id="{BD605D26-6156-497E-BBF8-50BC5C713F00}" vid="{9FFA830C-CEBA-4A25-A690-98DC465EEA8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2708</Words>
  <Application>Microsoft Office PowerPoint</Application>
  <PresentationFormat>Widescreen</PresentationFormat>
  <Paragraphs>341</Paragraphs>
  <Slides>43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43</vt:i4>
      </vt:variant>
    </vt:vector>
  </HeadingPairs>
  <TitlesOfParts>
    <vt:vector size="48" baseType="lpstr">
      <vt:lpstr>Arial</vt:lpstr>
      <vt:lpstr>Calibri</vt:lpstr>
      <vt:lpstr>Calibri Light</vt:lpstr>
      <vt:lpstr>Courier New</vt:lpstr>
      <vt:lpstr>Tema do Office</vt:lpstr>
      <vt:lpstr>NoSQL Not Only SQL</vt:lpstr>
      <vt:lpstr>Introdução</vt:lpstr>
      <vt:lpstr>Propriedades ACID</vt:lpstr>
      <vt:lpstr>Mudanças mercadológicas</vt:lpstr>
      <vt:lpstr>Mudanças mercadológicas</vt:lpstr>
      <vt:lpstr>Big Data</vt:lpstr>
      <vt:lpstr>Objetivo desta etapa da disciplina: </vt:lpstr>
      <vt:lpstr>NoSQL</vt:lpstr>
      <vt:lpstr>Atenção!! </vt:lpstr>
      <vt:lpstr>Relembrando a escalabilidade</vt:lpstr>
      <vt:lpstr>NoSQL X SQL</vt:lpstr>
      <vt:lpstr>NoSQL X SQL</vt:lpstr>
      <vt:lpstr>Quando Utilizar?</vt:lpstr>
      <vt:lpstr>Tipos de bancos de dados NoSQL</vt:lpstr>
      <vt:lpstr>O MongoDB</vt:lpstr>
      <vt:lpstr>Json</vt:lpstr>
      <vt:lpstr>BSON</vt:lpstr>
      <vt:lpstr>Instalação do Mongo</vt:lpstr>
      <vt:lpstr>Shell do Mongo</vt:lpstr>
      <vt:lpstr>Selecionando / Criando um banco de dados</vt:lpstr>
      <vt:lpstr>Coleções </vt:lpstr>
      <vt:lpstr>Coleções – Armazenada no formato Json</vt:lpstr>
      <vt:lpstr>Criando registros </vt:lpstr>
      <vt:lpstr>Criando registros </vt:lpstr>
      <vt:lpstr>Criando registros </vt:lpstr>
      <vt:lpstr>Visualizando as coleções inseridas: </vt:lpstr>
      <vt:lpstr>Visualizando as coleções inseridas: </vt:lpstr>
      <vt:lpstr>Apagando registros</vt:lpstr>
      <vt:lpstr>Atualizando registro</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Atualizando registros com modificadores</vt:lpstr>
      <vt:lpstr>Finalizando a função Update()</vt:lpstr>
      <vt:lpstr>Finalizando a função Update()</vt:lpstr>
      <vt:lpstr>Apagando a coleção inteira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Not Only SQL</dc:title>
  <dc:creator>Késsia Marchi</dc:creator>
  <cp:lastModifiedBy>Késsia Marchi</cp:lastModifiedBy>
  <cp:revision>8</cp:revision>
  <dcterms:created xsi:type="dcterms:W3CDTF">2018-08-20T19:38:00Z</dcterms:created>
  <dcterms:modified xsi:type="dcterms:W3CDTF">2019-08-13T11:19:03Z</dcterms:modified>
</cp:coreProperties>
</file>