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02" r:id="rId3"/>
    <p:sldId id="257" r:id="rId4"/>
    <p:sldId id="258" r:id="rId5"/>
    <p:sldId id="26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4" r:id="rId15"/>
    <p:sldId id="311" r:id="rId16"/>
    <p:sldId id="312" r:id="rId17"/>
    <p:sldId id="31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801C0-DF7E-4B86-96E4-12C522418953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6660F-BDBE-47BB-AD76-85A063292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78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5931" y="63534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pt-BR" dirty="0"/>
              <a:t>Prof. Késsia Rita da Costa Marchi</a:t>
            </a:r>
          </a:p>
          <a:p>
            <a:pPr algn="l"/>
            <a:r>
              <a:rPr lang="pt-BR" dirty="0"/>
              <a:t>INSTITUTO FEDERAL DO PARANÁ – CAMPUS PARANAVAÍ</a:t>
            </a:r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373331" y="365125"/>
            <a:ext cx="808685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645845-575B-4EA8-8CCE-3DDF5E3742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3331" y="365125"/>
            <a:ext cx="8197688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0DAB9BCC-C33A-4192-8766-BB00F7D4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A2CB7D4-0BB8-4EAB-BC3F-BE807EEAE9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6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0D65540-6888-49AB-A4E0-8C3B98FC9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990DF2-0FE0-498D-AE0B-9527C6970E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7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3331" y="365125"/>
            <a:ext cx="8197688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645845-575B-4EA8-8CCE-3DDF5E3742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1193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9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NSTITUTO FEDERAL DO PARANÁ – CAMPUS PARANAVAÍ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EEFBEE-483D-43A7-8F43-5640D59497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1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3439" y="407987"/>
            <a:ext cx="81145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pt-BR" dirty="0"/>
              <a:t>Prof. Késsia Rita da Costa Marchi</a:t>
            </a:r>
          </a:p>
          <a:p>
            <a:pPr algn="l"/>
            <a:r>
              <a:rPr lang="pt-BR" dirty="0"/>
              <a:t> INSTITUTO FEDERAL DO PARANÁ – CAMPUS PARANAVAÍ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6262CE-DE84-458A-8F11-6B1D944C50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3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45248" y="365125"/>
            <a:ext cx="822275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NSTITUTO FEDERAL DO PARANÁ – CAMPUS PARANAVAÍ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6CA07A-E203-4F7A-813B-AC24FF709D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4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3331" y="365125"/>
            <a:ext cx="829467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1965F5-E181-4AC9-8687-EEF7E04155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5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C8FC839-74D2-40B1-9C52-D15D46DA9F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03B989DA-C1E0-4ECB-8953-8BF4C5F78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</p:spTree>
    <p:extLst>
      <p:ext uri="{BB962C8B-B14F-4D97-AF65-F5344CB8AC3E}">
        <p14:creationId xmlns:p14="http://schemas.microsoft.com/office/powerpoint/2010/main" val="5758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B3B2114E-BFD8-494E-9C8E-2604BB98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60AA7A1-DFA0-4206-9E61-6E29EDF837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E70AD1C4-3962-43B9-A7E8-15A7231A6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8A774CB-A785-447A-809E-C9F166C62C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7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5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373330" y="365125"/>
            <a:ext cx="89804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3529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Késsia Rita da Costa Marchi INSTITUTO FEDERAL DO PARANÁ – CAMPUS PARANAVAÍ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900827" y="6356350"/>
            <a:ext cx="345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“TRABALHAR COM AS MÃOS ENSINA MUITO”</a:t>
            </a:r>
          </a:p>
          <a:p>
            <a:r>
              <a:rPr lang="pt-BR" sz="800" dirty="0"/>
              <a:t>JOSÉ SARAMAGO</a:t>
            </a:r>
          </a:p>
          <a:p>
            <a:endParaRPr lang="pt-BR" dirty="0"/>
          </a:p>
        </p:txBody>
      </p:sp>
      <p:pic>
        <p:nvPicPr>
          <p:cNvPr id="7" name="Imagem 2" descr="plan. if..bm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0423" y="170649"/>
            <a:ext cx="2088232" cy="1714513"/>
          </a:xfrm>
          <a:prstGeom prst="rect">
            <a:avLst/>
          </a:prstGeom>
          <a:noFill/>
        </p:spPr>
      </p:pic>
      <p:cxnSp>
        <p:nvCxnSpPr>
          <p:cNvPr id="9" name="Conector reto 8"/>
          <p:cNvCxnSpPr/>
          <p:nvPr userDrawn="1"/>
        </p:nvCxnSpPr>
        <p:spPr>
          <a:xfrm>
            <a:off x="0" y="1759833"/>
            <a:ext cx="12192000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 userDrawn="1"/>
        </p:nvCxnSpPr>
        <p:spPr>
          <a:xfrm>
            <a:off x="0" y="55594"/>
            <a:ext cx="12192000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 userDrawn="1"/>
        </p:nvCxnSpPr>
        <p:spPr>
          <a:xfrm>
            <a:off x="0" y="6256382"/>
            <a:ext cx="12192000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4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94560"/>
            <a:ext cx="9144000" cy="2387600"/>
          </a:xfrm>
        </p:spPr>
        <p:txBody>
          <a:bodyPr/>
          <a:lstStyle/>
          <a:p>
            <a:pPr algn="ctr"/>
            <a:r>
              <a:rPr lang="pt-BR" b="1" dirty="0" err="1"/>
              <a:t>NoSQL</a:t>
            </a:r>
            <a:br>
              <a:rPr lang="pt-BR" b="1" dirty="0"/>
            </a:br>
            <a:r>
              <a:rPr lang="pt-BR" b="1" dirty="0" err="1"/>
              <a:t>Not</a:t>
            </a:r>
            <a:r>
              <a:rPr lang="pt-BR" b="1" dirty="0"/>
              <a:t> </a:t>
            </a:r>
            <a:r>
              <a:rPr lang="pt-BR" b="1" dirty="0" err="1"/>
              <a:t>Only</a:t>
            </a:r>
            <a:r>
              <a:rPr lang="pt-BR" b="1" dirty="0"/>
              <a:t>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0436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Parte 02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A061E9-D701-42F7-913D-2A307EFEE19F}"/>
              </a:ext>
            </a:extLst>
          </p:cNvPr>
          <p:cNvSpPr txBox="1"/>
          <p:nvPr/>
        </p:nvSpPr>
        <p:spPr>
          <a:xfrm>
            <a:off x="0" y="6260122"/>
            <a:ext cx="322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Prof. Késsia Rita da Costa Marchi</a:t>
            </a:r>
          </a:p>
          <a:p>
            <a:r>
              <a:rPr lang="pt-BR" dirty="0"/>
              <a:t>IFPR – Campus Paranavaí</a:t>
            </a:r>
          </a:p>
        </p:txBody>
      </p:sp>
    </p:spTree>
    <p:extLst>
      <p:ext uri="{BB962C8B-B14F-4D97-AF65-F5344CB8AC3E}">
        <p14:creationId xmlns:p14="http://schemas.microsoft.com/office/powerpoint/2010/main" val="281242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F09F7-1107-4CCB-B063-B7A40175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Operadores de Comparação</a:t>
            </a:r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B13C7A43-422E-4371-B412-986CA9B5E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647435"/>
              </p:ext>
            </p:extLst>
          </p:nvPr>
        </p:nvGraphicFramePr>
        <p:xfrm>
          <a:off x="838200" y="1825625"/>
          <a:ext cx="10515600" cy="2595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92330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6468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Operador no </a:t>
                      </a:r>
                      <a:r>
                        <a:rPr lang="pt-BR" dirty="0" err="1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Operador de comparação correspondente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7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  <a:r>
                        <a:rPr lang="pt-BR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lt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613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  <a:r>
                        <a:rPr lang="pt-BR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lte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9451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  <a:r>
                        <a:rPr lang="pt-BR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gt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474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  <a:r>
                        <a:rPr lang="pt-BR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gte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3262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  <a:r>
                        <a:rPr lang="pt-BR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eq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618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$ne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4306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A6222B-1251-4BF0-A753-7E4898D46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</p:spTree>
    <p:extLst>
      <p:ext uri="{BB962C8B-B14F-4D97-AF65-F5344CB8AC3E}">
        <p14:creationId xmlns:p14="http://schemas.microsoft.com/office/powerpoint/2010/main" val="204331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B41BC-4F5F-4937-9D86-E5004F84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Buscando registros com o 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678AFD-6133-478B-8743-E997FADF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Utilizando os operadores de comparação</a:t>
            </a:r>
          </a:p>
          <a:p>
            <a:pPr lvl="2"/>
            <a:r>
              <a:rPr lang="pt-BR" dirty="0" err="1">
                <a:cs typeface="Calibri"/>
              </a:rPr>
              <a:t>db.produtos.find</a:t>
            </a:r>
            <a:r>
              <a:rPr lang="pt-BR" dirty="0">
                <a:cs typeface="Calibri"/>
              </a:rPr>
              <a:t>({quantidade: {$</a:t>
            </a:r>
            <a:r>
              <a:rPr lang="pt-BR" dirty="0" err="1">
                <a:cs typeface="Calibri"/>
              </a:rPr>
              <a:t>gt</a:t>
            </a:r>
            <a:r>
              <a:rPr lang="pt-BR" dirty="0">
                <a:cs typeface="Calibri"/>
              </a:rPr>
              <a:t>: 5, $</a:t>
            </a:r>
            <a:r>
              <a:rPr lang="pt-BR" dirty="0" err="1">
                <a:cs typeface="Calibri"/>
              </a:rPr>
              <a:t>lt</a:t>
            </a:r>
            <a:r>
              <a:rPr lang="pt-BR" dirty="0">
                <a:cs typeface="Calibri"/>
              </a:rPr>
              <a:t>: 10} }).</a:t>
            </a:r>
            <a:r>
              <a:rPr lang="pt-BR" dirty="0" err="1">
                <a:cs typeface="Calibri"/>
              </a:rPr>
              <a:t>pretty</a:t>
            </a:r>
            <a:r>
              <a:rPr lang="pt-BR" dirty="0">
                <a:cs typeface="Calibri"/>
              </a:rPr>
              <a:t>()</a:t>
            </a:r>
          </a:p>
          <a:p>
            <a:pPr lvl="2"/>
            <a:endParaRPr lang="pt-BR" dirty="0">
              <a:cs typeface="Calibri"/>
            </a:endParaRPr>
          </a:p>
          <a:p>
            <a:pPr lvl="2"/>
            <a:r>
              <a:rPr lang="pt-BR" dirty="0" err="1">
                <a:cs typeface="Calibri"/>
              </a:rPr>
              <a:t>db.produtos.find</a:t>
            </a:r>
            <a:r>
              <a:rPr lang="pt-BR" dirty="0">
                <a:cs typeface="Calibri"/>
              </a:rPr>
              <a:t>({nome: {$ne : ‘Geladeira’ } }).</a:t>
            </a:r>
            <a:r>
              <a:rPr lang="pt-BR" dirty="0" err="1">
                <a:cs typeface="Calibri"/>
              </a:rPr>
              <a:t>pretty</a:t>
            </a:r>
            <a:r>
              <a:rPr lang="pt-BR" dirty="0">
                <a:cs typeface="Calibri"/>
              </a:rPr>
              <a:t>()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C93B89-764F-413B-9602-808FFAE9A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</p:spTree>
    <p:extLst>
      <p:ext uri="{BB962C8B-B14F-4D97-AF65-F5344CB8AC3E}">
        <p14:creationId xmlns:p14="http://schemas.microsoft.com/office/powerpoint/2010/main" val="181279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7769B-9C11-445A-BA30-7B03C1C7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Operadores lógicos ou condicionais</a:t>
            </a:r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F844DC4-F720-4778-9356-3560B3E2D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322956"/>
              </p:ext>
            </p:extLst>
          </p:nvPr>
        </p:nvGraphicFramePr>
        <p:xfrm>
          <a:off x="838200" y="1825625"/>
          <a:ext cx="10515600" cy="1854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202021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01060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Operador condicional no </a:t>
                      </a:r>
                      <a:r>
                        <a:rPr lang="pt-BR" dirty="0" err="1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Operador condicional correspondente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3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  <a:r>
                        <a:rPr lang="pt-BR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or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OR (||)  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93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  <a:r>
                        <a:rPr lang="pt-BR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and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AND (&amp;&amp;) 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3863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  <a:r>
                        <a:rPr lang="pt-BR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not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NOT (!)  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859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  <a:r>
                        <a:rPr lang="pt-BR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nor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76759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5B3F29-67F8-4D1A-97FE-02CF4A442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</p:spTree>
    <p:extLst>
      <p:ext uri="{BB962C8B-B14F-4D97-AF65-F5344CB8AC3E}">
        <p14:creationId xmlns:p14="http://schemas.microsoft.com/office/powerpoint/2010/main" val="199625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923E7-7126-4AD6-B0C6-C8187FC6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Buscando registros com o 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90434-76ED-441D-AD55-B1A355DF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Utilizando os operadores lógicos ou condicionais:</a:t>
            </a:r>
          </a:p>
          <a:p>
            <a:pPr lvl="2"/>
            <a:r>
              <a:rPr lang="pt-BR" dirty="0" err="1">
                <a:cs typeface="Calibri"/>
              </a:rPr>
              <a:t>db.produtos.find</a:t>
            </a:r>
            <a:r>
              <a:rPr lang="pt-BR" dirty="0">
                <a:cs typeface="Calibri"/>
              </a:rPr>
              <a:t>( {$</a:t>
            </a:r>
            <a:r>
              <a:rPr lang="pt-BR" dirty="0" err="1">
                <a:cs typeface="Calibri"/>
              </a:rPr>
              <a:t>or</a:t>
            </a:r>
            <a:r>
              <a:rPr lang="pt-BR" dirty="0">
                <a:cs typeface="Calibri"/>
              </a:rPr>
              <a:t>:  [ {nome: "Geladeira"}, {quantidade: 5} ]  } ).</a:t>
            </a:r>
            <a:r>
              <a:rPr lang="pt-BR" dirty="0" err="1">
                <a:cs typeface="Calibri"/>
              </a:rPr>
              <a:t>pretty</a:t>
            </a:r>
            <a:r>
              <a:rPr lang="pt-BR" dirty="0">
                <a:cs typeface="Calibri"/>
              </a:rPr>
              <a:t>()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356BA-EAF4-47C7-B7B6-DF19CB23B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</p:spTree>
    <p:extLst>
      <p:ext uri="{BB962C8B-B14F-4D97-AF65-F5344CB8AC3E}">
        <p14:creationId xmlns:p14="http://schemas.microsoft.com/office/powerpoint/2010/main" val="115986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0AD5E-165B-4804-858C-9885719E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Buscando registros com o Mongo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B0B21-5855-43D8-A759-60B6E2C9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Operador $in – pode ser utilizado quando necessitamos do operador OR. </a:t>
            </a:r>
          </a:p>
          <a:p>
            <a:pPr lvl="2"/>
            <a:r>
              <a:rPr lang="pt-BR" dirty="0" err="1"/>
              <a:t>db.produtos.find</a:t>
            </a:r>
            <a:r>
              <a:rPr lang="pt-BR" dirty="0"/>
              <a:t>( { quantidade : {$in : [5 , 21]} } ).</a:t>
            </a:r>
            <a:r>
              <a:rPr lang="pt-BR" dirty="0" err="1"/>
              <a:t>pretty</a:t>
            </a:r>
            <a:r>
              <a:rPr lang="pt-BR" dirty="0"/>
              <a:t>().</a:t>
            </a:r>
          </a:p>
          <a:p>
            <a:pPr lvl="2"/>
            <a:endParaRPr lang="pt-BR" dirty="0"/>
          </a:p>
          <a:p>
            <a:r>
              <a:rPr lang="pt-BR" dirty="0"/>
              <a:t>Operador $</a:t>
            </a:r>
            <a:r>
              <a:rPr lang="pt-BR" dirty="0" err="1"/>
              <a:t>nin</a:t>
            </a:r>
            <a:r>
              <a:rPr lang="pt-BR" dirty="0"/>
              <a:t> – inverso do IN. 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68CFF9-0DC3-451E-8AEC-795821180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976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B398A-3829-44E6-B2CE-3F4EACDA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Buscando registros com o Mongo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22927-9817-4EDB-BCD0-DDD12418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Trazendo campos escolhidos. </a:t>
            </a:r>
          </a:p>
          <a:p>
            <a:pPr lvl="2"/>
            <a:r>
              <a:rPr lang="pt-BR" dirty="0" err="1"/>
              <a:t>db.produtos.find</a:t>
            </a:r>
            <a:r>
              <a:rPr lang="pt-BR" dirty="0"/>
              <a:t>({}, {“nome”: 1, “quantidade”: 1}).</a:t>
            </a:r>
            <a:r>
              <a:rPr lang="pt-BR" dirty="0" err="1"/>
              <a:t>pretty</a:t>
            </a:r>
            <a:r>
              <a:rPr lang="pt-BR" dirty="0"/>
              <a:t>()</a:t>
            </a:r>
          </a:p>
          <a:p>
            <a:r>
              <a:rPr lang="pt-BR" dirty="0"/>
              <a:t>O primeiro conjunto de colchetes, indica que não terá critérios, e no segundo conjunto indica os campos que serão exibidos do documento. </a:t>
            </a:r>
          </a:p>
          <a:p>
            <a:r>
              <a:rPr lang="pt-BR" dirty="0"/>
              <a:t>O campo ID sempre é retornado por padrão. 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27E8E1-8202-4094-BC2A-D2873BD15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21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386ED-4EE1-47E5-A96E-7B109BC3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Buscando registros com o Mongo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053EF-CFA9-4203-94CD-1D53D3985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campos que não queremos ver na resposta podem ser escondidos passando como parâmetro o valor 0. </a:t>
            </a:r>
          </a:p>
          <a:p>
            <a:pPr lvl="2"/>
            <a:r>
              <a:rPr lang="pt-BR" dirty="0" err="1"/>
              <a:t>db.produtos.find</a:t>
            </a:r>
            <a:r>
              <a:rPr lang="pt-BR" dirty="0"/>
              <a:t>({}, {“nome”: 1, “quantidade”: 1, “_id”: 0}).</a:t>
            </a:r>
            <a:r>
              <a:rPr lang="pt-BR" dirty="0" err="1"/>
              <a:t>pretty</a:t>
            </a:r>
            <a:r>
              <a:rPr lang="pt-BR" dirty="0"/>
              <a:t>()</a:t>
            </a:r>
          </a:p>
          <a:p>
            <a:pPr lvl="2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1028EF-9658-4EFF-BD46-38B5B9113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59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1DC82-7C2E-46FD-8BA4-97C45A2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Praticando!!!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C876B-F073-4618-B039-9306871A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aos exercícios!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3DA206-CDD4-4C4D-BA04-283A80CB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50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0C72E-FC4E-4A09-948E-8D9E74C6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Inserindo Registros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7602C-7CDC-45CE-9DCF-3F0F6CDE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Para esta aula, utilizaremos a seguinte inserção: 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C21AC0-88FD-4F79-8C85-6552F8663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DA26FB-16F7-4EC1-A4F0-6BA558823733}"/>
              </a:ext>
            </a:extLst>
          </p:cNvPr>
          <p:cNvSpPr txBox="1"/>
          <p:nvPr/>
        </p:nvSpPr>
        <p:spPr>
          <a:xfrm>
            <a:off x="3427663" y="2658978"/>
            <a:ext cx="5309936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Use aprende</a:t>
            </a:r>
          </a:p>
          <a:p>
            <a:endParaRPr lang="pt-BR" dirty="0">
              <a:cs typeface="Calibri"/>
            </a:endParaRPr>
          </a:p>
          <a:p>
            <a:r>
              <a:rPr lang="pt-BR" dirty="0" err="1">
                <a:cs typeface="Calibri"/>
              </a:rPr>
              <a:t>db.produtos.insert</a:t>
            </a:r>
            <a:r>
              <a:rPr lang="pt-BR" dirty="0">
                <a:cs typeface="Calibri"/>
              </a:rPr>
              <a:t>([</a:t>
            </a:r>
            <a:endParaRPr lang="en-US" dirty="0">
              <a:cs typeface="Calibri"/>
            </a:endParaRPr>
          </a:p>
          <a:p>
            <a:r>
              <a:rPr lang="pt-BR" dirty="0">
                <a:cs typeface="Calibri"/>
              </a:rPr>
              <a:t>{“nome”: “Geladeira”, “quantidade”: “5”},</a:t>
            </a:r>
            <a:endParaRPr lang="en-US" dirty="0">
              <a:cs typeface="Calibri"/>
            </a:endParaRPr>
          </a:p>
          <a:p>
            <a:r>
              <a:rPr lang="pt-BR" dirty="0">
                <a:cs typeface="Calibri"/>
              </a:rPr>
              <a:t>{“nome”: “Fogão”, “quantidade”: “10”},</a:t>
            </a:r>
            <a:endParaRPr lang="en-US" dirty="0">
              <a:cs typeface="Calibri"/>
            </a:endParaRPr>
          </a:p>
          <a:p>
            <a:r>
              <a:rPr lang="pt-BR" dirty="0">
                <a:cs typeface="Calibri"/>
              </a:rPr>
              <a:t>{“nome”: “Micro-ondas”, “quantidade”: “12”}])</a:t>
            </a:r>
            <a:endParaRPr lang="en-US" dirty="0">
              <a:cs typeface="Calibri"/>
            </a:endParaRPr>
          </a:p>
          <a:p>
            <a:pPr algn="ctr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37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25FCE-E982-43A7-90B5-107ABD5A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Buscando registros com o Mongo</a:t>
            </a:r>
            <a:r>
              <a:rPr lang="pt-BR" dirty="0">
                <a:cs typeface="Calibri Light"/>
              </a:rPr>
              <a:t>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DBCFC-9D38-4860-9E0A-1FA6A078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Para relembrar,</a:t>
            </a:r>
            <a:r>
              <a:rPr lang="pt-BR" dirty="0">
                <a:cs typeface="Calibri"/>
              </a:rPr>
              <a:t> respondam? </a:t>
            </a:r>
          </a:p>
          <a:p>
            <a:pPr lvl="1"/>
            <a:r>
              <a:rPr lang="pt-BR" dirty="0">
                <a:cs typeface="Calibri"/>
              </a:rPr>
              <a:t>Como realizamos buscas no </a:t>
            </a:r>
            <a:r>
              <a:rPr lang="pt-BR" dirty="0" err="1">
                <a:cs typeface="Calibri"/>
              </a:rPr>
              <a:t>MongoDB</a:t>
            </a:r>
            <a:r>
              <a:rPr lang="pt-BR" dirty="0">
                <a:cs typeface="Calibri"/>
              </a:rPr>
              <a:t>? </a:t>
            </a:r>
          </a:p>
          <a:p>
            <a:pPr lvl="1"/>
            <a:r>
              <a:rPr lang="pt-BR" dirty="0">
                <a:cs typeface="Calibri"/>
              </a:rPr>
              <a:t>Para que o </a:t>
            </a:r>
            <a:r>
              <a:rPr lang="pt-BR" dirty="0" err="1">
                <a:cs typeface="Calibri"/>
              </a:rPr>
              <a:t>MongoDB</a:t>
            </a:r>
            <a:r>
              <a:rPr lang="pt-BR" dirty="0">
                <a:cs typeface="Calibri"/>
              </a:rPr>
              <a:t> exiba os </a:t>
            </a:r>
            <a:r>
              <a:rPr lang="pt-BR" dirty="0" err="1">
                <a:cs typeface="Calibri"/>
              </a:rPr>
              <a:t>JSONs</a:t>
            </a:r>
            <a:r>
              <a:rPr lang="pt-BR" dirty="0">
                <a:cs typeface="Calibri"/>
              </a:rPr>
              <a:t> de forma legível, o que devemos utilizar? 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AA2461-AB1D-4B3A-967F-A8094F3CE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INSTITUTO FEDERAL DO PARANÁ – CAMPUS PARANAVAÍ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4A46-C990-4680-ACD3-C6034C5E9E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00827" y="6356350"/>
            <a:ext cx="3452973" cy="365125"/>
          </a:xfrm>
        </p:spPr>
        <p:txBody>
          <a:bodyPr/>
          <a:lstStyle/>
          <a:p>
            <a:r>
              <a:rPr lang="pt-BR"/>
              <a:t>“TRABALHAR COM AS MÃOS ENSINA MUITO”</a:t>
            </a:r>
          </a:p>
          <a:p>
            <a:r>
              <a:rPr lang="pt-BR" sz="800"/>
              <a:t>JOSÉ SARAMAGO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90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DF976-896B-49BD-9D84-CADE179B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Buscando registros com o 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BBF97-ED46-4EB7-A386-5A8DBE20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Para relembrar, respondam? </a:t>
            </a:r>
            <a:endParaRPr lang="en-US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Como realizamos buscas no </a:t>
            </a:r>
            <a:r>
              <a:rPr lang="pt-BR" dirty="0" err="1">
                <a:cs typeface="Calibri"/>
              </a:rPr>
              <a:t>MongoDB</a:t>
            </a:r>
            <a:r>
              <a:rPr lang="pt-BR" dirty="0">
                <a:cs typeface="Calibri"/>
              </a:rPr>
              <a:t>? </a:t>
            </a:r>
            <a:endParaRPr lang="en-US" dirty="0">
              <a:cs typeface="Calibri"/>
            </a:endParaRPr>
          </a:p>
          <a:p>
            <a:pPr lvl="2"/>
            <a:r>
              <a:rPr lang="pt-BR" dirty="0" err="1">
                <a:cs typeface="Calibri"/>
              </a:rPr>
              <a:t>db.produtos.find</a:t>
            </a:r>
            <a:r>
              <a:rPr lang="pt-BR" dirty="0">
                <a:cs typeface="Calibri"/>
              </a:rPr>
              <a:t>()</a:t>
            </a:r>
          </a:p>
          <a:p>
            <a:pPr lvl="2"/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Para que o </a:t>
            </a:r>
            <a:r>
              <a:rPr lang="pt-BR" dirty="0" err="1">
                <a:cs typeface="Calibri"/>
              </a:rPr>
              <a:t>MongoDB</a:t>
            </a:r>
            <a:r>
              <a:rPr lang="pt-BR" dirty="0">
                <a:cs typeface="Calibri"/>
              </a:rPr>
              <a:t> exiba os </a:t>
            </a:r>
            <a:r>
              <a:rPr lang="pt-BR" dirty="0" err="1">
                <a:cs typeface="Calibri"/>
              </a:rPr>
              <a:t>JSONs</a:t>
            </a:r>
            <a:r>
              <a:rPr lang="pt-BR" dirty="0">
                <a:cs typeface="Calibri"/>
              </a:rPr>
              <a:t> de forma legível, o que devemos utilizar? </a:t>
            </a:r>
            <a:endParaRPr lang="en-US" dirty="0">
              <a:cs typeface="Calibri"/>
            </a:endParaRPr>
          </a:p>
          <a:p>
            <a:pPr lvl="2"/>
            <a:r>
              <a:rPr lang="pt-BR" dirty="0" err="1">
                <a:cs typeface="Calibri"/>
              </a:rPr>
              <a:t>db.produtos.find</a:t>
            </a:r>
            <a:r>
              <a:rPr lang="pt-BR" dirty="0">
                <a:cs typeface="Calibri"/>
              </a:rPr>
              <a:t>().</a:t>
            </a:r>
            <a:r>
              <a:rPr lang="pt-BR" dirty="0" err="1">
                <a:cs typeface="Calibri"/>
              </a:rPr>
              <a:t>pretty</a:t>
            </a:r>
            <a:r>
              <a:rPr lang="pt-BR" dirty="0">
                <a:cs typeface="Calibri"/>
              </a:rPr>
              <a:t>()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08062B-49A8-4047-B5C9-757F3394C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39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4D91E-F7A9-4632-8023-41C5F6BF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Buscando registros com o Mongo</a:t>
            </a:r>
          </a:p>
          <a:p>
            <a:endParaRPr lang="pt-BR" dirty="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173B6-9F17-4E0D-AA4F-2275FF37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A função </a:t>
            </a:r>
            <a:r>
              <a:rPr lang="pt-BR" i="1" dirty="0" err="1">
                <a:cs typeface="Calibri"/>
              </a:rPr>
              <a:t>find</a:t>
            </a:r>
            <a:r>
              <a:rPr lang="pt-BR" dirty="0">
                <a:cs typeface="Calibri"/>
              </a:rPr>
              <a:t> permite que sejam utilizados parâmetros - </a:t>
            </a:r>
            <a:r>
              <a:rPr lang="pt-BR" dirty="0" err="1">
                <a:cs typeface="Calibri"/>
              </a:rPr>
              <a:t>JSONs</a:t>
            </a:r>
            <a:r>
              <a:rPr lang="pt-BR" dirty="0">
                <a:cs typeface="Calibri"/>
              </a:rPr>
              <a:t> que define o que estamos buscando - Critério de busca. 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sz="2000" dirty="0" err="1">
                <a:cs typeface="Calibri"/>
              </a:rPr>
              <a:t>db.produtos.find</a:t>
            </a:r>
            <a:r>
              <a:rPr lang="pt-BR" sz="2000" dirty="0">
                <a:cs typeface="Calibri"/>
              </a:rPr>
              <a:t>({nome: "Geladeira"}).</a:t>
            </a:r>
            <a:r>
              <a:rPr lang="pt-BR" sz="2000" dirty="0" err="1">
                <a:cs typeface="Calibri"/>
              </a:rPr>
              <a:t>pretty</a:t>
            </a:r>
            <a:r>
              <a:rPr lang="pt-BR" sz="2000" dirty="0">
                <a:cs typeface="Calibri"/>
              </a:rPr>
              <a:t>()</a:t>
            </a:r>
          </a:p>
          <a:p>
            <a:pPr lvl="1"/>
            <a:endParaRPr lang="pt-BR" sz="2000" dirty="0">
              <a:cs typeface="Calibri"/>
            </a:endParaRPr>
          </a:p>
          <a:p>
            <a:pPr lvl="1"/>
            <a:r>
              <a:rPr lang="pt-BR" sz="2000" dirty="0" err="1">
                <a:cs typeface="Calibri"/>
              </a:rPr>
              <a:t>db.produtos.find</a:t>
            </a:r>
            <a:r>
              <a:rPr lang="pt-BR" sz="2000" dirty="0">
                <a:cs typeface="Calibri"/>
              </a:rPr>
              <a:t>({nome: "Geladeira", quantidade: 5}).</a:t>
            </a:r>
            <a:r>
              <a:rPr lang="pt-BR" sz="2000" dirty="0" err="1">
                <a:cs typeface="Calibri"/>
              </a:rPr>
              <a:t>pretty</a:t>
            </a:r>
            <a:r>
              <a:rPr lang="pt-BR" sz="2000" dirty="0">
                <a:cs typeface="Calibri"/>
              </a:rPr>
              <a:t>()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D7A505-63C9-49F0-8873-5C1FE12E1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/>
              <a:t>Prof. Késsia Rita da Costa Marchi </a:t>
            </a:r>
          </a:p>
          <a:p>
            <a:r>
              <a:rPr lang="pt-BR"/>
              <a:t>INSTITUTO FEDERAL DO PARANÁ – CAMPUS PARANAVAÍ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052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8A126-4344-49D4-B452-248AFAAA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Buscando registros com o 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D0C89-9C72-403D-B975-18637D0AA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Para os tipos de dados </a:t>
            </a:r>
            <a:r>
              <a:rPr lang="pt-BR" i="1" dirty="0" err="1">
                <a:cs typeface="Calibri"/>
              </a:rPr>
              <a:t>string</a:t>
            </a:r>
            <a:r>
              <a:rPr lang="pt-BR" dirty="0">
                <a:cs typeface="Calibri"/>
              </a:rPr>
              <a:t>, também podemos utilizar expressões regulares: </a:t>
            </a:r>
          </a:p>
          <a:p>
            <a:endParaRPr lang="pt-BR" dirty="0">
              <a:cs typeface="Calibri"/>
            </a:endParaRPr>
          </a:p>
          <a:p>
            <a:pPr lvl="2"/>
            <a:r>
              <a:rPr lang="pt-BR" dirty="0" err="1">
                <a:cs typeface="Calibri"/>
              </a:rPr>
              <a:t>db.produtos.find</a:t>
            </a:r>
            <a:r>
              <a:rPr lang="pt-BR" dirty="0">
                <a:cs typeface="Calibri"/>
              </a:rPr>
              <a:t>({nome: /Gel/}).</a:t>
            </a:r>
            <a:r>
              <a:rPr lang="pt-BR" dirty="0" err="1">
                <a:cs typeface="Calibri"/>
              </a:rPr>
              <a:t>pretty</a:t>
            </a:r>
            <a:r>
              <a:rPr lang="pt-BR" dirty="0">
                <a:cs typeface="Calibri"/>
              </a:rPr>
              <a:t>()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5C7CC7-B093-4483-AE19-EF257154F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</p:spTree>
    <p:extLst>
      <p:ext uri="{BB962C8B-B14F-4D97-AF65-F5344CB8AC3E}">
        <p14:creationId xmlns:p14="http://schemas.microsoft.com/office/powerpoint/2010/main" val="238875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F934D-95BD-404E-A9B7-EF7DCCE4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Buscando registros com o Mongo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5B44C-B6E4-4D8B-B8EF-DE21D6EE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Função </a:t>
            </a:r>
            <a:r>
              <a:rPr lang="pt-BR" dirty="0" err="1">
                <a:cs typeface="Calibri"/>
              </a:rPr>
              <a:t>Limit</a:t>
            </a:r>
            <a:r>
              <a:rPr lang="pt-BR" dirty="0">
                <a:cs typeface="Calibri"/>
              </a:rPr>
              <a:t>()</a:t>
            </a:r>
          </a:p>
          <a:p>
            <a:pPr lvl="1"/>
            <a:r>
              <a:rPr lang="pt-BR" sz="2000" dirty="0" err="1">
                <a:cs typeface="Calibri"/>
              </a:rPr>
              <a:t>db.produtos.find</a:t>
            </a:r>
            <a:r>
              <a:rPr lang="pt-BR" sz="2000" dirty="0">
                <a:cs typeface="Calibri"/>
              </a:rPr>
              <a:t>().</a:t>
            </a:r>
            <a:r>
              <a:rPr lang="pt-BR" sz="2000" dirty="0" err="1">
                <a:cs typeface="Calibri"/>
              </a:rPr>
              <a:t>limit</a:t>
            </a:r>
            <a:r>
              <a:rPr lang="pt-BR" sz="2000" dirty="0">
                <a:cs typeface="Calibri"/>
              </a:rPr>
              <a:t>(2).</a:t>
            </a:r>
            <a:r>
              <a:rPr lang="pt-BR" sz="2000" dirty="0" err="1">
                <a:cs typeface="Calibri"/>
              </a:rPr>
              <a:t>pretty</a:t>
            </a:r>
            <a:r>
              <a:rPr lang="pt-BR" sz="2000" dirty="0">
                <a:cs typeface="Calibri"/>
              </a:rPr>
              <a:t>()</a:t>
            </a:r>
          </a:p>
          <a:p>
            <a:pPr lvl="1"/>
            <a:endParaRPr lang="pt-BR" sz="2000" dirty="0">
              <a:cs typeface="Calibri"/>
            </a:endParaRPr>
          </a:p>
          <a:p>
            <a:r>
              <a:rPr lang="pt-BR" dirty="0">
                <a:cs typeface="Calibri"/>
              </a:rPr>
              <a:t>Função </a:t>
            </a:r>
            <a:r>
              <a:rPr lang="pt-BR" dirty="0" err="1">
                <a:cs typeface="Calibri"/>
              </a:rPr>
              <a:t>findOne</a:t>
            </a:r>
            <a:r>
              <a:rPr lang="pt-BR" dirty="0">
                <a:cs typeface="Calibri"/>
              </a:rPr>
              <a:t>()</a:t>
            </a:r>
          </a:p>
          <a:p>
            <a:pPr lvl="1"/>
            <a:r>
              <a:rPr lang="pt-BR" dirty="0">
                <a:cs typeface="Calibri"/>
              </a:rPr>
              <a:t>É utilizada quando houver a necessidade de retornar apenas o primeiro documento.</a:t>
            </a:r>
          </a:p>
          <a:p>
            <a:pPr lvl="2"/>
            <a:r>
              <a:rPr lang="pt-BR" dirty="0" err="1">
                <a:cs typeface="Calibri"/>
              </a:rPr>
              <a:t>db.produtos.findOne</a:t>
            </a:r>
            <a:r>
              <a:rPr lang="pt-BR" dirty="0">
                <a:cs typeface="Calibri"/>
              </a:rPr>
              <a:t>()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B51918-1118-4A07-8365-593D6AE34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</p:spTree>
    <p:extLst>
      <p:ext uri="{BB962C8B-B14F-4D97-AF65-F5344CB8AC3E}">
        <p14:creationId xmlns:p14="http://schemas.microsoft.com/office/powerpoint/2010/main" val="97739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06002-CC8B-460A-988E-190BCB8B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Buscando registros com o 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2100E-8011-4E3C-80FC-E100F306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Ordenando os resultados.</a:t>
            </a:r>
          </a:p>
          <a:p>
            <a:pPr lvl="1"/>
            <a:r>
              <a:rPr lang="pt-BR" dirty="0">
                <a:cs typeface="Calibri"/>
              </a:rPr>
              <a:t>De forma crescente:</a:t>
            </a:r>
          </a:p>
          <a:p>
            <a:pPr lvl="2"/>
            <a:r>
              <a:rPr lang="pt-BR" dirty="0" err="1">
                <a:cs typeface="Calibri"/>
              </a:rPr>
              <a:t>db.produtos.find</a:t>
            </a:r>
            <a:r>
              <a:rPr lang="pt-BR" dirty="0">
                <a:cs typeface="Calibri"/>
              </a:rPr>
              <a:t>().</a:t>
            </a:r>
            <a:r>
              <a:rPr lang="pt-BR" dirty="0" err="1">
                <a:cs typeface="Calibri"/>
              </a:rPr>
              <a:t>sort</a:t>
            </a:r>
            <a:r>
              <a:rPr lang="pt-BR" dirty="0">
                <a:cs typeface="Calibri"/>
              </a:rPr>
              <a:t>({nome: 1}).</a:t>
            </a:r>
            <a:r>
              <a:rPr lang="pt-BR" dirty="0" err="1">
                <a:cs typeface="Calibri"/>
              </a:rPr>
              <a:t>pretty</a:t>
            </a:r>
            <a:r>
              <a:rPr lang="pt-BR" dirty="0">
                <a:cs typeface="Calibri"/>
              </a:rPr>
              <a:t>()</a:t>
            </a:r>
          </a:p>
          <a:p>
            <a:pPr lvl="1"/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De forma decrescente: </a:t>
            </a:r>
          </a:p>
          <a:p>
            <a:pPr lvl="2"/>
            <a:r>
              <a:rPr lang="pt-BR" dirty="0" err="1">
                <a:cs typeface="Calibri"/>
              </a:rPr>
              <a:t>db.produtos.find</a:t>
            </a:r>
            <a:r>
              <a:rPr lang="pt-BR" dirty="0">
                <a:cs typeface="Calibri"/>
              </a:rPr>
              <a:t>().</a:t>
            </a:r>
            <a:r>
              <a:rPr lang="pt-BR" dirty="0" err="1">
                <a:cs typeface="Calibri"/>
              </a:rPr>
              <a:t>sort</a:t>
            </a:r>
            <a:r>
              <a:rPr lang="pt-BR" dirty="0">
                <a:cs typeface="Calibri"/>
              </a:rPr>
              <a:t>({nome: -1}).</a:t>
            </a:r>
            <a:r>
              <a:rPr lang="pt-BR" dirty="0" err="1">
                <a:cs typeface="Calibri"/>
              </a:rPr>
              <a:t>pretty</a:t>
            </a:r>
            <a:r>
              <a:rPr lang="pt-BR" dirty="0">
                <a:cs typeface="Calibri"/>
              </a:rPr>
              <a:t>()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A89D88-5F31-46CC-B351-8EB2A3A79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</p:spTree>
    <p:extLst>
      <p:ext uri="{BB962C8B-B14F-4D97-AF65-F5344CB8AC3E}">
        <p14:creationId xmlns:p14="http://schemas.microsoft.com/office/powerpoint/2010/main" val="37433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D8B6E-2099-4F00-8A36-3EC05501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Buscando registros com o Mongo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DD91F2-6D68-4737-B077-F596AE2E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Podemos pular resultados:</a:t>
            </a:r>
          </a:p>
          <a:p>
            <a:pPr lvl="2"/>
            <a:r>
              <a:rPr lang="pt-BR" dirty="0" err="1">
                <a:cs typeface="Calibri"/>
              </a:rPr>
              <a:t>db.produtos.find</a:t>
            </a:r>
            <a:r>
              <a:rPr lang="pt-BR" dirty="0">
                <a:cs typeface="Calibri"/>
              </a:rPr>
              <a:t>().</a:t>
            </a:r>
            <a:r>
              <a:rPr lang="pt-BR" dirty="0" err="1">
                <a:cs typeface="Calibri"/>
              </a:rPr>
              <a:t>skip</a:t>
            </a:r>
            <a:r>
              <a:rPr lang="pt-BR" dirty="0">
                <a:cs typeface="Calibri"/>
              </a:rPr>
              <a:t>(2).</a:t>
            </a:r>
            <a:r>
              <a:rPr lang="pt-BR" dirty="0" err="1">
                <a:cs typeface="Calibri"/>
              </a:rPr>
              <a:t>pretty</a:t>
            </a:r>
            <a:r>
              <a:rPr lang="pt-BR" dirty="0">
                <a:cs typeface="Calibri"/>
              </a:rPr>
              <a:t>()</a:t>
            </a:r>
          </a:p>
          <a:p>
            <a:pPr lvl="1"/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Podemos trabalhar com as funções </a:t>
            </a:r>
            <a:r>
              <a:rPr lang="pt-BR" i="1" dirty="0" err="1">
                <a:cs typeface="Calibri"/>
              </a:rPr>
              <a:t>find</a:t>
            </a:r>
            <a:r>
              <a:rPr lang="pt-BR" i="1" dirty="0">
                <a:cs typeface="Calibri"/>
              </a:rPr>
              <a:t>() </a:t>
            </a:r>
            <a:r>
              <a:rPr lang="pt-BR" dirty="0">
                <a:cs typeface="Calibri"/>
              </a:rPr>
              <a:t>e </a:t>
            </a:r>
            <a:r>
              <a:rPr lang="pt-BR" i="1" dirty="0" err="1">
                <a:cs typeface="Calibri"/>
              </a:rPr>
              <a:t>limit</a:t>
            </a:r>
            <a:r>
              <a:rPr lang="pt-BR" i="1" dirty="0">
                <a:cs typeface="Calibri"/>
              </a:rPr>
              <a:t>() </a:t>
            </a:r>
            <a:r>
              <a:rPr lang="pt-BR" dirty="0">
                <a:cs typeface="Calibri"/>
              </a:rPr>
              <a:t>para criar paginações, por exemplo: </a:t>
            </a:r>
          </a:p>
          <a:p>
            <a:pPr lvl="2"/>
            <a:r>
              <a:rPr lang="pt-BR" dirty="0" err="1">
                <a:cs typeface="Calibri"/>
              </a:rPr>
              <a:t>db.produtos.find</a:t>
            </a:r>
            <a:r>
              <a:rPr lang="pt-BR" dirty="0">
                <a:cs typeface="Calibri"/>
              </a:rPr>
              <a:t>().</a:t>
            </a:r>
            <a:r>
              <a:rPr lang="pt-BR" dirty="0" err="1">
                <a:cs typeface="Calibri"/>
              </a:rPr>
              <a:t>skip</a:t>
            </a:r>
            <a:r>
              <a:rPr lang="pt-BR" dirty="0">
                <a:cs typeface="Calibri"/>
              </a:rPr>
              <a:t>(1).</a:t>
            </a:r>
            <a:r>
              <a:rPr lang="pt-BR" dirty="0" err="1">
                <a:cs typeface="Calibri"/>
              </a:rPr>
              <a:t>limit</a:t>
            </a:r>
            <a:r>
              <a:rPr lang="pt-BR" dirty="0">
                <a:cs typeface="Calibri"/>
              </a:rPr>
              <a:t>(2).</a:t>
            </a:r>
            <a:r>
              <a:rPr lang="pt-BR" dirty="0" err="1">
                <a:cs typeface="Calibri"/>
              </a:rPr>
              <a:t>pretty</a:t>
            </a:r>
            <a:r>
              <a:rPr lang="pt-BR" dirty="0">
                <a:cs typeface="Calibri"/>
              </a:rPr>
              <a:t>()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A8CB10-37F3-4A14-A831-9E1ED08B3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/>
              <a:t>Prof. Késsia Rita da Costa Marchi </a:t>
            </a:r>
          </a:p>
          <a:p>
            <a:r>
              <a:rPr lang="pt-BR" dirty="0"/>
              <a:t>INSTITUTO FEDERAL DO PARANÁ – CAMPUS PARANAVAÍ</a:t>
            </a:r>
          </a:p>
        </p:txBody>
      </p:sp>
    </p:spTree>
    <p:extLst>
      <p:ext uri="{BB962C8B-B14F-4D97-AF65-F5344CB8AC3E}">
        <p14:creationId xmlns:p14="http://schemas.microsoft.com/office/powerpoint/2010/main" val="3651156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BD605D26-6156-497E-BBF8-50BC5C713F00}" vid="{9FFA830C-CEBA-4A25-A690-98DC465EEA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742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NoSQL Not Only SQL</vt:lpstr>
      <vt:lpstr>Inserindo Registros</vt:lpstr>
      <vt:lpstr>Buscando registros com o Mongo </vt:lpstr>
      <vt:lpstr>Buscando registros com o Mongo</vt:lpstr>
      <vt:lpstr>Buscando registros com o Mongo </vt:lpstr>
      <vt:lpstr>Buscando registros com o Mongo</vt:lpstr>
      <vt:lpstr>Buscando registros com o Mongo</vt:lpstr>
      <vt:lpstr>Buscando registros com o Mongo</vt:lpstr>
      <vt:lpstr>Buscando registros com o Mongo</vt:lpstr>
      <vt:lpstr>Operadores de Comparação</vt:lpstr>
      <vt:lpstr>Buscando registros com o Mongo</vt:lpstr>
      <vt:lpstr>Operadores lógicos ou condicionais</vt:lpstr>
      <vt:lpstr>Buscando registros com o Mongo</vt:lpstr>
      <vt:lpstr>Buscando registros com o Mongo</vt:lpstr>
      <vt:lpstr>Buscando registros com o Mongo</vt:lpstr>
      <vt:lpstr>Buscando registros com o Mongo</vt:lpstr>
      <vt:lpstr>Praticando!!!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Not Only SQL</dc:title>
  <dc:creator>Késsia Marchi</dc:creator>
  <cp:lastModifiedBy>Késsia Marchi</cp:lastModifiedBy>
  <cp:revision>56</cp:revision>
  <dcterms:created xsi:type="dcterms:W3CDTF">2018-08-20T19:38:00Z</dcterms:created>
  <dcterms:modified xsi:type="dcterms:W3CDTF">2018-09-10T17:20:27Z</dcterms:modified>
</cp:coreProperties>
</file>