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01C0-DF7E-4B86-96E4-12C522418953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660F-BDBE-47BB-AD76-85A063292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8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5931" y="63534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INSTITUTO FEDERAL DO PARANÁ – CAMPUS PARANAVAÍ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08685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DAB9BCC-C33A-4192-8766-BB00F7D4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2CB7D4-0BB8-4EAB-BC3F-BE807EEAE9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D65540-6888-49AB-A4E0-8C3B98FC9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990DF2-0FE0-498D-AE0B-9527C6970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1193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EEFBEE-483D-43A7-8F43-5640D5949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3439" y="407987"/>
            <a:ext cx="81145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 INSTITUTO FEDERAL DO PARANÁ – CAMPUS PARANAVAÍ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6262CE-DE84-458A-8F11-6B1D944C50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5248" y="365125"/>
            <a:ext cx="822275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6CA07A-E203-4F7A-813B-AC24FF709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29467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965F5-E181-4AC9-8687-EEF7E04155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8FC839-74D2-40B1-9C52-D15D46DA9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03B989DA-C1E0-4ECB-8953-8BF4C5F7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575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B3B2114E-BFD8-494E-9C8E-2604BB98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0AA7A1-DFA0-4206-9E61-6E29EDF83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E70AD1C4-3962-43B9-A7E8-15A7231A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A774CB-A785-447A-809E-C9F166C62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73330" y="365125"/>
            <a:ext cx="8980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00827" y="6356350"/>
            <a:ext cx="345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“TRABALHAR COM AS MÃOS ENSINA MUITO”</a:t>
            </a:r>
          </a:p>
          <a:p>
            <a:r>
              <a:rPr lang="pt-BR" sz="800" dirty="0"/>
              <a:t>JOSÉ SARAMAGO</a:t>
            </a:r>
          </a:p>
          <a:p>
            <a:endParaRPr lang="pt-BR" dirty="0"/>
          </a:p>
        </p:txBody>
      </p:sp>
      <p:pic>
        <p:nvPicPr>
          <p:cNvPr id="7" name="Imagem 2" descr="plan. if..bm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0423" y="170649"/>
            <a:ext cx="2088232" cy="1714513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 userDrawn="1"/>
        </p:nvCxnSpPr>
        <p:spPr>
          <a:xfrm>
            <a:off x="0" y="1759833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>
            <a:off x="0" y="55594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0" y="6256382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4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94560"/>
            <a:ext cx="9144000" cy="2387600"/>
          </a:xfrm>
        </p:spPr>
        <p:txBody>
          <a:bodyPr/>
          <a:lstStyle/>
          <a:p>
            <a:pPr algn="ctr"/>
            <a:r>
              <a:rPr lang="pt-BR" dirty="0"/>
              <a:t>Performance e Índices</a:t>
            </a:r>
            <a:br>
              <a:rPr lang="pt-BR" dirty="0"/>
            </a:b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04360"/>
            <a:ext cx="9144000" cy="1655762"/>
          </a:xfrm>
        </p:spPr>
        <p:txBody>
          <a:bodyPr/>
          <a:lstStyle/>
          <a:p>
            <a:r>
              <a:rPr lang="pt-BR" dirty="0"/>
              <a:t>Parte 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A061E9-D701-42F7-913D-2A307EFEE19F}"/>
              </a:ext>
            </a:extLst>
          </p:cNvPr>
          <p:cNvSpPr txBox="1"/>
          <p:nvPr/>
        </p:nvSpPr>
        <p:spPr>
          <a:xfrm>
            <a:off x="0" y="6260122"/>
            <a:ext cx="322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Késsia Rita da Costa Marchi</a:t>
            </a:r>
          </a:p>
          <a:p>
            <a:r>
              <a:rPr lang="pt-BR" dirty="0"/>
              <a:t>IFPR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281242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30F7F-528A-434F-9872-0F053A45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os Índices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6E0A8-7160-49FD-B32D-1A5D9981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remover os índices de uma coleção, utilizamos: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2E23F9-0C0D-4F18-82A2-084BDE7D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4CE37-C51C-46ED-9F59-7686C7BC389D}"/>
              </a:ext>
            </a:extLst>
          </p:cNvPr>
          <p:cNvSpPr txBox="1"/>
          <p:nvPr/>
        </p:nvSpPr>
        <p:spPr>
          <a:xfrm>
            <a:off x="3593804" y="2753832"/>
            <a:ext cx="36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db.produtos.dropIndex</a:t>
            </a:r>
            <a:r>
              <a:rPr lang="pt-BR" dirty="0"/>
              <a:t>( { nome : 1 } )</a:t>
            </a:r>
          </a:p>
        </p:txBody>
      </p:sp>
    </p:spTree>
    <p:extLst>
      <p:ext uri="{BB962C8B-B14F-4D97-AF65-F5344CB8AC3E}">
        <p14:creationId xmlns:p14="http://schemas.microsoft.com/office/powerpoint/2010/main" val="319482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5FCE-E982-43A7-90B5-107ABD5A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Performance e índices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DBCFC-9D38-4860-9E0A-1FA6A078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já é naturalmente um banco de dados que preza pela performance e escalabilidade. Entretanto, há buscas que podem ser custosas, principalmente aquelas que utilizam muitos operadores </a:t>
            </a:r>
            <a:r>
              <a:rPr lang="pt-BR" i="1" dirty="0"/>
              <a:t>$in</a:t>
            </a:r>
            <a:r>
              <a:rPr lang="pt-BR" dirty="0"/>
              <a:t> e </a:t>
            </a:r>
            <a:r>
              <a:rPr lang="pt-BR" i="1" dirty="0"/>
              <a:t>$or</a:t>
            </a:r>
            <a:r>
              <a:rPr lang="pt-BR" dirty="0"/>
              <a:t>. E é para resolver estas questões que podemos utilizar índices em </a:t>
            </a:r>
            <a:r>
              <a:rPr lang="pt-BR" dirty="0" err="1"/>
              <a:t>NoSQL</a:t>
            </a:r>
            <a:r>
              <a:rPr lang="pt-BR" dirty="0"/>
              <a:t>. 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A2461-AB1D-4B3A-967F-A8094F3CE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4A46-C990-4680-ACD3-C6034C5E9E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00827" y="6356350"/>
            <a:ext cx="3452973" cy="365125"/>
          </a:xfrm>
        </p:spPr>
        <p:txBody>
          <a:bodyPr/>
          <a:lstStyle/>
          <a:p>
            <a:r>
              <a:rPr lang="pt-BR"/>
              <a:t>“TRABALHAR COM AS MÃOS ENSINA MUITO”</a:t>
            </a:r>
          </a:p>
          <a:p>
            <a:r>
              <a:rPr lang="pt-BR" sz="800"/>
              <a:t>JOSÉ SARAMAGO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8030C-3832-4C8B-A655-2FF78E95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índices?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25202-2945-4EEC-8D7A-85F6236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estruturas de dados que armazena o valor de um atributo ou conjunto de atributos específicos. </a:t>
            </a:r>
          </a:p>
          <a:p>
            <a:r>
              <a:rPr lang="pt-BR" dirty="0"/>
              <a:t>Objetiva melhorar a performance das consultas, porém, quando não são bem planejados, eles podem deixar as consultas mais lentas. </a:t>
            </a:r>
          </a:p>
          <a:p>
            <a:pPr lvl="1"/>
            <a:r>
              <a:rPr lang="pt-BR" dirty="0"/>
              <a:t>Quando a coleção é muito grande ou quando os dados estão replicados ou particionados é necessário um pouco mais de cuidado para criar os índices.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Recomendo uma leitura no manual do </a:t>
            </a:r>
            <a:r>
              <a:rPr lang="pt-BR" dirty="0" err="1"/>
              <a:t>MongoDB</a:t>
            </a:r>
            <a:r>
              <a:rPr lang="pt-BR" dirty="0"/>
              <a:t> para auxiliar na tomada desta decisão: https://docs.mongodb.com/manual/indexes/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4564AD-A9ED-4545-8904-01499B6A5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86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8785B-74F5-42EE-86CF-F69A33C1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no </a:t>
            </a: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59D88-F30C-4346-9799-12EB16D1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índice pode: </a:t>
            </a:r>
          </a:p>
          <a:p>
            <a:pPr lvl="1"/>
            <a:r>
              <a:rPr lang="pt-BR" dirty="0"/>
              <a:t>ter um ou mais atributos (simples ou composto). </a:t>
            </a:r>
          </a:p>
          <a:p>
            <a:pPr lvl="1"/>
            <a:r>
              <a:rPr lang="pt-BR" dirty="0"/>
              <a:t>Ser criado de forma crescente ou decrescente. </a:t>
            </a:r>
          </a:p>
          <a:p>
            <a:r>
              <a:rPr lang="pt-BR" dirty="0"/>
              <a:t>Sintaxe: 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619A24-8DCB-4AB6-9637-2980FD3F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F7137D-6596-4C81-A037-BB508356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83" y="3667981"/>
            <a:ext cx="886973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db.nome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coleção.createIndex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C2C2C"/>
                </a:solidFill>
                <a:latin typeface="Courier New" panose="02070309020205020404" pitchFamily="49" charset="0"/>
              </a:rPr>
              <a:t>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C2C2C"/>
                </a:solidFill>
                <a:latin typeface="Courier New" panose="02070309020205020404" pitchFamily="49" charset="0"/>
              </a:rPr>
              <a:t> 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nome atributo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: ordem(1 Crescente e -1 Decrescente&gt;,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C2C2C"/>
                </a:solidFill>
                <a:latin typeface="Courier New" panose="02070309020205020404" pitchFamily="49" charset="0"/>
              </a:rPr>
              <a:t> 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…,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C2C2C"/>
                </a:solidFill>
                <a:latin typeface="Courier New" panose="02070309020205020404" pitchFamily="49" charset="0"/>
              </a:rPr>
              <a:t> 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&lt;nome atributo n: ordem(1 Crescente e -1 Decrescente&gt;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C2C2C"/>
                </a:solidFill>
                <a:latin typeface="Courier New" panose="02070309020205020404" pitchFamily="49" charset="0"/>
              </a:rPr>
              <a:t>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C2C2C"/>
                </a:solidFill>
                <a:latin typeface="Courier New" panose="02070309020205020404" pitchFamily="49" charset="0"/>
              </a:rPr>
              <a:t>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Courier New" panose="02070309020205020404" pitchFamily="49" charset="0"/>
              </a:rPr>
              <a:t>{ &lt;opções&gt; })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C632F-10BA-4889-9231-F4F1B1B9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no </a:t>
            </a: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D8741-CC68-449A-8B32-2714A284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nossos exemplos, vamos utilizar o documento criado nas aulas anteriores: 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835621-1BE1-4D43-8FD0-BF228B750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DA2F10-1135-463B-8CEB-BD94AC3FCD84}"/>
              </a:ext>
            </a:extLst>
          </p:cNvPr>
          <p:cNvSpPr txBox="1"/>
          <p:nvPr/>
        </p:nvSpPr>
        <p:spPr>
          <a:xfrm>
            <a:off x="3434316" y="3078126"/>
            <a:ext cx="4581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cs typeface="Calibri"/>
              </a:rPr>
              <a:t>db.produtos.insert</a:t>
            </a:r>
            <a:r>
              <a:rPr lang="pt-BR" dirty="0">
                <a:cs typeface="Calibri"/>
              </a:rPr>
              <a:t>([</a:t>
            </a:r>
            <a:endParaRPr lang="en-US" dirty="0">
              <a:cs typeface="Calibri"/>
            </a:endParaRPr>
          </a:p>
          <a:p>
            <a:r>
              <a:rPr lang="pt-BR" dirty="0">
                <a:cs typeface="Calibri"/>
              </a:rPr>
              <a:t>{“nome”: “Geladeira”, “quantidade”: “5”},</a:t>
            </a:r>
            <a:endParaRPr lang="en-US" dirty="0">
              <a:cs typeface="Calibri"/>
            </a:endParaRPr>
          </a:p>
          <a:p>
            <a:r>
              <a:rPr lang="pt-BR" dirty="0">
                <a:cs typeface="Calibri"/>
              </a:rPr>
              <a:t>{“nome”: “Fogão”, “quantidade”: “10”},</a:t>
            </a:r>
            <a:endParaRPr lang="en-US" dirty="0">
              <a:cs typeface="Calibri"/>
            </a:endParaRPr>
          </a:p>
          <a:p>
            <a:r>
              <a:rPr lang="pt-BR" dirty="0">
                <a:cs typeface="Calibri"/>
              </a:rPr>
              <a:t>{“nome”: “Micro-ondas”, “quantidade”: “12”}])</a:t>
            </a:r>
            <a:endParaRPr lang="en-US" dirty="0"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41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310E1-382D-4CCC-B98F-6D0781A8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no </a:t>
            </a: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E3380-16A2-4BC3-BDBF-13D2BDF8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índice: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valor </a:t>
            </a:r>
            <a:r>
              <a:rPr lang="pt-BR" i="1" dirty="0"/>
              <a:t>1</a:t>
            </a:r>
            <a:r>
              <a:rPr lang="pt-BR" dirty="0"/>
              <a:t> indica que o campo deve ser indexado de forma crescente. </a:t>
            </a:r>
          </a:p>
          <a:p>
            <a:pPr lvl="1"/>
            <a:r>
              <a:rPr lang="pt-BR" dirty="0"/>
              <a:t>O valor </a:t>
            </a:r>
            <a:r>
              <a:rPr lang="pt-BR" i="1" dirty="0"/>
              <a:t>-1</a:t>
            </a:r>
            <a:r>
              <a:rPr lang="pt-BR" dirty="0"/>
              <a:t> indica que o campo deve ser indexado de forma decrescente.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E53A-22B5-4D21-931E-B7C0059B4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5502A-B27F-4AFF-80ED-4F9A784A871B}"/>
              </a:ext>
            </a:extLst>
          </p:cNvPr>
          <p:cNvSpPr txBox="1"/>
          <p:nvPr/>
        </p:nvSpPr>
        <p:spPr>
          <a:xfrm>
            <a:off x="3083441" y="2477386"/>
            <a:ext cx="508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db.produtos.createIndex</a:t>
            </a:r>
            <a:r>
              <a:rPr lang="pt-BR" dirty="0"/>
              <a:t>( { "nome": 1, "</a:t>
            </a:r>
            <a:r>
              <a:rPr lang="pt-BR" dirty="0" err="1"/>
              <a:t>preco</a:t>
            </a:r>
            <a:r>
              <a:rPr lang="pt-BR" dirty="0"/>
              <a:t>": -1 } )</a:t>
            </a:r>
          </a:p>
        </p:txBody>
      </p:sp>
    </p:spTree>
    <p:extLst>
      <p:ext uri="{BB962C8B-B14F-4D97-AF65-F5344CB8AC3E}">
        <p14:creationId xmlns:p14="http://schemas.microsoft.com/office/powerpoint/2010/main" val="29639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441DC-B1E5-4DB4-905A-3B31789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Índices no </a:t>
            </a: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4F8C9-DADD-4403-A32E-2B4BA8A5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Índice Único: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atributo _id, por padrão já é único. </a:t>
            </a:r>
          </a:p>
          <a:p>
            <a:r>
              <a:rPr lang="pt-BR" dirty="0"/>
              <a:t>Quando não se atribui um valor a uma chave pertencente a um índice ao inserirmos um novo documento, ele fica com o valor </a:t>
            </a:r>
            <a:r>
              <a:rPr lang="pt-BR" i="1" dirty="0" err="1"/>
              <a:t>null</a:t>
            </a:r>
            <a:r>
              <a:rPr lang="pt-BR" dirty="0"/>
              <a:t>. </a:t>
            </a:r>
          </a:p>
          <a:p>
            <a:r>
              <a:rPr lang="pt-BR" dirty="0"/>
              <a:t>Se colocamos que esse índice é único, não conseguiremos inserir mais de um documento com o índice </a:t>
            </a:r>
            <a:r>
              <a:rPr lang="pt-BR" i="1" dirty="0" err="1"/>
              <a:t>null</a:t>
            </a:r>
            <a:r>
              <a:rPr lang="pt-BR" i="1" dirty="0"/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396AFA-11D5-4910-B7B7-AF780C1E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368779-14E3-4CE5-A7CD-FD3301930D8D}"/>
              </a:ext>
            </a:extLst>
          </p:cNvPr>
          <p:cNvSpPr txBox="1"/>
          <p:nvPr/>
        </p:nvSpPr>
        <p:spPr>
          <a:xfrm>
            <a:off x="2704214" y="2530549"/>
            <a:ext cx="555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db.produtos.createIndex</a:t>
            </a:r>
            <a:r>
              <a:rPr lang="pt-BR" dirty="0"/>
              <a:t>( { "nome": 1 }, {"</a:t>
            </a:r>
            <a:r>
              <a:rPr lang="pt-BR" dirty="0" err="1"/>
              <a:t>unique</a:t>
            </a:r>
            <a:r>
              <a:rPr lang="pt-BR" dirty="0"/>
              <a:t>", </a:t>
            </a:r>
            <a:r>
              <a:rPr lang="pt-BR" dirty="0" err="1"/>
              <a:t>true</a:t>
            </a:r>
            <a:r>
              <a:rPr lang="pt-BR" dirty="0"/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27264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A698-5C09-4D18-8556-97A83A4C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Índices no </a:t>
            </a: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6393B-D201-4F46-888F-CF11D897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Sparse</a:t>
            </a:r>
            <a:r>
              <a:rPr lang="pt-BR" dirty="0"/>
              <a:t> Indexes</a:t>
            </a:r>
          </a:p>
          <a:p>
            <a:pPr lvl="1"/>
            <a:r>
              <a:rPr lang="pt-BR" dirty="0"/>
              <a:t>Utilizado quando queremos que um campo seja único apenas se ele tiver valor. </a:t>
            </a:r>
          </a:p>
          <a:p>
            <a:pPr lvl="1"/>
            <a:r>
              <a:rPr lang="pt-BR" dirty="0"/>
              <a:t>Com este tipo de índice são ignorados os documentos que não possuem atributo indexado.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388853-FE69-4B95-98F4-005171A30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293319-7EDB-4839-8B5F-56B87B3A9289}"/>
              </a:ext>
            </a:extLst>
          </p:cNvPr>
          <p:cNvSpPr txBox="1"/>
          <p:nvPr/>
        </p:nvSpPr>
        <p:spPr>
          <a:xfrm>
            <a:off x="2373331" y="4199861"/>
            <a:ext cx="684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db.produtos.createIndex</a:t>
            </a:r>
            <a:r>
              <a:rPr lang="pt-BR" dirty="0"/>
              <a:t>( { "nome": 1 }, {"</a:t>
            </a:r>
            <a:r>
              <a:rPr lang="pt-BR" dirty="0" err="1"/>
              <a:t>unique</a:t>
            </a:r>
            <a:r>
              <a:rPr lang="pt-BR" dirty="0"/>
              <a:t>", </a:t>
            </a:r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/>
              <a:t>sparse</a:t>
            </a:r>
            <a:r>
              <a:rPr lang="pt-BR" dirty="0"/>
              <a:t>: </a:t>
            </a:r>
            <a:r>
              <a:rPr lang="pt-BR" dirty="0" err="1"/>
              <a:t>true</a:t>
            </a:r>
            <a:r>
              <a:rPr lang="pt-BR" dirty="0"/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11285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7E9F3-C38F-4CB5-B26C-D5BE118A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os Índices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50C48-5297-409C-80B1-293952C1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verificar os índices de uma coleção utilizamos: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46377A-513A-41E6-B3EF-81F8296DF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2AFA59-893E-4C98-B84B-C11DDCFB2BC4}"/>
              </a:ext>
            </a:extLst>
          </p:cNvPr>
          <p:cNvSpPr txBox="1"/>
          <p:nvPr/>
        </p:nvSpPr>
        <p:spPr>
          <a:xfrm>
            <a:off x="4231758" y="2775098"/>
            <a:ext cx="26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db.produtos.getIndexes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21542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BD605D26-6156-497E-BBF8-50BC5C713F00}" vid="{9FFA830C-CEBA-4A25-A690-98DC465EEA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IFPR - PETIC</Template>
  <TotalTime>153</TotalTime>
  <Words>606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Tema do Office</vt:lpstr>
      <vt:lpstr>Performance e Índices MongoDB</vt:lpstr>
      <vt:lpstr>Performance e índices</vt:lpstr>
      <vt:lpstr>O que são índices?</vt:lpstr>
      <vt:lpstr>Índices no MongoDB</vt:lpstr>
      <vt:lpstr>Índices no MongoDB</vt:lpstr>
      <vt:lpstr>Índices no MongoDB</vt:lpstr>
      <vt:lpstr>Tipos de Índices no MongoDB</vt:lpstr>
      <vt:lpstr>Tipos de Índices no MongoDB</vt:lpstr>
      <vt:lpstr>Verificando os Índices</vt:lpstr>
      <vt:lpstr>Removendo os Índices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 Índices MongoDB</dc:title>
  <dc:creator>Késsia Marchi</dc:creator>
  <cp:lastModifiedBy>Késsia Marchi</cp:lastModifiedBy>
  <cp:revision>7</cp:revision>
  <dcterms:created xsi:type="dcterms:W3CDTF">2018-09-17T16:48:22Z</dcterms:created>
  <dcterms:modified xsi:type="dcterms:W3CDTF">2018-09-17T21:34:10Z</dcterms:modified>
</cp:coreProperties>
</file>