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51DD3AE8-C34F-40B8-8BEE-64D2A89D2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xmlns="" id="{F6858A3B-F951-461F-B3CD-B6AD86B82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71CD5F34-10B1-4481-AFEB-B560CEBA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CE9472D0-B4AF-43BB-8D30-FA07C775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675DEC73-E31B-440D-A083-2C1A84A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21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D2FFCB68-BED2-434B-B410-AE85F890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xmlns="" id="{38C456EE-0CCE-4FE1-B6D4-2B2D8D38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C820D73A-113B-4FB5-88EF-CC1B40DF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E081A38A-194A-4700-A073-B45456AC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7C53A337-BF44-4ADF-BAEE-97754FE2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86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xmlns="" id="{C83CD66B-D109-4E7E-B3C1-A549F0C74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xmlns="" id="{90F24119-FEDE-44F9-985A-D7EC926EA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249CF9D9-825E-45B8-B2DC-7809CE00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1D654823-9351-4AAE-8F2B-67D74CDB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50DE7472-E39F-46C6-B6DA-03FE29A9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16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C8A8EFFB-5ADE-4661-88AB-7C046A39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98FA6B00-9ED2-4881-A210-CCAA1E6B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F404B314-EEC6-4AD9-9D8B-2F0EBED3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23AC5580-C565-432A-AED2-08A91A9F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53713A41-84D9-4FCB-94DD-E875F215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5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E66C67BF-AA42-466C-87F6-AABB52B8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xmlns="" id="{981B71DC-EC3B-4A12-B935-891731DC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FF7CC032-2CC4-4EB6-B46A-49681129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5AA7130D-D15B-48FD-B176-150F5FE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D75CF93B-FCA9-46FF-860A-3B6BBC3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7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AC0E8F38-00CC-48F3-8042-0017AFF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05AD8158-171E-4390-B4B7-8F4F1014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xmlns="" id="{810088E8-BCFB-4BD1-9FE8-EF81A844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xmlns="" id="{8AE5D4DE-A70E-4640-A5C5-21CC768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xmlns="" id="{BFDE6B6F-FBA8-44B0-9C2B-9D4A1BA3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B38A51BB-3554-4627-A858-796E13BB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7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31F39A04-70C8-4A90-9A2C-98B5CDCB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xmlns="" id="{BDA3587E-40D4-4BB3-B4DB-EE002105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xmlns="" id="{A70947A9-EFD6-4C17-AA58-F6C677656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xmlns="" id="{F8A171F1-E9A2-49AC-A865-39D611619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xmlns="" id="{C3E78678-2114-47EE-BEF8-F824BEAAC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xmlns="" id="{D31F2F93-AA07-4EEB-96BC-900496A9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xmlns="" id="{829919B8-AFD2-4C14-88A1-82C7F5C4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xmlns="" id="{82A3C75D-AB4F-458C-97B2-7BA7BB95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70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C9C4A54D-EDCD-4743-93A8-2ED6267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xmlns="" id="{6A4829A1-0BCD-4471-ABDC-EFFC8464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xmlns="" id="{40F38E1A-C709-430F-8EAA-EF669670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xmlns="" id="{28BA5A6B-D369-44C0-B692-FFECFBB7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316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xmlns="" id="{E781CA1E-D802-47D5-82AB-F3D7F9CE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xmlns="" id="{7074B8FF-44BC-44AC-9284-E08DAE31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xmlns="" id="{CF4D71F6-D875-4588-B186-F1644A4C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00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FF100700-4C0C-48B9-9281-E844F73B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xmlns="" id="{3442A572-1E42-4262-949D-B11F5653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xmlns="" id="{5B2D6C44-59F3-429C-A516-4E4516C6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xmlns="" id="{C4659AF0-0B82-4814-8A2D-456A60E6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xmlns="" id="{41EA921E-EBB8-4F3F-8998-F0BA3229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C1407BE0-76DE-470F-A94B-5A727FC1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2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73E4C57D-42BC-4AC6-8C90-7EBA7452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xmlns="" id="{2CE5B567-85D0-4CC0-BF0A-0DC8A127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xmlns="" id="{A6DDC374-747E-4802-ABFE-208083CA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xmlns="" id="{DD377E51-7E2A-41D3-97DD-F3DC9D69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xmlns="" id="{F8095A1A-E072-4FFB-9034-A1D61180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BD2C4958-9C20-4A90-A225-710245A8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86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xmlns="" id="{A91CF816-A459-46D4-80DA-1B75E1B8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xmlns="" id="{DC75F551-2729-42F8-97ED-6D85D2E5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xmlns="" id="{A851E040-9D09-4814-8B94-90A603E56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E30A-0D0C-4F57-A9ED-8FD3DBBE2BB3}" type="datetimeFigureOut">
              <a:rPr lang="id-ID" smtClean="0"/>
              <a:t>30/11/2023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xmlns="" id="{27A6582E-4519-4844-8DDB-BB709773F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xmlns="" id="{0503FA48-9825-4893-91C8-A268CA434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BD6D-D696-420C-A276-F55E0567749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341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xmlns="" id="{5EDD5B77-E714-4977-962B-7697BC486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050" y="1507784"/>
            <a:ext cx="6522720" cy="2387600"/>
          </a:xfrm>
        </p:spPr>
        <p:txBody>
          <a:bodyPr>
            <a:noAutofit/>
          </a:bodyPr>
          <a:lstStyle/>
          <a:p>
            <a:pPr algn="l"/>
            <a:r>
              <a:rPr lang="id-ID" sz="4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ANALISIS DATA PENJUALAN WARMINDO MENGGUNAKAN KORELASI KUANTITATIF ANALISIS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xmlns="" id="{B029C8FA-F7ED-43ED-AC0D-270D84B7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62609" y="4348037"/>
            <a:ext cx="9144000" cy="1655762"/>
          </a:xfrm>
        </p:spPr>
        <p:txBody>
          <a:bodyPr/>
          <a:lstStyle/>
          <a:p>
            <a:r>
              <a:rPr lang="id-ID" dirty="0"/>
              <a:t>Asmara Andhini, Rafel Fernando, Raihan Fadhilah</a:t>
            </a:r>
          </a:p>
        </p:txBody>
      </p:sp>
      <p:cxnSp>
        <p:nvCxnSpPr>
          <p:cNvPr id="5" name="Konektor Lurus 4">
            <a:extLst>
              <a:ext uri="{FF2B5EF4-FFF2-40B4-BE49-F238E27FC236}">
                <a16:creationId xmlns:a16="http://schemas.microsoft.com/office/drawing/2014/main" xmlns="" id="{43AEF6B2-D7B0-4875-92FE-50CADB601C81}"/>
              </a:ext>
            </a:extLst>
          </p:cNvPr>
          <p:cNvCxnSpPr/>
          <p:nvPr/>
        </p:nvCxnSpPr>
        <p:spPr>
          <a:xfrm>
            <a:off x="887897" y="4085639"/>
            <a:ext cx="6255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ambar 6" descr="Sebuah gambar berisi teks, sepeda motor, Papan iklan, kendaraan&#10;&#10;Deskripsi dibuat secara otomatis">
            <a:extLst>
              <a:ext uri="{FF2B5EF4-FFF2-40B4-BE49-F238E27FC236}">
                <a16:creationId xmlns:a16="http://schemas.microsoft.com/office/drawing/2014/main" xmlns="" id="{693F3158-FEB9-4B41-84BB-1C30E758D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51" y="474450"/>
            <a:ext cx="3322699" cy="2630901"/>
          </a:xfrm>
          <a:prstGeom prst="rect">
            <a:avLst/>
          </a:prstGeom>
        </p:spPr>
      </p:pic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Gambar 11" descr="Sebuah gambar berisi adegan, teks, makanan, minuman ringan&#10;&#10;Deskripsi dibuat secara otomatis">
            <a:extLst>
              <a:ext uri="{FF2B5EF4-FFF2-40B4-BE49-F238E27FC236}">
                <a16:creationId xmlns:a16="http://schemas.microsoft.com/office/drawing/2014/main" xmlns="" id="{CCE41C7F-A8FB-4535-A325-553CE996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51" y="3261919"/>
            <a:ext cx="3322699" cy="23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ALUR 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FEFD923D-09AF-4608-BF24-41D0B3F5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4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d-ID" b="0" i="0" dirty="0">
                <a:effectLst/>
              </a:rPr>
              <a:t>Analisis korelasi merupakan metode analisis data kuantitatif yang bertujuan untuk mengetahui ada atau tidaknya hubungan antar variabel sehingga dapat memudahkan dalam menentukan serta memprediksikan nilai variabel lain. </a:t>
            </a: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5E51CF1B-7C9B-47FA-AF9B-6C4302CCAE92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197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ALUR 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FEFD923D-09AF-4608-BF24-41D0B3F5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198531"/>
            <a:ext cx="10515600" cy="41441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Karena fitur tanggal transaksi masih bertipe data objek, maka harus diubah ke tipe data </a:t>
            </a:r>
            <a:r>
              <a:rPr lang="id-ID" dirty="0" err="1"/>
              <a:t>date</a:t>
            </a:r>
            <a:r>
              <a:rPr lang="id-ID" dirty="0"/>
              <a:t>.</a:t>
            </a:r>
          </a:p>
          <a:p>
            <a:pPr marL="514350" indent="-514350">
              <a:buAutoNum type="arabicPeriod"/>
            </a:pPr>
            <a:r>
              <a:rPr lang="id-ID" dirty="0"/>
              <a:t>Kemudian tanggal transaksi belum urut, maka perlu diurutkan </a:t>
            </a:r>
          </a:p>
          <a:p>
            <a:pPr marL="514350" indent="-514350">
              <a:buAutoNum type="arabicPeriod"/>
            </a:pPr>
            <a:r>
              <a:rPr lang="id-ID" dirty="0"/>
              <a:t>Menjumlahkan nilai penjualan berdasarkan tanggal transaksi yang sama.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5E51CF1B-7C9B-47FA-AF9B-6C4302CCAE92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xmlns="" id="{DD6B88F7-F1FE-47ED-8482-3B27D49B0E52}"/>
              </a:ext>
            </a:extLst>
          </p:cNvPr>
          <p:cNvSpPr/>
          <p:nvPr/>
        </p:nvSpPr>
        <p:spPr>
          <a:xfrm>
            <a:off x="2832651" y="1436707"/>
            <a:ext cx="2199861" cy="6979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DATA PREPARATION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xmlns="" id="{829FCB61-1705-4989-81EA-B8E501FD360E}"/>
              </a:ext>
            </a:extLst>
          </p:cNvPr>
          <p:cNvSpPr/>
          <p:nvPr/>
        </p:nvSpPr>
        <p:spPr>
          <a:xfrm>
            <a:off x="5032512" y="1444818"/>
            <a:ext cx="2199861" cy="697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SELEKSI FITUR</a:t>
            </a: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xmlns="" id="{3F13AB82-8372-4D92-92DD-9DEC29A3D4FA}"/>
              </a:ext>
            </a:extLst>
          </p:cNvPr>
          <p:cNvSpPr/>
          <p:nvPr/>
        </p:nvSpPr>
        <p:spPr>
          <a:xfrm>
            <a:off x="7232373" y="1442825"/>
            <a:ext cx="2199861" cy="697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ANALISIS DAN VISUALISASI</a:t>
            </a:r>
          </a:p>
        </p:txBody>
      </p:sp>
    </p:spTree>
    <p:extLst>
      <p:ext uri="{BB962C8B-B14F-4D97-AF65-F5344CB8AC3E}">
        <p14:creationId xmlns:p14="http://schemas.microsoft.com/office/powerpoint/2010/main" val="20581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ALUR 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FEFD923D-09AF-4608-BF24-41D0B3F5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198531"/>
            <a:ext cx="10515600" cy="41441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Karena </a:t>
            </a:r>
            <a:r>
              <a:rPr lang="id-ID" dirty="0" err="1"/>
              <a:t>dataset</a:t>
            </a:r>
            <a:r>
              <a:rPr lang="id-ID" dirty="0"/>
              <a:t> </a:t>
            </a:r>
            <a:r>
              <a:rPr lang="id-ID" dirty="0" err="1"/>
              <a:t>warmindo</a:t>
            </a:r>
            <a:r>
              <a:rPr lang="id-ID" dirty="0"/>
              <a:t> memiliki 12 fitur. Namun, tidak semua fitur bisa digunakan</a:t>
            </a:r>
          </a:p>
          <a:p>
            <a:pPr marL="514350" indent="-514350">
              <a:buAutoNum type="arabicPeriod"/>
            </a:pPr>
            <a:r>
              <a:rPr lang="id-ID" dirty="0"/>
              <a:t>Sehingga perlu menghapus beberapa fitur yang tidak dapat digunakan</a:t>
            </a:r>
          </a:p>
          <a:p>
            <a:pPr marL="514350" indent="-514350">
              <a:buAutoNum type="arabicPeriod"/>
            </a:pPr>
            <a:r>
              <a:rPr lang="id-ID" dirty="0"/>
              <a:t>Fitur yang dihapus adalah </a:t>
            </a:r>
            <a:r>
              <a:rPr lang="id-ID" dirty="0" err="1"/>
              <a:t>id</a:t>
            </a:r>
            <a:r>
              <a:rPr lang="id-ID" dirty="0"/>
              <a:t>, </a:t>
            </a:r>
            <a:r>
              <a:rPr lang="id-ID" dirty="0" err="1"/>
              <a:t>invoice_id</a:t>
            </a:r>
            <a:r>
              <a:rPr lang="id-ID" dirty="0"/>
              <a:t>, dan </a:t>
            </a:r>
            <a:r>
              <a:rPr lang="id-ID" dirty="0" err="1"/>
              <a:t>customer_id</a:t>
            </a: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5E51CF1B-7C9B-47FA-AF9B-6C4302CCAE92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xmlns="" id="{DD6B88F7-F1FE-47ED-8482-3B27D49B0E52}"/>
              </a:ext>
            </a:extLst>
          </p:cNvPr>
          <p:cNvSpPr/>
          <p:nvPr/>
        </p:nvSpPr>
        <p:spPr>
          <a:xfrm>
            <a:off x="2832651" y="1436707"/>
            <a:ext cx="2199861" cy="697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DATA PREPARATION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xmlns="" id="{829FCB61-1705-4989-81EA-B8E501FD360E}"/>
              </a:ext>
            </a:extLst>
          </p:cNvPr>
          <p:cNvSpPr/>
          <p:nvPr/>
        </p:nvSpPr>
        <p:spPr>
          <a:xfrm>
            <a:off x="5032512" y="1444818"/>
            <a:ext cx="2199861" cy="6979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SELEKSI FITUR</a:t>
            </a: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xmlns="" id="{3F13AB82-8372-4D92-92DD-9DEC29A3D4FA}"/>
              </a:ext>
            </a:extLst>
          </p:cNvPr>
          <p:cNvSpPr/>
          <p:nvPr/>
        </p:nvSpPr>
        <p:spPr>
          <a:xfrm>
            <a:off x="7232373" y="1442825"/>
            <a:ext cx="2199861" cy="697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ANALISIS DAN VISUALISASI</a:t>
            </a:r>
          </a:p>
        </p:txBody>
      </p:sp>
    </p:spTree>
    <p:extLst>
      <p:ext uri="{BB962C8B-B14F-4D97-AF65-F5344CB8AC3E}">
        <p14:creationId xmlns:p14="http://schemas.microsoft.com/office/powerpoint/2010/main" val="189380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ALUR 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FEFD923D-09AF-4608-BF24-41D0B3F5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198531"/>
            <a:ext cx="10515600" cy="41441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id-ID" dirty="0"/>
              <a:t>Pada tahap ini melakukan analisis dan visualisasi data berdasarkan kategori tujuan informasi pada analisis korelasi kuantitatif</a:t>
            </a:r>
          </a:p>
          <a:p>
            <a:pPr marL="514350" indent="-514350">
              <a:buAutoNum type="arabicPeriod"/>
            </a:pPr>
            <a:r>
              <a:rPr lang="id-ID" dirty="0"/>
              <a:t>Memilih informasi apa yang akan disampaikan dan di visualisasikan</a:t>
            </a:r>
          </a:p>
          <a:p>
            <a:pPr marL="514350" indent="-514350">
              <a:buAutoNum type="arabicPeriod"/>
            </a:pPr>
            <a:r>
              <a:rPr lang="id-ID" dirty="0"/>
              <a:t>Melakukan perbandingan antar variabel</a:t>
            </a:r>
          </a:p>
          <a:p>
            <a:pPr marL="514350" indent="-514350">
              <a:buAutoNum type="arabicPeriod"/>
            </a:pPr>
            <a:r>
              <a:rPr lang="id-ID" dirty="0"/>
              <a:t>Membuat analisis  dan kesimpulan dari informasi yang diinformasikan</a:t>
            </a:r>
          </a:p>
          <a:p>
            <a:pPr marL="514350" indent="-514350">
              <a:buAutoNum type="arabicPeriod"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5E51CF1B-7C9B-47FA-AF9B-6C4302CCAE92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xmlns="" id="{DD6B88F7-F1FE-47ED-8482-3B27D49B0E52}"/>
              </a:ext>
            </a:extLst>
          </p:cNvPr>
          <p:cNvSpPr/>
          <p:nvPr/>
        </p:nvSpPr>
        <p:spPr>
          <a:xfrm>
            <a:off x="2832651" y="1436707"/>
            <a:ext cx="2199861" cy="697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DATA PREPARATION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xmlns="" id="{829FCB61-1705-4989-81EA-B8E501FD360E}"/>
              </a:ext>
            </a:extLst>
          </p:cNvPr>
          <p:cNvSpPr/>
          <p:nvPr/>
        </p:nvSpPr>
        <p:spPr>
          <a:xfrm>
            <a:off x="5032512" y="1444818"/>
            <a:ext cx="2199861" cy="697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SELEKSI FITUR</a:t>
            </a: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xmlns="" id="{3F13AB82-8372-4D92-92DD-9DEC29A3D4FA}"/>
              </a:ext>
            </a:extLst>
          </p:cNvPr>
          <p:cNvSpPr/>
          <p:nvPr/>
        </p:nvSpPr>
        <p:spPr>
          <a:xfrm>
            <a:off x="7232373" y="1442825"/>
            <a:ext cx="2199861" cy="6979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ANALISIS DAN VISUALISASI</a:t>
            </a:r>
          </a:p>
        </p:txBody>
      </p:sp>
    </p:spTree>
    <p:extLst>
      <p:ext uri="{BB962C8B-B14F-4D97-AF65-F5344CB8AC3E}">
        <p14:creationId xmlns:p14="http://schemas.microsoft.com/office/powerpoint/2010/main" val="196969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 DAN UJI COBA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Konektor Lurus 5">
            <a:extLst>
              <a:ext uri="{FF2B5EF4-FFF2-40B4-BE49-F238E27FC236}">
                <a16:creationId xmlns:a16="http://schemas.microsoft.com/office/drawing/2014/main" xmlns="" id="{A697CAC4-A283-49AD-A7BF-7C1B45C3652C}"/>
              </a:ext>
            </a:extLst>
          </p:cNvPr>
          <p:cNvCxnSpPr>
            <a:cxnSpLocks/>
          </p:cNvCxnSpPr>
          <p:nvPr/>
        </p:nvCxnSpPr>
        <p:spPr>
          <a:xfrm>
            <a:off x="3392557" y="3952287"/>
            <a:ext cx="539363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Lurus 10">
            <a:extLst>
              <a:ext uri="{FF2B5EF4-FFF2-40B4-BE49-F238E27FC236}">
                <a16:creationId xmlns:a16="http://schemas.microsoft.com/office/drawing/2014/main" xmlns="" id="{54E3FD2B-4559-49B6-B628-94670F223975}"/>
              </a:ext>
            </a:extLst>
          </p:cNvPr>
          <p:cNvCxnSpPr>
            <a:cxnSpLocks/>
          </p:cNvCxnSpPr>
          <p:nvPr/>
        </p:nvCxnSpPr>
        <p:spPr>
          <a:xfrm>
            <a:off x="3392557" y="2766218"/>
            <a:ext cx="539363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7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 UJICOBA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Ada 4 kategori tujuan informasi yang akan disampaikan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err="1"/>
              <a:t>Comparison</a:t>
            </a:r>
            <a:r>
              <a:rPr lang="id-ID" dirty="0"/>
              <a:t> (perbandingan)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err="1"/>
              <a:t>Relationship</a:t>
            </a:r>
            <a:r>
              <a:rPr lang="id-ID" dirty="0"/>
              <a:t> (hubungan)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err="1"/>
              <a:t>Composition</a:t>
            </a:r>
            <a:r>
              <a:rPr lang="id-ID" dirty="0"/>
              <a:t> (komposisi)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err="1"/>
              <a:t>Distribution</a:t>
            </a:r>
            <a:r>
              <a:rPr lang="id-ID" dirty="0"/>
              <a:t> (distribusi)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6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 UJICOBA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 err="1"/>
              <a:t>Comparison</a:t>
            </a:r>
            <a:r>
              <a:rPr lang="id-ID" dirty="0"/>
              <a:t> (perbandingan)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xmlns="" id="{25DAA2CD-D306-4A7A-ACF5-A205B5BB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31" y="2256851"/>
            <a:ext cx="6085737" cy="3737765"/>
          </a:xfrm>
          <a:prstGeom prst="rect">
            <a:avLst/>
          </a:prstGeom>
        </p:spPr>
      </p:pic>
      <p:sp>
        <p:nvSpPr>
          <p:cNvPr id="11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545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Hasil pengujian menggunakan </a:t>
            </a:r>
            <a:r>
              <a:rPr lang="id-ID" dirty="0" err="1"/>
              <a:t>comparison</a:t>
            </a:r>
            <a:r>
              <a:rPr lang="id-ID" dirty="0"/>
              <a:t> (perbandingan)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Nama produk yang memiliki penjualan tertinggi adalah </a:t>
            </a:r>
            <a:r>
              <a:rPr lang="id-ID" dirty="0" err="1"/>
              <a:t>Indomie</a:t>
            </a:r>
            <a:r>
              <a:rPr lang="id-ID" dirty="0"/>
              <a:t> Rasa Soto Banjar Limau Kuit sebanyak 41 terjual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Nama produk yang memiliki penjualan terendah adalah </a:t>
            </a:r>
            <a:r>
              <a:rPr lang="id-ID" dirty="0" err="1"/>
              <a:t>Indomie</a:t>
            </a:r>
            <a:r>
              <a:rPr lang="id-ID" dirty="0"/>
              <a:t> Goreng Rendang sebanyak 20 terjual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686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 UJICOBA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2"/>
            </a:pPr>
            <a:r>
              <a:rPr lang="id-ID" dirty="0" err="1"/>
              <a:t>Relationship</a:t>
            </a:r>
            <a:r>
              <a:rPr lang="id-ID" dirty="0"/>
              <a:t> (hubungan)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xmlns="" id="{A53D8E1A-9575-467F-A62B-C8D40E5FD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614" y="2278153"/>
            <a:ext cx="4642771" cy="3636296"/>
          </a:xfrm>
          <a:prstGeom prst="rect">
            <a:avLst/>
          </a:prstGeom>
        </p:spPr>
      </p:pic>
      <p:sp>
        <p:nvSpPr>
          <p:cNvPr id="11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862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Hasil pengujian menggunakan </a:t>
            </a:r>
            <a:r>
              <a:rPr lang="id-ID" dirty="0" err="1"/>
              <a:t>Relationship</a:t>
            </a:r>
            <a:r>
              <a:rPr lang="id-ID" dirty="0"/>
              <a:t> (hubungan)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Terdapat pengaruh antara total nilai penjualan berdasarkan hari.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 Dapat disimpulkan bahwa nilai penjualan tertinggi terdapat pada setiap hari </a:t>
            </a:r>
            <a:r>
              <a:rPr lang="id-ID" dirty="0" err="1"/>
              <a:t>selasa</a:t>
            </a: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41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PENDAHULUAN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xmlns="" id="{1CE5DD48-A96D-4117-8965-A2438731C35E}"/>
              </a:ext>
            </a:extLst>
          </p:cNvPr>
          <p:cNvCxnSpPr/>
          <p:nvPr/>
        </p:nvCxnSpPr>
        <p:spPr>
          <a:xfrm>
            <a:off x="4094922" y="2766218"/>
            <a:ext cx="393589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onektor Lurus 15">
            <a:extLst>
              <a:ext uri="{FF2B5EF4-FFF2-40B4-BE49-F238E27FC236}">
                <a16:creationId xmlns:a16="http://schemas.microsoft.com/office/drawing/2014/main" xmlns="" id="{5EE2CA68-FE67-488C-AA20-B532B0303E34}"/>
              </a:ext>
            </a:extLst>
          </p:cNvPr>
          <p:cNvCxnSpPr/>
          <p:nvPr/>
        </p:nvCxnSpPr>
        <p:spPr>
          <a:xfrm>
            <a:off x="4128052" y="3952287"/>
            <a:ext cx="393589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2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 UJICOBA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3. </a:t>
            </a:r>
            <a:r>
              <a:rPr lang="id-ID" dirty="0" err="1"/>
              <a:t>Composition</a:t>
            </a:r>
            <a:r>
              <a:rPr lang="id-ID" dirty="0"/>
              <a:t> ( Komposisi 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xmlns="" id="{0E8C5CE9-4713-4D07-9FB9-F7592554E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66" y="2269422"/>
            <a:ext cx="4507467" cy="3645027"/>
          </a:xfrm>
          <a:prstGeom prst="rect">
            <a:avLst/>
          </a:prstGeom>
        </p:spPr>
      </p:pic>
      <p:sp>
        <p:nvSpPr>
          <p:cNvPr id="11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56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Hasil pengujian menggunakan </a:t>
            </a:r>
            <a:r>
              <a:rPr lang="id-ID" dirty="0" err="1"/>
              <a:t>Composition</a:t>
            </a:r>
            <a:r>
              <a:rPr lang="id-ID" dirty="0"/>
              <a:t> ( Komposisi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B</a:t>
            </a:r>
            <a:r>
              <a:rPr lang="id-ID" dirty="0" smtClean="0"/>
              <a:t>erdasarkan grafik dapat disimpulkan bahwa penjualan jenis produk mie kuah lebih banyak daripada mie goreng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Artinya orang-orang lebih menyukai produk mie kuah daripada mie goreng</a:t>
            </a: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33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 UJICOBA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4. Distribution (Distribusi)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06" y="2299325"/>
            <a:ext cx="4878388" cy="3586319"/>
          </a:xfrm>
          <a:prstGeom prst="rect">
            <a:avLst/>
          </a:prstGeom>
        </p:spPr>
      </p:pic>
      <p:sp>
        <p:nvSpPr>
          <p:cNvPr id="11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21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Hasil pengujian menggunakan </a:t>
            </a:r>
            <a:r>
              <a:rPr lang="id-ID" dirty="0" smtClean="0"/>
              <a:t>Distribution (Distribusi)</a:t>
            </a:r>
            <a:endParaRPr lang="id-ID" dirty="0"/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Dari grafik diatas pelanggan paling banyak menggunakan jenis pembayaran secara cash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Dan paling rendah menggunakan jenis pembayaran shopeepay</a:t>
            </a: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20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HASIL UJICOBA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4. Distribution (Distribusi)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89" y="2531499"/>
            <a:ext cx="4047109" cy="2912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8" y="2270405"/>
            <a:ext cx="5937626" cy="3640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3" y="2085942"/>
            <a:ext cx="5285242" cy="3803912"/>
          </a:xfrm>
          <a:prstGeom prst="rect">
            <a:avLst/>
          </a:prstGeom>
        </p:spPr>
      </p:pic>
      <p:sp>
        <p:nvSpPr>
          <p:cNvPr id="11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747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METODE PENELITIAN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Hasil pengujian menggunakan </a:t>
            </a:r>
            <a:r>
              <a:rPr lang="id-ID" dirty="0" smtClean="0"/>
              <a:t>Distribution (Distribusi)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 smtClean="0"/>
              <a:t> Dari grafik penjualan mie goreng dapat disimpulkan bahwa penjualan mie goreng sering naik turun.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Dari grafik penjualan mie kuah dapat disimpulkan pernah terjadi penjualan tertinggi atau nilai maksimum pada bulan juni </a:t>
            </a: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543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KESIMPULAN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Konektor Lurus 5">
            <a:extLst>
              <a:ext uri="{FF2B5EF4-FFF2-40B4-BE49-F238E27FC236}">
                <a16:creationId xmlns:a16="http://schemas.microsoft.com/office/drawing/2014/main" xmlns="" id="{A697CAC4-A283-49AD-A7BF-7C1B45C3652C}"/>
              </a:ext>
            </a:extLst>
          </p:cNvPr>
          <p:cNvCxnSpPr>
            <a:cxnSpLocks/>
          </p:cNvCxnSpPr>
          <p:nvPr/>
        </p:nvCxnSpPr>
        <p:spPr>
          <a:xfrm>
            <a:off x="4430332" y="3952287"/>
            <a:ext cx="32841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Lurus 10">
            <a:extLst>
              <a:ext uri="{FF2B5EF4-FFF2-40B4-BE49-F238E27FC236}">
                <a16:creationId xmlns:a16="http://schemas.microsoft.com/office/drawing/2014/main" xmlns="" id="{54E3FD2B-4559-49B6-B628-94670F223975}"/>
              </a:ext>
            </a:extLst>
          </p:cNvPr>
          <p:cNvCxnSpPr>
            <a:cxnSpLocks/>
          </p:cNvCxnSpPr>
          <p:nvPr/>
        </p:nvCxnSpPr>
        <p:spPr>
          <a:xfrm>
            <a:off x="4430332" y="2766218"/>
            <a:ext cx="32841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KESIMPULAN</a:t>
            </a:r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40D4CEB4-3C77-4145-B89E-A4AD501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Berdasarkan analisis dan visualisasi data mendapatkan kesimpulan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 smtClean="0"/>
              <a:t> Nama produk paling sering </a:t>
            </a:r>
            <a:r>
              <a:rPr lang="id-ID" dirty="0"/>
              <a:t>dibeli adalah Indomie Rasa Soto Banjar Limau Kuit sebanyak 41 terjual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 smtClean="0"/>
              <a:t> Customer paling sering membeli jenis produk mie kuah dan penjualan paling laris adalah setiap hari selasa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Penjualan mie goreng sering sekali mengalami penurunan</a:t>
            </a: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98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LATAR BELAKANG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7232E61B-2977-40C9-87A8-4DD695CE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1139" cy="4351338"/>
          </a:xfrm>
        </p:spPr>
        <p:txBody>
          <a:bodyPr>
            <a:normAutofit/>
          </a:bodyPr>
          <a:lstStyle/>
          <a:p>
            <a:r>
              <a:rPr lang="id-ID" sz="2000" dirty="0"/>
              <a:t>UMKM merupakan singkatan dari (Usaha mikro ,Kecil dan menengah) UMKM adalah arti usaha bisnis yang dapat dilakukan oleh individu ,kelompok ,Badan usaha kecil, maupun rumah tangga.</a:t>
            </a:r>
          </a:p>
          <a:p>
            <a:r>
              <a:rPr lang="id-ID" sz="2000" dirty="0"/>
              <a:t>Salah satu bentuk usaha mikro, kecil, dan menengah (UMKM) yang diminati banyak orang adalah bisnis </a:t>
            </a:r>
            <a:r>
              <a:rPr lang="id-ID" sz="2000" dirty="0" err="1"/>
              <a:t>Warmindo</a:t>
            </a:r>
            <a:r>
              <a:rPr lang="id-ID" sz="2000" dirty="0"/>
              <a:t> atau yang dikenal sebagai Warung Makan </a:t>
            </a:r>
            <a:r>
              <a:rPr lang="id-ID" sz="2000" dirty="0" err="1"/>
              <a:t>Indomie</a:t>
            </a:r>
            <a:r>
              <a:rPr lang="id-ID" sz="2000" dirty="0"/>
              <a:t>.</a:t>
            </a:r>
          </a:p>
          <a:p>
            <a:r>
              <a:rPr lang="id-ID" sz="2000" dirty="0"/>
              <a:t>Usaha ini berfokus pada penyediaan dan layanan makanan bagi masyarakat di sekitar area kampus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Gambar 3" descr="Sebuah gambar berisi teks, Wajah manusia, pakaian, cuplikan layar&#10;&#10;Deskripsi dibuat secara otomatis">
            <a:extLst>
              <a:ext uri="{FF2B5EF4-FFF2-40B4-BE49-F238E27FC236}">
                <a16:creationId xmlns:a16="http://schemas.microsoft.com/office/drawing/2014/main" xmlns="" id="{07D5A608-D425-4A52-A3B9-CFC2EF32E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40" y="1690688"/>
            <a:ext cx="3462130" cy="3669815"/>
          </a:xfrm>
          <a:prstGeom prst="rect">
            <a:avLst/>
          </a:prstGeom>
        </p:spPr>
      </p:pic>
      <p:sp>
        <p:nvSpPr>
          <p:cNvPr id="5" name="Persegi Panjang 4">
            <a:extLst>
              <a:ext uri="{FF2B5EF4-FFF2-40B4-BE49-F238E27FC236}">
                <a16:creationId xmlns:a16="http://schemas.microsoft.com/office/drawing/2014/main" xmlns="" id="{C8D359EE-4D97-40F8-A52E-7ECD9EDB2A4E}"/>
              </a:ext>
            </a:extLst>
          </p:cNvPr>
          <p:cNvSpPr/>
          <p:nvPr/>
        </p:nvSpPr>
        <p:spPr>
          <a:xfrm>
            <a:off x="6639338" y="5448172"/>
            <a:ext cx="5247862" cy="40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err="1">
                <a:solidFill>
                  <a:schemeClr val="tx1"/>
                </a:solidFill>
              </a:rPr>
              <a:t>Courtesy</a:t>
            </a:r>
            <a:r>
              <a:rPr lang="id-ID" sz="1600" dirty="0">
                <a:solidFill>
                  <a:schemeClr val="tx1"/>
                </a:solidFill>
              </a:rPr>
              <a:t>: https://indonesiabaik.id/infografis/umkm-menopang-ekonomi-indonesia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xmlns="" id="{BE0BA2C3-991D-4B74-98E1-227BA0D72411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223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PERMASALAHAN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DE010E65-5A70-4CE3-9713-E88F3916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1. Persaingan Bisnis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000" dirty="0"/>
              <a:t>-</a:t>
            </a:r>
            <a:r>
              <a:rPr lang="id-ID" dirty="0"/>
              <a:t> </a:t>
            </a:r>
            <a:r>
              <a:rPr lang="id-ID" sz="2000" dirty="0"/>
              <a:t>Persaingan di antara bisnis tradisional juga turut berkontribusi dalam mengembangkan 	   usahanya melalui pemanfaatan teknologi</a:t>
            </a:r>
          </a:p>
          <a:p>
            <a:pPr marL="0" indent="0">
              <a:buNone/>
            </a:pPr>
            <a:r>
              <a:rPr lang="id-ID" sz="2000" dirty="0"/>
              <a:t>	- Pengumpulan data diperlukan untuk mengetahui tingkat penjualan</a:t>
            </a:r>
            <a:endParaRPr lang="id-ID" dirty="0"/>
          </a:p>
          <a:p>
            <a:pPr marL="0" indent="0">
              <a:buNone/>
            </a:pPr>
            <a:r>
              <a:rPr lang="id-ID" b="1" dirty="0"/>
              <a:t>2. </a:t>
            </a:r>
            <a:r>
              <a:rPr lang="id-ID" b="1" dirty="0" err="1"/>
              <a:t>Dataset</a:t>
            </a:r>
            <a:r>
              <a:rPr lang="id-ID" b="1" dirty="0"/>
              <a:t> belum rapi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000" dirty="0"/>
              <a:t>-</a:t>
            </a:r>
            <a:r>
              <a:rPr lang="id-ID" dirty="0"/>
              <a:t> </a:t>
            </a:r>
            <a:r>
              <a:rPr lang="id-ID" sz="2000" dirty="0" err="1"/>
              <a:t>Dataset</a:t>
            </a:r>
            <a:r>
              <a:rPr lang="id-ID" sz="2000" dirty="0"/>
              <a:t> yang kami gunakan belum masih berantakan dan belum terurut.</a:t>
            </a:r>
          </a:p>
          <a:p>
            <a:pPr marL="0" indent="0">
              <a:buNone/>
            </a:pPr>
            <a:r>
              <a:rPr lang="id-ID" sz="2000" dirty="0"/>
              <a:t>	- </a:t>
            </a:r>
            <a:r>
              <a:rPr lang="id-ID" sz="2000" dirty="0" err="1"/>
              <a:t>Dataset</a:t>
            </a:r>
            <a:r>
              <a:rPr lang="id-ID" sz="2000" dirty="0"/>
              <a:t> belum siap diolah</a:t>
            </a:r>
          </a:p>
          <a:p>
            <a:pPr marL="0" indent="0">
              <a:buNone/>
            </a:pPr>
            <a:r>
              <a:rPr lang="id-ID" sz="2000" dirty="0"/>
              <a:t>	- </a:t>
            </a:r>
            <a:r>
              <a:rPr lang="id-ID" sz="2000" dirty="0" err="1"/>
              <a:t>Value</a:t>
            </a:r>
            <a:r>
              <a:rPr lang="id-ID" sz="2000" dirty="0"/>
              <a:t> dari </a:t>
            </a:r>
            <a:r>
              <a:rPr lang="id-ID" sz="2000" dirty="0" err="1"/>
              <a:t>dataset</a:t>
            </a:r>
            <a:r>
              <a:rPr lang="id-ID" sz="2000" dirty="0"/>
              <a:t> fitur tanggal transaksi masih bertipe data objek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5CB23557-744A-47D3-BA3E-D931E04506FB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33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PERMASALAHAN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BD90E37C-BD1B-44B4-8A26-A488212F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3. Pemilihan Fitur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000" dirty="0"/>
              <a:t>- </a:t>
            </a:r>
            <a:r>
              <a:rPr lang="id-ID" sz="2000" dirty="0" err="1"/>
              <a:t>Dataset</a:t>
            </a:r>
            <a:r>
              <a:rPr lang="id-ID" sz="2000" dirty="0"/>
              <a:t> yang kami gunakan memiliki fitur yang beragam</a:t>
            </a:r>
          </a:p>
          <a:p>
            <a:pPr marL="0" indent="0">
              <a:buNone/>
            </a:pPr>
            <a:r>
              <a:rPr lang="id-ID" sz="2000" dirty="0"/>
              <a:t>	- Fitur tersebut adalah </a:t>
            </a:r>
            <a:r>
              <a:rPr lang="id-ID" sz="2000" dirty="0" err="1"/>
              <a:t>id</a:t>
            </a:r>
            <a:r>
              <a:rPr lang="id-ID" sz="2000" dirty="0"/>
              <a:t>, </a:t>
            </a:r>
            <a:r>
              <a:rPr lang="id-ID" sz="2000" dirty="0" err="1"/>
              <a:t>tanggal_transaksi</a:t>
            </a:r>
            <a:r>
              <a:rPr lang="id-ID" sz="2000" dirty="0"/>
              <a:t>, </a:t>
            </a:r>
            <a:r>
              <a:rPr lang="id-ID" sz="2000" dirty="0" err="1"/>
              <a:t>nama_produk</a:t>
            </a:r>
            <a:r>
              <a:rPr lang="id-ID" sz="2000" dirty="0"/>
              <a:t>, </a:t>
            </a:r>
            <a:r>
              <a:rPr lang="id-ID" sz="2000" dirty="0" err="1"/>
              <a:t>quantity</a:t>
            </a:r>
            <a:r>
              <a:rPr lang="id-ID" sz="2000" dirty="0"/>
              <a:t>, </a:t>
            </a:r>
            <a:r>
              <a:rPr lang="id-ID" sz="2000" dirty="0" err="1"/>
              <a:t>jenis_produk</a:t>
            </a:r>
            <a:r>
              <a:rPr lang="id-ID" sz="2000" dirty="0"/>
              <a:t>, 	   	   </a:t>
            </a:r>
            <a:r>
              <a:rPr lang="id-ID" sz="2000" dirty="0" err="1"/>
              <a:t>jenis_pembayaran</a:t>
            </a:r>
            <a:r>
              <a:rPr lang="id-ID" sz="2000" dirty="0"/>
              <a:t>, dan lain-lain.</a:t>
            </a:r>
          </a:p>
          <a:p>
            <a:pPr marL="0" indent="0">
              <a:buNone/>
            </a:pPr>
            <a:r>
              <a:rPr lang="id-ID" dirty="0"/>
              <a:t>	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4DC7DFDC-D78F-4901-AEC6-57E74F7A00B9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92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TUJUAN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Konektor Lurus 5">
            <a:extLst>
              <a:ext uri="{FF2B5EF4-FFF2-40B4-BE49-F238E27FC236}">
                <a16:creationId xmlns:a16="http://schemas.microsoft.com/office/drawing/2014/main" xmlns="" id="{0F1F22FB-46FB-45C2-A903-C1968B08800A}"/>
              </a:ext>
            </a:extLst>
          </p:cNvPr>
          <p:cNvCxnSpPr>
            <a:cxnSpLocks/>
          </p:cNvCxnSpPr>
          <p:nvPr/>
        </p:nvCxnSpPr>
        <p:spPr>
          <a:xfrm>
            <a:off x="5155096" y="3952287"/>
            <a:ext cx="200107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Lurus 10">
            <a:extLst>
              <a:ext uri="{FF2B5EF4-FFF2-40B4-BE49-F238E27FC236}">
                <a16:creationId xmlns:a16="http://schemas.microsoft.com/office/drawing/2014/main" xmlns="" id="{CEA61E26-61BA-44B7-AD17-1761DD23FBD1}"/>
              </a:ext>
            </a:extLst>
          </p:cNvPr>
          <p:cNvCxnSpPr>
            <a:cxnSpLocks/>
          </p:cNvCxnSpPr>
          <p:nvPr/>
        </p:nvCxnSpPr>
        <p:spPr>
          <a:xfrm>
            <a:off x="5095461" y="2766218"/>
            <a:ext cx="200107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TUJUAN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D9F3B06C-3E8F-4609-8ACD-69A33E54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718" y="2385822"/>
            <a:ext cx="8398564" cy="2086355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Tujuan penelitian ini adalah untuk mengatasi </a:t>
            </a:r>
            <a:r>
              <a:rPr lang="id-ID" dirty="0" err="1"/>
              <a:t>dataset</a:t>
            </a:r>
            <a:r>
              <a:rPr lang="id-ID" dirty="0"/>
              <a:t> yang belum urut serta berantakan dan analisis dan visualisasi data untuk mengetahui dan memahami informasi data dengan menggunakan analisis korelasi kuantitatif.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ABEBE8AE-41C9-45B2-A744-0BEBDC22E26D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02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METODE PENELITIAN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Konektor Lurus 5">
            <a:extLst>
              <a:ext uri="{FF2B5EF4-FFF2-40B4-BE49-F238E27FC236}">
                <a16:creationId xmlns:a16="http://schemas.microsoft.com/office/drawing/2014/main" xmlns="" id="{A697CAC4-A283-49AD-A7BF-7C1B45C3652C}"/>
              </a:ext>
            </a:extLst>
          </p:cNvPr>
          <p:cNvCxnSpPr>
            <a:cxnSpLocks/>
          </p:cNvCxnSpPr>
          <p:nvPr/>
        </p:nvCxnSpPr>
        <p:spPr>
          <a:xfrm>
            <a:off x="3392557" y="3952287"/>
            <a:ext cx="539363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Lurus 10">
            <a:extLst>
              <a:ext uri="{FF2B5EF4-FFF2-40B4-BE49-F238E27FC236}">
                <a16:creationId xmlns:a16="http://schemas.microsoft.com/office/drawing/2014/main" xmlns="" id="{54E3FD2B-4559-49B6-B628-94670F223975}"/>
              </a:ext>
            </a:extLst>
          </p:cNvPr>
          <p:cNvCxnSpPr>
            <a:cxnSpLocks/>
          </p:cNvCxnSpPr>
          <p:nvPr/>
        </p:nvCxnSpPr>
        <p:spPr>
          <a:xfrm>
            <a:off x="3392557" y="2766218"/>
            <a:ext cx="539363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xmlns="" id="{3127D1A9-6B84-4DA6-8A24-63BB13D0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DATASET</a:t>
            </a:r>
          </a:p>
        </p:txBody>
      </p:sp>
      <p:sp>
        <p:nvSpPr>
          <p:cNvPr id="2" name="Tampungan Konten 1">
            <a:extLst>
              <a:ext uri="{FF2B5EF4-FFF2-40B4-BE49-F238E27FC236}">
                <a16:creationId xmlns:a16="http://schemas.microsoft.com/office/drawing/2014/main" xmlns="" id="{6FA32DC1-8AFE-4E50-AA10-542BE02D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Dataset</a:t>
            </a:r>
            <a:r>
              <a:rPr lang="id-ID" dirty="0"/>
              <a:t> berupa data terstruktur yang diambil dari </a:t>
            </a:r>
            <a:r>
              <a:rPr lang="id-ID" dirty="0" err="1"/>
              <a:t>Warmindo</a:t>
            </a:r>
            <a:endParaRPr lang="id-ID" dirty="0"/>
          </a:p>
          <a:p>
            <a:pPr>
              <a:buFont typeface="Wingdings" panose="05000000000000000000" pitchFamily="2" charset="2"/>
              <a:buChar char="q"/>
            </a:pP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kami memiliki 12 fitur dan 499 data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874C4D66-1AD0-44EE-B86C-B33C8608422A}"/>
              </a:ext>
            </a:extLst>
          </p:cNvPr>
          <p:cNvSpPr/>
          <p:nvPr/>
        </p:nvSpPr>
        <p:spPr>
          <a:xfrm>
            <a:off x="0" y="6453693"/>
            <a:ext cx="12192000" cy="404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9785BD25-D6C5-441F-AEAE-C2FBE2F4ED5B}"/>
              </a:ext>
            </a:extLst>
          </p:cNvPr>
          <p:cNvSpPr/>
          <p:nvPr/>
        </p:nvSpPr>
        <p:spPr>
          <a:xfrm>
            <a:off x="0" y="6231733"/>
            <a:ext cx="12192000" cy="2219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800BEDA8-D6A6-450B-8AB8-AE71B74942A7}"/>
              </a:ext>
            </a:extLst>
          </p:cNvPr>
          <p:cNvSpPr/>
          <p:nvPr/>
        </p:nvSpPr>
        <p:spPr>
          <a:xfrm>
            <a:off x="0" y="6049386"/>
            <a:ext cx="12192000" cy="182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xmlns="" id="{75993732-8D5D-4153-88C2-068225DA8C44}"/>
              </a:ext>
            </a:extLst>
          </p:cNvPr>
          <p:cNvSpPr/>
          <p:nvPr/>
        </p:nvSpPr>
        <p:spPr>
          <a:xfrm>
            <a:off x="0" y="1343884"/>
            <a:ext cx="121920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12040" b="67463"/>
          <a:stretch/>
        </p:blipFill>
        <p:spPr>
          <a:xfrm>
            <a:off x="1325450" y="3296991"/>
            <a:ext cx="9541099" cy="15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4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625</Words>
  <Application>Microsoft Office PowerPoint</Application>
  <PresentationFormat>Custom</PresentationFormat>
  <Paragraphs>96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Office</vt:lpstr>
      <vt:lpstr>ANALISIS DATA PENJUALAN WARMINDO MENGGUNAKAN KORELASI KUANTITATIF ANALISIS</vt:lpstr>
      <vt:lpstr>PENDAHULUAN</vt:lpstr>
      <vt:lpstr>LATAR BELAKANG</vt:lpstr>
      <vt:lpstr>PERMASALAHAN</vt:lpstr>
      <vt:lpstr>PERMASALAHAN</vt:lpstr>
      <vt:lpstr>TUJUAN</vt:lpstr>
      <vt:lpstr>TUJUAN</vt:lpstr>
      <vt:lpstr>METODE PENELITIAN</vt:lpstr>
      <vt:lpstr>DATASET</vt:lpstr>
      <vt:lpstr>ALUR METODE PENELITIAN</vt:lpstr>
      <vt:lpstr>ALUR METODE PENELITIAN</vt:lpstr>
      <vt:lpstr>ALUR METODE PENELITIAN</vt:lpstr>
      <vt:lpstr>ALUR METODE PENELITIAN</vt:lpstr>
      <vt:lpstr>HASIL DAN UJI COBA</vt:lpstr>
      <vt:lpstr>HASIL UJICOBA</vt:lpstr>
      <vt:lpstr>HASIL UJICOBA</vt:lpstr>
      <vt:lpstr>METODE PENELITIAN</vt:lpstr>
      <vt:lpstr>HASIL UJICOBA</vt:lpstr>
      <vt:lpstr>METODE PENELITIAN</vt:lpstr>
      <vt:lpstr>HASIL UJICOBA</vt:lpstr>
      <vt:lpstr>METODE PENELITIAN</vt:lpstr>
      <vt:lpstr>HASIL UJICOBA</vt:lpstr>
      <vt:lpstr>METODE PENELITIAN</vt:lpstr>
      <vt:lpstr>HASIL UJICOBA</vt:lpstr>
      <vt:lpstr>METODE PENELITIAN</vt:lpstr>
      <vt:lpstr>KESIMPULAN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 PENJUALAN WARMINDO MENGGUNAKAN KORELASI KUANTITATIF ANALISIS</dc:title>
  <dc:creator>rafelblog21@hotmail.com</dc:creator>
  <cp:lastModifiedBy>Rafel</cp:lastModifiedBy>
  <cp:revision>12</cp:revision>
  <dcterms:created xsi:type="dcterms:W3CDTF">2023-11-29T02:44:07Z</dcterms:created>
  <dcterms:modified xsi:type="dcterms:W3CDTF">2023-11-30T03:19:19Z</dcterms:modified>
</cp:coreProperties>
</file>