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85" r:id="rId5"/>
  </p:sldMasterIdLst>
  <p:notesMasterIdLst>
    <p:notesMasterId r:id="rId11"/>
  </p:notesMasterIdLst>
  <p:sldIdLst>
    <p:sldId id="257" r:id="rId6"/>
    <p:sldId id="506" r:id="rId7"/>
    <p:sldId id="505" r:id="rId8"/>
    <p:sldId id="503" r:id="rId9"/>
    <p:sldId id="382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93F"/>
    <a:srgbClr val="7F7F7F"/>
    <a:srgbClr val="02A5A5"/>
    <a:srgbClr val="002E65"/>
    <a:srgbClr val="003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99" autoAdjust="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63119-8665-4C75-A1D7-10C004B7339B}" type="datetimeFigureOut">
              <a:rPr lang="tr-TR" smtClean="0"/>
              <a:t>23.10.2020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50A8E-8CCC-43F3-9DD2-0693BE5DFF79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530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CFFFC-0E30-4CE7-ACF8-23CF234F4AB8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12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3" y="658656"/>
            <a:ext cx="3456000" cy="84686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619334" y="1990846"/>
            <a:ext cx="6350877" cy="2592729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lnSpc>
                <a:spcPct val="11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3" y="658656"/>
            <a:ext cx="3456000" cy="84686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619334" y="1990846"/>
            <a:ext cx="6350877" cy="2592729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lnSpc>
                <a:spcPct val="11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472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548" y="1105155"/>
            <a:ext cx="2400000" cy="58810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619334" y="1990846"/>
            <a:ext cx="6350877" cy="2592729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lnSpc>
                <a:spcPct val="11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7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00885" y="2034744"/>
            <a:ext cx="5227969" cy="212746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10000"/>
              </a:lnSpc>
              <a:defRPr sz="42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0" y="729452"/>
            <a:ext cx="2400000" cy="5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3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0" y="729452"/>
            <a:ext cx="2400000" cy="5881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00885" y="2034744"/>
            <a:ext cx="5227969" cy="212746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10000"/>
              </a:lnSpc>
              <a:defRPr sz="4267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752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">
    <p:bg>
      <p:bgPr>
        <a:solidFill>
          <a:srgbClr val="CED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0" y="597558"/>
            <a:ext cx="2400000" cy="7393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00885" y="2034744"/>
            <a:ext cx="5227969" cy="212746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10000"/>
              </a:lnSpc>
              <a:defRPr sz="4267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4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548" y="1105155"/>
            <a:ext cx="2400000" cy="5881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7057" y="2727848"/>
            <a:ext cx="6530075" cy="209232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defRPr sz="4267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045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/>
          <p:nvPr userDrawn="1"/>
        </p:nvSpPr>
        <p:spPr>
          <a:xfrm>
            <a:off x="11825065" y="0"/>
            <a:ext cx="372532" cy="223520"/>
          </a:xfrm>
          <a:custGeom>
            <a:avLst/>
            <a:gdLst>
              <a:gd name="connsiteX0" fmla="*/ 76201 w 279399"/>
              <a:gd name="connsiteY0" fmla="*/ 0 h 167640"/>
              <a:gd name="connsiteX1" fmla="*/ 139699 w 279399"/>
              <a:gd name="connsiteY1" fmla="*/ 0 h 167640"/>
              <a:gd name="connsiteX2" fmla="*/ 275202 w 279399"/>
              <a:gd name="connsiteY2" fmla="*/ 0 h 167640"/>
              <a:gd name="connsiteX3" fmla="*/ 279399 w 279399"/>
              <a:gd name="connsiteY3" fmla="*/ 0 h 167640"/>
              <a:gd name="connsiteX4" fmla="*/ 275202 w 279399"/>
              <a:gd name="connsiteY4" fmla="*/ 9233 h 167640"/>
              <a:gd name="connsiteX5" fmla="*/ 275202 w 279399"/>
              <a:gd name="connsiteY5" fmla="*/ 167640 h 167640"/>
              <a:gd name="connsiteX6" fmla="*/ 203198 w 279399"/>
              <a:gd name="connsiteY6" fmla="*/ 167640 h 167640"/>
              <a:gd name="connsiteX7" fmla="*/ 139699 w 279399"/>
              <a:gd name="connsiteY7" fmla="*/ 167640 h 167640"/>
              <a:gd name="connsiteX8" fmla="*/ 0 w 279399"/>
              <a:gd name="connsiteY8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399" h="167640">
                <a:moveTo>
                  <a:pt x="76201" y="0"/>
                </a:moveTo>
                <a:lnTo>
                  <a:pt x="139699" y="0"/>
                </a:lnTo>
                <a:lnTo>
                  <a:pt x="275202" y="0"/>
                </a:lnTo>
                <a:lnTo>
                  <a:pt x="279399" y="0"/>
                </a:lnTo>
                <a:lnTo>
                  <a:pt x="275202" y="9233"/>
                </a:lnTo>
                <a:lnTo>
                  <a:pt x="275202" y="167640"/>
                </a:lnTo>
                <a:lnTo>
                  <a:pt x="203198" y="167640"/>
                </a:lnTo>
                <a:lnTo>
                  <a:pt x="139699" y="167640"/>
                </a:lnTo>
                <a:lnTo>
                  <a:pt x="0" y="167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30680" y="542301"/>
            <a:ext cx="9178800" cy="45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667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  <p:sp>
        <p:nvSpPr>
          <p:cNvPr id="10" name="object 2"/>
          <p:cNvSpPr txBox="1"/>
          <p:nvPr userDrawn="1"/>
        </p:nvSpPr>
        <p:spPr>
          <a:xfrm>
            <a:off x="11887625" y="41851"/>
            <a:ext cx="283595" cy="14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57" algn="ctr" defTabSz="1234196">
              <a:buSzPct val="150000"/>
              <a:defRPr/>
            </a:pPr>
            <a:fld id="{A6A305E0-1484-441F-8A5B-692BE27C650C}" type="slidenum">
              <a:rPr lang="en-US" sz="933" noProof="0" smtClean="0">
                <a:solidFill>
                  <a:schemeClr val="bg1"/>
                </a:solidFill>
                <a:latin typeface="+mj-lt"/>
                <a:ea typeface="ＭＳ Ｐゴシック" pitchFamily="34" charset="-128"/>
                <a:cs typeface="BBVA Office Book"/>
              </a:rPr>
              <a:pPr marR="6857" algn="ctr" defTabSz="1234196">
                <a:buSzPct val="150000"/>
                <a:defRPr/>
              </a:pPr>
              <a:t>‹#›</a:t>
            </a:fld>
            <a:endParaRPr lang="en-US" sz="1200" b="1" spc="-7" noProof="0" dirty="0">
              <a:solidFill>
                <a:schemeClr val="bg1"/>
              </a:solidFill>
              <a:latin typeface="+mj-lt"/>
              <a:ea typeface="ＭＳ Ｐゴシック" pitchFamily="34" charset="-128"/>
              <a:cs typeface="BBVA Office Book"/>
            </a:endParaRPr>
          </a:p>
        </p:txBody>
      </p:sp>
      <p:sp>
        <p:nvSpPr>
          <p:cNvPr id="11" name="object 2"/>
          <p:cNvSpPr txBox="1"/>
          <p:nvPr userDrawn="1"/>
        </p:nvSpPr>
        <p:spPr>
          <a:xfrm>
            <a:off x="8055430" y="41851"/>
            <a:ext cx="3727005" cy="14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57" algn="r" defTabSz="1234196">
              <a:buSzPct val="150000"/>
              <a:defRPr/>
            </a:pPr>
            <a:r>
              <a:rPr lang="tr-TR" sz="933" spc="-7" noProof="0" dirty="0" smtClean="0">
                <a:solidFill>
                  <a:schemeClr val="accent3"/>
                </a:solidFill>
                <a:latin typeface="+mj-lt"/>
                <a:ea typeface="ＭＳ Ｐゴシック" pitchFamily="34" charset="-128"/>
                <a:cs typeface="BBVA Office Light"/>
              </a:rPr>
              <a:t>Decision Engines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17567" y="6694003"/>
            <a:ext cx="3948573" cy="1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Bu dokümanda</a:t>
            </a:r>
            <a:r>
              <a:rPr lang="tr-TR" sz="533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 </a:t>
            </a:r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yer alan tüm bilgiler </a:t>
            </a:r>
            <a:r>
              <a:rPr lang="tr-TR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gizlidir ve </a:t>
            </a:r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Garanti </a:t>
            </a:r>
            <a:r>
              <a:rPr lang="tr-TR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BBVA </a:t>
            </a:r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Teknoloj</a:t>
            </a:r>
            <a:r>
              <a:rPr lang="tr-TR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i’nin</a:t>
            </a:r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 yazılı onayı olmadan</a:t>
            </a:r>
            <a:r>
              <a:rPr lang="tr-TR" sz="533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 </a:t>
            </a:r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çoğaltılamaz ve kullanılamaz.</a:t>
            </a:r>
            <a:endParaRPr lang="tr-TR" sz="533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55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310">
          <p15:clr>
            <a:srgbClr val="FBAE40"/>
          </p15:clr>
        </p15:guide>
        <p15:guide id="3" pos="5653">
          <p15:clr>
            <a:srgbClr val="FBAE40"/>
          </p15:clr>
        </p15:guide>
        <p15:guide id="4" orient="horz" pos="31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th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3 Rectángulo"/>
          <p:cNvSpPr/>
          <p:nvPr userDrawn="1"/>
        </p:nvSpPr>
        <p:spPr>
          <a:xfrm>
            <a:off x="1" y="5987627"/>
            <a:ext cx="12187041" cy="870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8800" y="542301"/>
            <a:ext cx="9178800" cy="45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667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  <p:sp>
        <p:nvSpPr>
          <p:cNvPr id="7" name="Forma libre 6"/>
          <p:cNvSpPr/>
          <p:nvPr userDrawn="1"/>
        </p:nvSpPr>
        <p:spPr>
          <a:xfrm>
            <a:off x="11825065" y="0"/>
            <a:ext cx="372532" cy="223520"/>
          </a:xfrm>
          <a:custGeom>
            <a:avLst/>
            <a:gdLst>
              <a:gd name="connsiteX0" fmla="*/ 76201 w 279399"/>
              <a:gd name="connsiteY0" fmla="*/ 0 h 167640"/>
              <a:gd name="connsiteX1" fmla="*/ 139699 w 279399"/>
              <a:gd name="connsiteY1" fmla="*/ 0 h 167640"/>
              <a:gd name="connsiteX2" fmla="*/ 275202 w 279399"/>
              <a:gd name="connsiteY2" fmla="*/ 0 h 167640"/>
              <a:gd name="connsiteX3" fmla="*/ 279399 w 279399"/>
              <a:gd name="connsiteY3" fmla="*/ 0 h 167640"/>
              <a:gd name="connsiteX4" fmla="*/ 275202 w 279399"/>
              <a:gd name="connsiteY4" fmla="*/ 9233 h 167640"/>
              <a:gd name="connsiteX5" fmla="*/ 275202 w 279399"/>
              <a:gd name="connsiteY5" fmla="*/ 167640 h 167640"/>
              <a:gd name="connsiteX6" fmla="*/ 203198 w 279399"/>
              <a:gd name="connsiteY6" fmla="*/ 167640 h 167640"/>
              <a:gd name="connsiteX7" fmla="*/ 139699 w 279399"/>
              <a:gd name="connsiteY7" fmla="*/ 167640 h 167640"/>
              <a:gd name="connsiteX8" fmla="*/ 0 w 279399"/>
              <a:gd name="connsiteY8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399" h="167640">
                <a:moveTo>
                  <a:pt x="76201" y="0"/>
                </a:moveTo>
                <a:lnTo>
                  <a:pt x="139699" y="0"/>
                </a:lnTo>
                <a:lnTo>
                  <a:pt x="275202" y="0"/>
                </a:lnTo>
                <a:lnTo>
                  <a:pt x="279399" y="0"/>
                </a:lnTo>
                <a:lnTo>
                  <a:pt x="275202" y="9233"/>
                </a:lnTo>
                <a:lnTo>
                  <a:pt x="275202" y="167640"/>
                </a:lnTo>
                <a:lnTo>
                  <a:pt x="203198" y="167640"/>
                </a:lnTo>
                <a:lnTo>
                  <a:pt x="139699" y="167640"/>
                </a:lnTo>
                <a:lnTo>
                  <a:pt x="0" y="167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10" name="object 2"/>
          <p:cNvSpPr txBox="1"/>
          <p:nvPr userDrawn="1"/>
        </p:nvSpPr>
        <p:spPr>
          <a:xfrm>
            <a:off x="11887625" y="41851"/>
            <a:ext cx="283595" cy="14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57" algn="ctr" defTabSz="1234196">
              <a:buSzPct val="150000"/>
              <a:defRPr/>
            </a:pPr>
            <a:fld id="{A6A305E0-1484-441F-8A5B-692BE27C650C}" type="slidenum">
              <a:rPr lang="en-US" sz="933" noProof="0" smtClean="0">
                <a:solidFill>
                  <a:schemeClr val="bg1"/>
                </a:solidFill>
                <a:latin typeface="+mj-lt"/>
                <a:ea typeface="ＭＳ Ｐゴシック" pitchFamily="34" charset="-128"/>
                <a:cs typeface="BBVA Office Book"/>
              </a:rPr>
              <a:pPr marR="6857" algn="ctr" defTabSz="1234196">
                <a:buSzPct val="150000"/>
                <a:defRPr/>
              </a:pPr>
              <a:t>‹#›</a:t>
            </a:fld>
            <a:endParaRPr lang="en-US" sz="1200" b="1" spc="-7" noProof="0" dirty="0">
              <a:solidFill>
                <a:schemeClr val="bg1"/>
              </a:solidFill>
              <a:latin typeface="+mj-lt"/>
              <a:ea typeface="ＭＳ Ｐゴシック" pitchFamily="34" charset="-128"/>
              <a:cs typeface="BBVA Office Book"/>
            </a:endParaRPr>
          </a:p>
        </p:txBody>
      </p:sp>
      <p:sp>
        <p:nvSpPr>
          <p:cNvPr id="8" name="object 2"/>
          <p:cNvSpPr txBox="1"/>
          <p:nvPr userDrawn="1"/>
        </p:nvSpPr>
        <p:spPr>
          <a:xfrm>
            <a:off x="9809481" y="41851"/>
            <a:ext cx="1972952" cy="14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57" algn="r" defTabSz="1234196">
              <a:buSzPct val="150000"/>
              <a:defRPr/>
            </a:pPr>
            <a:r>
              <a:rPr lang="tr-TR" sz="933" spc="-7" noProof="0" dirty="0" smtClean="0">
                <a:solidFill>
                  <a:schemeClr val="accent3"/>
                </a:solidFill>
                <a:latin typeface="+mj-lt"/>
                <a:ea typeface="ＭＳ Ｐゴシック" pitchFamily="34" charset="-128"/>
                <a:cs typeface="BBVA Office Light"/>
              </a:rPr>
              <a:t>Sunum Adı</a:t>
            </a:r>
            <a:endParaRPr lang="en-US" sz="933" b="1" spc="-7" noProof="0" dirty="0">
              <a:solidFill>
                <a:schemeClr val="accent3"/>
              </a:solidFill>
              <a:latin typeface="+mj-lt"/>
              <a:ea typeface="ＭＳ Ｐゴシック" pitchFamily="34" charset="-128"/>
              <a:cs typeface="BBVA Office Book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25804" y="6694003"/>
            <a:ext cx="3948573" cy="1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Bu dokümanda</a:t>
            </a:r>
            <a:r>
              <a:rPr lang="tr-TR" sz="533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 </a:t>
            </a:r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yer alan tüm bilgiler </a:t>
            </a:r>
            <a:r>
              <a:rPr lang="tr-TR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gizlidir ve </a:t>
            </a:r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Garanti </a:t>
            </a:r>
            <a:r>
              <a:rPr lang="tr-TR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BBVA </a:t>
            </a:r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Teknoloj</a:t>
            </a:r>
            <a:r>
              <a:rPr lang="tr-TR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i’nin</a:t>
            </a:r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 yazılı onayı olmadan</a:t>
            </a:r>
            <a:r>
              <a:rPr lang="tr-TR" sz="533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 </a:t>
            </a:r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çoğaltılamaz ve kullanılamaz.</a:t>
            </a:r>
            <a:endParaRPr lang="tr-TR" sz="533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69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311">
          <p15:clr>
            <a:srgbClr val="FBAE40"/>
          </p15:clr>
        </p15:guide>
        <p15:guide id="3" pos="5653">
          <p15:clr>
            <a:srgbClr val="FBAE40"/>
          </p15:clr>
        </p15:guide>
        <p15:guide id="4" orient="horz" pos="283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7 Marcador de posición de imagen"/>
          <p:cNvSpPr>
            <a:spLocks noGrp="1"/>
          </p:cNvSpPr>
          <p:nvPr>
            <p:ph type="pic" sz="quarter" idx="10" hasCustomPrompt="1"/>
          </p:nvPr>
        </p:nvSpPr>
        <p:spPr>
          <a:xfrm>
            <a:off x="5045526" y="-2"/>
            <a:ext cx="7151895" cy="6861537"/>
          </a:xfrm>
          <a:custGeom>
            <a:avLst/>
            <a:gdLst>
              <a:gd name="connsiteX0" fmla="*/ 0 w 5547359"/>
              <a:gd name="connsiteY0" fmla="*/ 0 h 5715000"/>
              <a:gd name="connsiteX1" fmla="*/ 5547359 w 5547359"/>
              <a:gd name="connsiteY1" fmla="*/ 0 h 5715000"/>
              <a:gd name="connsiteX2" fmla="*/ 5547359 w 5547359"/>
              <a:gd name="connsiteY2" fmla="*/ 5715000 h 5715000"/>
              <a:gd name="connsiteX3" fmla="*/ 0 w 5547359"/>
              <a:gd name="connsiteY3" fmla="*/ 5715000 h 5715000"/>
              <a:gd name="connsiteX4" fmla="*/ 0 w 5547359"/>
              <a:gd name="connsiteY4" fmla="*/ 0 h 5715000"/>
              <a:gd name="connsiteX0" fmla="*/ 0 w 5547359"/>
              <a:gd name="connsiteY0" fmla="*/ 0 h 5727192"/>
              <a:gd name="connsiteX1" fmla="*/ 5547359 w 5547359"/>
              <a:gd name="connsiteY1" fmla="*/ 0 h 5727192"/>
              <a:gd name="connsiteX2" fmla="*/ 4139183 w 5547359"/>
              <a:gd name="connsiteY2" fmla="*/ 5727192 h 5727192"/>
              <a:gd name="connsiteX3" fmla="*/ 0 w 5547359"/>
              <a:gd name="connsiteY3" fmla="*/ 5715000 h 5727192"/>
              <a:gd name="connsiteX4" fmla="*/ 0 w 5547359"/>
              <a:gd name="connsiteY4" fmla="*/ 0 h 5727192"/>
              <a:gd name="connsiteX0" fmla="*/ 0 w 5547359"/>
              <a:gd name="connsiteY0" fmla="*/ 0 h 5715000"/>
              <a:gd name="connsiteX1" fmla="*/ 5547359 w 5547359"/>
              <a:gd name="connsiteY1" fmla="*/ 0 h 5715000"/>
              <a:gd name="connsiteX2" fmla="*/ 4278883 w 5547359"/>
              <a:gd name="connsiteY2" fmla="*/ 5155692 h 5715000"/>
              <a:gd name="connsiteX3" fmla="*/ 0 w 5547359"/>
              <a:gd name="connsiteY3" fmla="*/ 5715000 h 5715000"/>
              <a:gd name="connsiteX4" fmla="*/ 0 w 5547359"/>
              <a:gd name="connsiteY4" fmla="*/ 0 h 5715000"/>
              <a:gd name="connsiteX0" fmla="*/ 25400 w 5572759"/>
              <a:gd name="connsiteY0" fmla="*/ 0 h 5194300"/>
              <a:gd name="connsiteX1" fmla="*/ 5572759 w 5572759"/>
              <a:gd name="connsiteY1" fmla="*/ 0 h 5194300"/>
              <a:gd name="connsiteX2" fmla="*/ 4304283 w 5572759"/>
              <a:gd name="connsiteY2" fmla="*/ 5155692 h 5194300"/>
              <a:gd name="connsiteX3" fmla="*/ 0 w 5572759"/>
              <a:gd name="connsiteY3" fmla="*/ 5194300 h 5194300"/>
              <a:gd name="connsiteX4" fmla="*/ 25400 w 5572759"/>
              <a:gd name="connsiteY4" fmla="*/ 0 h 5194300"/>
              <a:gd name="connsiteX0" fmla="*/ 25400 w 5572759"/>
              <a:gd name="connsiteY0" fmla="*/ 0 h 5194300"/>
              <a:gd name="connsiteX1" fmla="*/ 5572759 w 5572759"/>
              <a:gd name="connsiteY1" fmla="*/ 0 h 5194300"/>
              <a:gd name="connsiteX2" fmla="*/ 5546343 w 5572759"/>
              <a:gd name="connsiteY2" fmla="*/ 5148072 h 5194300"/>
              <a:gd name="connsiteX3" fmla="*/ 0 w 5572759"/>
              <a:gd name="connsiteY3" fmla="*/ 5194300 h 5194300"/>
              <a:gd name="connsiteX4" fmla="*/ 25400 w 5572759"/>
              <a:gd name="connsiteY4" fmla="*/ 0 h 5194300"/>
              <a:gd name="connsiteX0" fmla="*/ 2540000 w 5572759"/>
              <a:gd name="connsiteY0" fmla="*/ 0 h 5194300"/>
              <a:gd name="connsiteX1" fmla="*/ 5572759 w 5572759"/>
              <a:gd name="connsiteY1" fmla="*/ 0 h 5194300"/>
              <a:gd name="connsiteX2" fmla="*/ 5546343 w 5572759"/>
              <a:gd name="connsiteY2" fmla="*/ 5148072 h 5194300"/>
              <a:gd name="connsiteX3" fmla="*/ 0 w 5572759"/>
              <a:gd name="connsiteY3" fmla="*/ 5194300 h 5194300"/>
              <a:gd name="connsiteX4" fmla="*/ 2540000 w 5572759"/>
              <a:gd name="connsiteY4" fmla="*/ 0 h 5194300"/>
              <a:gd name="connsiteX0" fmla="*/ 2540000 w 5584443"/>
              <a:gd name="connsiteY0" fmla="*/ 0 h 5194300"/>
              <a:gd name="connsiteX1" fmla="*/ 5572759 w 5584443"/>
              <a:gd name="connsiteY1" fmla="*/ 0 h 5194300"/>
              <a:gd name="connsiteX2" fmla="*/ 5584443 w 5584443"/>
              <a:gd name="connsiteY2" fmla="*/ 5194243 h 5194300"/>
              <a:gd name="connsiteX3" fmla="*/ 0 w 5584443"/>
              <a:gd name="connsiteY3" fmla="*/ 5194300 h 5194300"/>
              <a:gd name="connsiteX4" fmla="*/ 2540000 w 5584443"/>
              <a:gd name="connsiteY4" fmla="*/ 0 h 5194300"/>
              <a:gd name="connsiteX0" fmla="*/ 2540000 w 5576823"/>
              <a:gd name="connsiteY0" fmla="*/ 0 h 5194300"/>
              <a:gd name="connsiteX1" fmla="*/ 5572759 w 5576823"/>
              <a:gd name="connsiteY1" fmla="*/ 0 h 5194300"/>
              <a:gd name="connsiteX2" fmla="*/ 5576823 w 5576823"/>
              <a:gd name="connsiteY2" fmla="*/ 5194243 h 5194300"/>
              <a:gd name="connsiteX3" fmla="*/ 0 w 5576823"/>
              <a:gd name="connsiteY3" fmla="*/ 5194300 h 5194300"/>
              <a:gd name="connsiteX4" fmla="*/ 2540000 w 5576823"/>
              <a:gd name="connsiteY4" fmla="*/ 0 h 5194300"/>
              <a:gd name="connsiteX0" fmla="*/ 2380952 w 5576823"/>
              <a:gd name="connsiteY0" fmla="*/ 0 h 5194300"/>
              <a:gd name="connsiteX1" fmla="*/ 5572759 w 5576823"/>
              <a:gd name="connsiteY1" fmla="*/ 0 h 5194300"/>
              <a:gd name="connsiteX2" fmla="*/ 5576823 w 5576823"/>
              <a:gd name="connsiteY2" fmla="*/ 5194243 h 5194300"/>
              <a:gd name="connsiteX3" fmla="*/ 0 w 5576823"/>
              <a:gd name="connsiteY3" fmla="*/ 5194300 h 5194300"/>
              <a:gd name="connsiteX4" fmla="*/ 2380952 w 5576823"/>
              <a:gd name="connsiteY4" fmla="*/ 0 h 5194300"/>
              <a:gd name="connsiteX0" fmla="*/ 2155635 w 5351506"/>
              <a:gd name="connsiteY0" fmla="*/ 0 h 5194243"/>
              <a:gd name="connsiteX1" fmla="*/ 5347442 w 5351506"/>
              <a:gd name="connsiteY1" fmla="*/ 0 h 5194243"/>
              <a:gd name="connsiteX2" fmla="*/ 5351506 w 5351506"/>
              <a:gd name="connsiteY2" fmla="*/ 5194243 h 5194243"/>
              <a:gd name="connsiteX3" fmla="*/ 0 w 5351506"/>
              <a:gd name="connsiteY3" fmla="*/ 5171214 h 5194243"/>
              <a:gd name="connsiteX4" fmla="*/ 2155635 w 5351506"/>
              <a:gd name="connsiteY4" fmla="*/ 0 h 5194243"/>
              <a:gd name="connsiteX0" fmla="*/ 2155635 w 5351506"/>
              <a:gd name="connsiteY0" fmla="*/ 0 h 5201995"/>
              <a:gd name="connsiteX1" fmla="*/ 5347442 w 5351506"/>
              <a:gd name="connsiteY1" fmla="*/ 0 h 5201995"/>
              <a:gd name="connsiteX2" fmla="*/ 5351506 w 5351506"/>
              <a:gd name="connsiteY2" fmla="*/ 5194243 h 5201995"/>
              <a:gd name="connsiteX3" fmla="*/ 0 w 5351506"/>
              <a:gd name="connsiteY3" fmla="*/ 5201995 h 5201995"/>
              <a:gd name="connsiteX4" fmla="*/ 2155635 w 5351506"/>
              <a:gd name="connsiteY4" fmla="*/ 0 h 5201995"/>
              <a:gd name="connsiteX0" fmla="*/ 2334564 w 5351506"/>
              <a:gd name="connsiteY0" fmla="*/ 0 h 5209690"/>
              <a:gd name="connsiteX1" fmla="*/ 5347442 w 5351506"/>
              <a:gd name="connsiteY1" fmla="*/ 7695 h 5209690"/>
              <a:gd name="connsiteX2" fmla="*/ 5351506 w 5351506"/>
              <a:gd name="connsiteY2" fmla="*/ 5201938 h 5209690"/>
              <a:gd name="connsiteX3" fmla="*/ 0 w 5351506"/>
              <a:gd name="connsiteY3" fmla="*/ 5209690 h 5209690"/>
              <a:gd name="connsiteX4" fmla="*/ 2334564 w 5351506"/>
              <a:gd name="connsiteY4" fmla="*/ 0 h 5209690"/>
              <a:gd name="connsiteX0" fmla="*/ 2155636 w 5172578"/>
              <a:gd name="connsiteY0" fmla="*/ 0 h 5217385"/>
              <a:gd name="connsiteX1" fmla="*/ 5168514 w 5172578"/>
              <a:gd name="connsiteY1" fmla="*/ 7695 h 5217385"/>
              <a:gd name="connsiteX2" fmla="*/ 5172578 w 5172578"/>
              <a:gd name="connsiteY2" fmla="*/ 5201938 h 5217385"/>
              <a:gd name="connsiteX3" fmla="*/ 0 w 5172578"/>
              <a:gd name="connsiteY3" fmla="*/ 5217385 h 5217385"/>
              <a:gd name="connsiteX4" fmla="*/ 2155636 w 5172578"/>
              <a:gd name="connsiteY4" fmla="*/ 0 h 5217385"/>
              <a:gd name="connsiteX0" fmla="*/ 2188771 w 5172578"/>
              <a:gd name="connsiteY0" fmla="*/ 0 h 5225080"/>
              <a:gd name="connsiteX1" fmla="*/ 5168514 w 5172578"/>
              <a:gd name="connsiteY1" fmla="*/ 15390 h 5225080"/>
              <a:gd name="connsiteX2" fmla="*/ 5172578 w 5172578"/>
              <a:gd name="connsiteY2" fmla="*/ 5209633 h 5225080"/>
              <a:gd name="connsiteX3" fmla="*/ 0 w 5172578"/>
              <a:gd name="connsiteY3" fmla="*/ 5225080 h 5225080"/>
              <a:gd name="connsiteX4" fmla="*/ 2188771 w 5172578"/>
              <a:gd name="connsiteY4" fmla="*/ 0 h 5225080"/>
              <a:gd name="connsiteX0" fmla="*/ 1725722 w 4709529"/>
              <a:gd name="connsiteY0" fmla="*/ 0 h 5213391"/>
              <a:gd name="connsiteX1" fmla="*/ 4705465 w 4709529"/>
              <a:gd name="connsiteY1" fmla="*/ 15390 h 5213391"/>
              <a:gd name="connsiteX2" fmla="*/ 4709529 w 4709529"/>
              <a:gd name="connsiteY2" fmla="*/ 5209633 h 5213391"/>
              <a:gd name="connsiteX3" fmla="*/ 0 w 4709529"/>
              <a:gd name="connsiteY3" fmla="*/ 5213391 h 5213391"/>
              <a:gd name="connsiteX4" fmla="*/ 1725722 w 4709529"/>
              <a:gd name="connsiteY4" fmla="*/ 0 h 5213391"/>
              <a:gd name="connsiteX0" fmla="*/ 2239103 w 4709529"/>
              <a:gd name="connsiteY0" fmla="*/ 7988 h 5198001"/>
              <a:gd name="connsiteX1" fmla="*/ 4705465 w 4709529"/>
              <a:gd name="connsiteY1" fmla="*/ 0 h 5198001"/>
              <a:gd name="connsiteX2" fmla="*/ 4709529 w 4709529"/>
              <a:gd name="connsiteY2" fmla="*/ 5194243 h 5198001"/>
              <a:gd name="connsiteX3" fmla="*/ 0 w 4709529"/>
              <a:gd name="connsiteY3" fmla="*/ 5198001 h 5198001"/>
              <a:gd name="connsiteX4" fmla="*/ 2239103 w 4709529"/>
              <a:gd name="connsiteY4" fmla="*/ 7988 h 5198001"/>
              <a:gd name="connsiteX0" fmla="*/ 2325254 w 4709529"/>
              <a:gd name="connsiteY0" fmla="*/ 7988 h 5198001"/>
              <a:gd name="connsiteX1" fmla="*/ 4705465 w 4709529"/>
              <a:gd name="connsiteY1" fmla="*/ 0 h 5198001"/>
              <a:gd name="connsiteX2" fmla="*/ 4709529 w 4709529"/>
              <a:gd name="connsiteY2" fmla="*/ 5194243 h 5198001"/>
              <a:gd name="connsiteX3" fmla="*/ 0 w 4709529"/>
              <a:gd name="connsiteY3" fmla="*/ 5198001 h 5198001"/>
              <a:gd name="connsiteX4" fmla="*/ 2325254 w 4709529"/>
              <a:gd name="connsiteY4" fmla="*/ 7988 h 5198001"/>
              <a:gd name="connsiteX0" fmla="*/ 2318627 w 4702902"/>
              <a:gd name="connsiteY0" fmla="*/ 7988 h 5194243"/>
              <a:gd name="connsiteX1" fmla="*/ 4698838 w 4702902"/>
              <a:gd name="connsiteY1" fmla="*/ 0 h 5194243"/>
              <a:gd name="connsiteX2" fmla="*/ 4702902 w 4702902"/>
              <a:gd name="connsiteY2" fmla="*/ 5194243 h 5194243"/>
              <a:gd name="connsiteX3" fmla="*/ 0 w 4702902"/>
              <a:gd name="connsiteY3" fmla="*/ 5190306 h 5194243"/>
              <a:gd name="connsiteX4" fmla="*/ 2318627 w 4702902"/>
              <a:gd name="connsiteY4" fmla="*/ 7988 h 5194243"/>
              <a:gd name="connsiteX0" fmla="*/ 2285492 w 4669767"/>
              <a:gd name="connsiteY0" fmla="*/ 7988 h 5194243"/>
              <a:gd name="connsiteX1" fmla="*/ 4665703 w 4669767"/>
              <a:gd name="connsiteY1" fmla="*/ 0 h 5194243"/>
              <a:gd name="connsiteX2" fmla="*/ 4669767 w 4669767"/>
              <a:gd name="connsiteY2" fmla="*/ 5194243 h 5194243"/>
              <a:gd name="connsiteX3" fmla="*/ 0 w 4669767"/>
              <a:gd name="connsiteY3" fmla="*/ 5174916 h 5194243"/>
              <a:gd name="connsiteX4" fmla="*/ 2285492 w 4669767"/>
              <a:gd name="connsiteY4" fmla="*/ 7988 h 5194243"/>
              <a:gd name="connsiteX0" fmla="*/ 2318627 w 4702902"/>
              <a:gd name="connsiteY0" fmla="*/ 7988 h 5194243"/>
              <a:gd name="connsiteX1" fmla="*/ 4698838 w 4702902"/>
              <a:gd name="connsiteY1" fmla="*/ 0 h 5194243"/>
              <a:gd name="connsiteX2" fmla="*/ 4702902 w 4702902"/>
              <a:gd name="connsiteY2" fmla="*/ 5194243 h 5194243"/>
              <a:gd name="connsiteX3" fmla="*/ 0 w 4702902"/>
              <a:gd name="connsiteY3" fmla="*/ 5167221 h 5194243"/>
              <a:gd name="connsiteX4" fmla="*/ 2318627 w 4702902"/>
              <a:gd name="connsiteY4" fmla="*/ 7988 h 5194243"/>
              <a:gd name="connsiteX0" fmla="*/ 2351762 w 4702902"/>
              <a:gd name="connsiteY0" fmla="*/ 293 h 5194243"/>
              <a:gd name="connsiteX1" fmla="*/ 4698838 w 4702902"/>
              <a:gd name="connsiteY1" fmla="*/ 0 h 5194243"/>
              <a:gd name="connsiteX2" fmla="*/ 4702902 w 4702902"/>
              <a:gd name="connsiteY2" fmla="*/ 5194243 h 5194243"/>
              <a:gd name="connsiteX3" fmla="*/ 0 w 4702902"/>
              <a:gd name="connsiteY3" fmla="*/ 5167221 h 5194243"/>
              <a:gd name="connsiteX4" fmla="*/ 2351762 w 4702902"/>
              <a:gd name="connsiteY4" fmla="*/ 293 h 5194243"/>
              <a:gd name="connsiteX0" fmla="*/ 2318627 w 4669767"/>
              <a:gd name="connsiteY0" fmla="*/ 293 h 5194243"/>
              <a:gd name="connsiteX1" fmla="*/ 4665703 w 4669767"/>
              <a:gd name="connsiteY1" fmla="*/ 0 h 5194243"/>
              <a:gd name="connsiteX2" fmla="*/ 4669767 w 4669767"/>
              <a:gd name="connsiteY2" fmla="*/ 5194243 h 5194243"/>
              <a:gd name="connsiteX3" fmla="*/ 0 w 4669767"/>
              <a:gd name="connsiteY3" fmla="*/ 5190308 h 5194243"/>
              <a:gd name="connsiteX4" fmla="*/ 2318627 w 4669767"/>
              <a:gd name="connsiteY4" fmla="*/ 293 h 5194243"/>
              <a:gd name="connsiteX0" fmla="*/ 2365016 w 4716156"/>
              <a:gd name="connsiteY0" fmla="*/ 293 h 5213394"/>
              <a:gd name="connsiteX1" fmla="*/ 4712092 w 4716156"/>
              <a:gd name="connsiteY1" fmla="*/ 0 h 5213394"/>
              <a:gd name="connsiteX2" fmla="*/ 4716156 w 4716156"/>
              <a:gd name="connsiteY2" fmla="*/ 5194243 h 5213394"/>
              <a:gd name="connsiteX3" fmla="*/ 0 w 4716156"/>
              <a:gd name="connsiteY3" fmla="*/ 5213394 h 5213394"/>
              <a:gd name="connsiteX4" fmla="*/ 2365016 w 4716156"/>
              <a:gd name="connsiteY4" fmla="*/ 293 h 5213394"/>
              <a:gd name="connsiteX0" fmla="*/ 2329672 w 4680812"/>
              <a:gd name="connsiteY0" fmla="*/ 293 h 5194243"/>
              <a:gd name="connsiteX1" fmla="*/ 4676748 w 4680812"/>
              <a:gd name="connsiteY1" fmla="*/ 0 h 5194243"/>
              <a:gd name="connsiteX2" fmla="*/ 4680812 w 4680812"/>
              <a:gd name="connsiteY2" fmla="*/ 5194243 h 5194243"/>
              <a:gd name="connsiteX3" fmla="*/ 0 w 4680812"/>
              <a:gd name="connsiteY3" fmla="*/ 5172353 h 5194243"/>
              <a:gd name="connsiteX4" fmla="*/ 2329672 w 4680812"/>
              <a:gd name="connsiteY4" fmla="*/ 293 h 5194243"/>
              <a:gd name="connsiteX0" fmla="*/ 2356180 w 4680812"/>
              <a:gd name="connsiteY0" fmla="*/ 293 h 5194243"/>
              <a:gd name="connsiteX1" fmla="*/ 4676748 w 4680812"/>
              <a:gd name="connsiteY1" fmla="*/ 0 h 5194243"/>
              <a:gd name="connsiteX2" fmla="*/ 4680812 w 4680812"/>
              <a:gd name="connsiteY2" fmla="*/ 5194243 h 5194243"/>
              <a:gd name="connsiteX3" fmla="*/ 0 w 4680812"/>
              <a:gd name="connsiteY3" fmla="*/ 5172353 h 5194243"/>
              <a:gd name="connsiteX4" fmla="*/ 2356180 w 4680812"/>
              <a:gd name="connsiteY4" fmla="*/ 293 h 5194243"/>
              <a:gd name="connsiteX0" fmla="*/ 2313767 w 4638399"/>
              <a:gd name="connsiteY0" fmla="*/ 293 h 5194243"/>
              <a:gd name="connsiteX1" fmla="*/ 4634335 w 4638399"/>
              <a:gd name="connsiteY1" fmla="*/ 0 h 5194243"/>
              <a:gd name="connsiteX2" fmla="*/ 4638399 w 4638399"/>
              <a:gd name="connsiteY2" fmla="*/ 5194243 h 5194243"/>
              <a:gd name="connsiteX3" fmla="*/ 0 w 4638399"/>
              <a:gd name="connsiteY3" fmla="*/ 5178509 h 5194243"/>
              <a:gd name="connsiteX4" fmla="*/ 2313767 w 4638399"/>
              <a:gd name="connsiteY4" fmla="*/ 293 h 5194243"/>
              <a:gd name="connsiteX0" fmla="*/ 2382688 w 4707320"/>
              <a:gd name="connsiteY0" fmla="*/ 293 h 5194243"/>
              <a:gd name="connsiteX1" fmla="*/ 4703256 w 4707320"/>
              <a:gd name="connsiteY1" fmla="*/ 0 h 5194243"/>
              <a:gd name="connsiteX2" fmla="*/ 4707320 w 4707320"/>
              <a:gd name="connsiteY2" fmla="*/ 5194243 h 5194243"/>
              <a:gd name="connsiteX3" fmla="*/ 0 w 4707320"/>
              <a:gd name="connsiteY3" fmla="*/ 5178509 h 5194243"/>
              <a:gd name="connsiteX4" fmla="*/ 2382688 w 4707320"/>
              <a:gd name="connsiteY4" fmla="*/ 293 h 5194243"/>
              <a:gd name="connsiteX0" fmla="*/ 2382688 w 4707320"/>
              <a:gd name="connsiteY0" fmla="*/ 293 h 5194243"/>
              <a:gd name="connsiteX1" fmla="*/ 4703256 w 4707320"/>
              <a:gd name="connsiteY1" fmla="*/ 0 h 5194243"/>
              <a:gd name="connsiteX2" fmla="*/ 4707320 w 4707320"/>
              <a:gd name="connsiteY2" fmla="*/ 5194243 h 5194243"/>
              <a:gd name="connsiteX3" fmla="*/ 0 w 4707320"/>
              <a:gd name="connsiteY3" fmla="*/ 5178509 h 5194243"/>
              <a:gd name="connsiteX4" fmla="*/ 2382688 w 4707320"/>
              <a:gd name="connsiteY4" fmla="*/ 293 h 5194243"/>
              <a:gd name="connsiteX0" fmla="*/ 2366783 w 4691415"/>
              <a:gd name="connsiteY0" fmla="*/ 293 h 5196978"/>
              <a:gd name="connsiteX1" fmla="*/ 4687351 w 4691415"/>
              <a:gd name="connsiteY1" fmla="*/ 0 h 5196978"/>
              <a:gd name="connsiteX2" fmla="*/ 4691415 w 4691415"/>
              <a:gd name="connsiteY2" fmla="*/ 5194243 h 5196978"/>
              <a:gd name="connsiteX3" fmla="*/ 0 w 4691415"/>
              <a:gd name="connsiteY3" fmla="*/ 5196978 h 5196978"/>
              <a:gd name="connsiteX4" fmla="*/ 2366783 w 4691415"/>
              <a:gd name="connsiteY4" fmla="*/ 293 h 5196978"/>
              <a:gd name="connsiteX0" fmla="*/ 2366783 w 4691415"/>
              <a:gd name="connsiteY0" fmla="*/ 293 h 5196978"/>
              <a:gd name="connsiteX1" fmla="*/ 4687351 w 4691415"/>
              <a:gd name="connsiteY1" fmla="*/ 0 h 5196978"/>
              <a:gd name="connsiteX2" fmla="*/ 4691415 w 4691415"/>
              <a:gd name="connsiteY2" fmla="*/ 5194243 h 5196978"/>
              <a:gd name="connsiteX3" fmla="*/ 0 w 4691415"/>
              <a:gd name="connsiteY3" fmla="*/ 5196978 h 5196978"/>
              <a:gd name="connsiteX4" fmla="*/ 2366783 w 4691415"/>
              <a:gd name="connsiteY4" fmla="*/ 293 h 5196978"/>
              <a:gd name="connsiteX0" fmla="*/ 2340275 w 4664907"/>
              <a:gd name="connsiteY0" fmla="*/ 293 h 5196978"/>
              <a:gd name="connsiteX1" fmla="*/ 4660843 w 4664907"/>
              <a:gd name="connsiteY1" fmla="*/ 0 h 5196978"/>
              <a:gd name="connsiteX2" fmla="*/ 4664907 w 4664907"/>
              <a:gd name="connsiteY2" fmla="*/ 5194243 h 5196978"/>
              <a:gd name="connsiteX3" fmla="*/ 0 w 4664907"/>
              <a:gd name="connsiteY3" fmla="*/ 5196978 h 5196978"/>
              <a:gd name="connsiteX4" fmla="*/ 2340275 w 4664907"/>
              <a:gd name="connsiteY4" fmla="*/ 293 h 5196978"/>
              <a:gd name="connsiteX0" fmla="*/ 2340275 w 4664907"/>
              <a:gd name="connsiteY0" fmla="*/ 293 h 5196978"/>
              <a:gd name="connsiteX1" fmla="*/ 4660843 w 4664907"/>
              <a:gd name="connsiteY1" fmla="*/ 0 h 5196978"/>
              <a:gd name="connsiteX2" fmla="*/ 4664907 w 4664907"/>
              <a:gd name="connsiteY2" fmla="*/ 5194243 h 5196978"/>
              <a:gd name="connsiteX3" fmla="*/ 0 w 4664907"/>
              <a:gd name="connsiteY3" fmla="*/ 5196978 h 5196978"/>
              <a:gd name="connsiteX4" fmla="*/ 2340275 w 4664907"/>
              <a:gd name="connsiteY4" fmla="*/ 293 h 5196978"/>
              <a:gd name="connsiteX0" fmla="*/ 2340275 w 4664907"/>
              <a:gd name="connsiteY0" fmla="*/ 293 h 5196978"/>
              <a:gd name="connsiteX1" fmla="*/ 4660843 w 4664907"/>
              <a:gd name="connsiteY1" fmla="*/ 0 h 5196978"/>
              <a:gd name="connsiteX2" fmla="*/ 4664907 w 4664907"/>
              <a:gd name="connsiteY2" fmla="*/ 5194243 h 5196978"/>
              <a:gd name="connsiteX3" fmla="*/ 0 w 4664907"/>
              <a:gd name="connsiteY3" fmla="*/ 5196978 h 5196978"/>
              <a:gd name="connsiteX4" fmla="*/ 2340275 w 4664907"/>
              <a:gd name="connsiteY4" fmla="*/ 293 h 5196978"/>
              <a:gd name="connsiteX0" fmla="*/ 2340275 w 4664907"/>
              <a:gd name="connsiteY0" fmla="*/ 293 h 5196978"/>
              <a:gd name="connsiteX1" fmla="*/ 4660843 w 4664907"/>
              <a:gd name="connsiteY1" fmla="*/ 0 h 5196978"/>
              <a:gd name="connsiteX2" fmla="*/ 4664907 w 4664907"/>
              <a:gd name="connsiteY2" fmla="*/ 5194243 h 5196978"/>
              <a:gd name="connsiteX3" fmla="*/ 0 w 4664907"/>
              <a:gd name="connsiteY3" fmla="*/ 5196978 h 5196978"/>
              <a:gd name="connsiteX4" fmla="*/ 2340275 w 4664907"/>
              <a:gd name="connsiteY4" fmla="*/ 293 h 5196978"/>
              <a:gd name="connsiteX0" fmla="*/ 2340275 w 4664907"/>
              <a:gd name="connsiteY0" fmla="*/ 293 h 5196978"/>
              <a:gd name="connsiteX1" fmla="*/ 4660843 w 4664907"/>
              <a:gd name="connsiteY1" fmla="*/ 0 h 5196978"/>
              <a:gd name="connsiteX2" fmla="*/ 4664907 w 4664907"/>
              <a:gd name="connsiteY2" fmla="*/ 5194243 h 5196978"/>
              <a:gd name="connsiteX3" fmla="*/ 0 w 4664907"/>
              <a:gd name="connsiteY3" fmla="*/ 5196978 h 5196978"/>
              <a:gd name="connsiteX4" fmla="*/ 2340275 w 4664907"/>
              <a:gd name="connsiteY4" fmla="*/ 293 h 519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907" h="5196978">
                <a:moveTo>
                  <a:pt x="2340275" y="293"/>
                </a:moveTo>
                <a:lnTo>
                  <a:pt x="4660843" y="0"/>
                </a:lnTo>
                <a:cubicBezTo>
                  <a:pt x="4664738" y="1731414"/>
                  <a:pt x="4661012" y="3462829"/>
                  <a:pt x="4664907" y="5194243"/>
                </a:cubicBezTo>
                <a:lnTo>
                  <a:pt x="0" y="5196978"/>
                </a:lnTo>
                <a:cubicBezTo>
                  <a:pt x="811900" y="3449359"/>
                  <a:pt x="1568136" y="1726365"/>
                  <a:pt x="2340275" y="293"/>
                </a:cubicBezTo>
                <a:close/>
              </a:path>
            </a:pathLst>
          </a:custGeom>
          <a:noFill/>
        </p:spPr>
        <p:txBody>
          <a:bodyPr anchor="ctr"/>
          <a:lstStyle>
            <a:lvl1pPr marL="356588" indent="-356588">
              <a:buNone/>
              <a:defRPr lang="es-ES_tradnl" sz="1467" baseline="0" dirty="0">
                <a:solidFill>
                  <a:schemeClr val="accent3"/>
                </a:solidFill>
                <a:latin typeface="+mj-lt"/>
              </a:defRPr>
            </a:lvl1pPr>
          </a:lstStyle>
          <a:p>
            <a:pPr marL="0" lvl="0" indent="0" algn="ctr"/>
            <a:r>
              <a:rPr lang="en-US" noProof="0" dirty="0" smtClean="0"/>
              <a:t>Click here to insert a picture</a:t>
            </a:r>
            <a:endParaRPr lang="en-US" noProof="0" dirty="0"/>
          </a:p>
        </p:txBody>
      </p:sp>
      <p:sp>
        <p:nvSpPr>
          <p:cNvPr id="11" name="1 Título"/>
          <p:cNvSpPr>
            <a:spLocks noGrp="1"/>
          </p:cNvSpPr>
          <p:nvPr>
            <p:ph type="title" hasCustomPrompt="1"/>
          </p:nvPr>
        </p:nvSpPr>
        <p:spPr>
          <a:xfrm>
            <a:off x="632481" y="2210835"/>
            <a:ext cx="4264639" cy="3011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defRPr kumimoji="0" lang="es-ES_tradnl" sz="4267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0" y="729452"/>
            <a:ext cx="2400000" cy="5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6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548" y="1105155"/>
            <a:ext cx="2400000" cy="58810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619334" y="1990846"/>
            <a:ext cx="6350877" cy="2592729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lnSpc>
                <a:spcPct val="11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400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00885" y="2034744"/>
            <a:ext cx="5227969" cy="212746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10000"/>
              </a:lnSpc>
              <a:defRPr sz="42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0" y="729452"/>
            <a:ext cx="2400000" cy="5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0" y="729452"/>
            <a:ext cx="2400000" cy="5881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00885" y="2034744"/>
            <a:ext cx="5227969" cy="212746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10000"/>
              </a:lnSpc>
              <a:defRPr sz="4267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9426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">
    <p:bg>
      <p:bgPr>
        <a:solidFill>
          <a:srgbClr val="CED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0" y="597558"/>
            <a:ext cx="2400000" cy="7393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00885" y="2034744"/>
            <a:ext cx="5227969" cy="212746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10000"/>
              </a:lnSpc>
              <a:defRPr sz="4267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5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548" y="1105155"/>
            <a:ext cx="2400000" cy="5881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7057" y="2727848"/>
            <a:ext cx="6530075" cy="209232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defRPr sz="4267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303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/>
          <p:nvPr userDrawn="1"/>
        </p:nvSpPr>
        <p:spPr>
          <a:xfrm>
            <a:off x="11825065" y="0"/>
            <a:ext cx="372532" cy="223520"/>
          </a:xfrm>
          <a:custGeom>
            <a:avLst/>
            <a:gdLst>
              <a:gd name="connsiteX0" fmla="*/ 76201 w 279399"/>
              <a:gd name="connsiteY0" fmla="*/ 0 h 167640"/>
              <a:gd name="connsiteX1" fmla="*/ 139699 w 279399"/>
              <a:gd name="connsiteY1" fmla="*/ 0 h 167640"/>
              <a:gd name="connsiteX2" fmla="*/ 275202 w 279399"/>
              <a:gd name="connsiteY2" fmla="*/ 0 h 167640"/>
              <a:gd name="connsiteX3" fmla="*/ 279399 w 279399"/>
              <a:gd name="connsiteY3" fmla="*/ 0 h 167640"/>
              <a:gd name="connsiteX4" fmla="*/ 275202 w 279399"/>
              <a:gd name="connsiteY4" fmla="*/ 9233 h 167640"/>
              <a:gd name="connsiteX5" fmla="*/ 275202 w 279399"/>
              <a:gd name="connsiteY5" fmla="*/ 167640 h 167640"/>
              <a:gd name="connsiteX6" fmla="*/ 203198 w 279399"/>
              <a:gd name="connsiteY6" fmla="*/ 167640 h 167640"/>
              <a:gd name="connsiteX7" fmla="*/ 139699 w 279399"/>
              <a:gd name="connsiteY7" fmla="*/ 167640 h 167640"/>
              <a:gd name="connsiteX8" fmla="*/ 0 w 279399"/>
              <a:gd name="connsiteY8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399" h="167640">
                <a:moveTo>
                  <a:pt x="76201" y="0"/>
                </a:moveTo>
                <a:lnTo>
                  <a:pt x="139699" y="0"/>
                </a:lnTo>
                <a:lnTo>
                  <a:pt x="275202" y="0"/>
                </a:lnTo>
                <a:lnTo>
                  <a:pt x="279399" y="0"/>
                </a:lnTo>
                <a:lnTo>
                  <a:pt x="275202" y="9233"/>
                </a:lnTo>
                <a:lnTo>
                  <a:pt x="275202" y="167640"/>
                </a:lnTo>
                <a:lnTo>
                  <a:pt x="203198" y="167640"/>
                </a:lnTo>
                <a:lnTo>
                  <a:pt x="139699" y="167640"/>
                </a:lnTo>
                <a:lnTo>
                  <a:pt x="0" y="167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30680" y="542301"/>
            <a:ext cx="9178800" cy="45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667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  <p:sp>
        <p:nvSpPr>
          <p:cNvPr id="10" name="object 2"/>
          <p:cNvSpPr txBox="1"/>
          <p:nvPr userDrawn="1"/>
        </p:nvSpPr>
        <p:spPr>
          <a:xfrm>
            <a:off x="11887625" y="41851"/>
            <a:ext cx="283595" cy="14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57" algn="ctr" defTabSz="1234196">
              <a:buSzPct val="150000"/>
              <a:defRPr/>
            </a:pPr>
            <a:fld id="{A6A305E0-1484-441F-8A5B-692BE27C650C}" type="slidenum">
              <a:rPr lang="en-US" sz="933" noProof="0" smtClean="0">
                <a:solidFill>
                  <a:schemeClr val="bg1"/>
                </a:solidFill>
                <a:latin typeface="+mj-lt"/>
                <a:ea typeface="ＭＳ Ｐゴシック" pitchFamily="34" charset="-128"/>
                <a:cs typeface="BBVA Office Book"/>
              </a:rPr>
              <a:pPr marR="6857" algn="ctr" defTabSz="1234196">
                <a:buSzPct val="150000"/>
                <a:defRPr/>
              </a:pPr>
              <a:t>‹#›</a:t>
            </a:fld>
            <a:endParaRPr lang="en-US" sz="1200" b="1" spc="-7" noProof="0" dirty="0">
              <a:solidFill>
                <a:schemeClr val="bg1"/>
              </a:solidFill>
              <a:latin typeface="+mj-lt"/>
              <a:ea typeface="ＭＳ Ｐゴシック" pitchFamily="34" charset="-128"/>
              <a:cs typeface="BBVA Office Book"/>
            </a:endParaRPr>
          </a:p>
        </p:txBody>
      </p:sp>
      <p:sp>
        <p:nvSpPr>
          <p:cNvPr id="11" name="object 2"/>
          <p:cNvSpPr txBox="1"/>
          <p:nvPr userDrawn="1"/>
        </p:nvSpPr>
        <p:spPr>
          <a:xfrm>
            <a:off x="8843494" y="41851"/>
            <a:ext cx="2938940" cy="14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57" algn="r" defTabSz="1234196">
              <a:buSzPct val="150000"/>
              <a:defRPr/>
            </a:pPr>
            <a:r>
              <a:rPr lang="tr-TR" sz="933" kern="1200" spc="-7" noProof="0" dirty="0" smtClean="0">
                <a:solidFill>
                  <a:schemeClr val="accent3"/>
                </a:solidFill>
                <a:latin typeface="+mn-lt"/>
                <a:ea typeface="ＭＳ Ｐゴシック" pitchFamily="34" charset="-128"/>
                <a:cs typeface="BBVA Office Light"/>
              </a:rPr>
              <a:t>T-CAB | Q4’20</a:t>
            </a:r>
            <a:endParaRPr lang="en-US" sz="933" b="1" kern="1200" spc="-7" noProof="0" dirty="0">
              <a:solidFill>
                <a:schemeClr val="accent3"/>
              </a:solidFill>
              <a:latin typeface="+mn-lt"/>
              <a:ea typeface="ＭＳ Ｐゴシック" pitchFamily="34" charset="-128"/>
              <a:cs typeface="BBVA Office Book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317567" y="6694003"/>
            <a:ext cx="3948573" cy="1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Bu dokümanda</a:t>
            </a:r>
            <a:r>
              <a:rPr lang="tr-TR" sz="533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 </a:t>
            </a:r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yer alan tüm bilgiler </a:t>
            </a:r>
            <a:r>
              <a:rPr lang="tr-TR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gizlidir ve </a:t>
            </a:r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Garanti </a:t>
            </a:r>
            <a:r>
              <a:rPr lang="tr-TR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BBVA </a:t>
            </a:r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Teknoloj</a:t>
            </a:r>
            <a:r>
              <a:rPr lang="tr-TR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i’nin</a:t>
            </a:r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 yazılı onayı olmadan</a:t>
            </a:r>
            <a:r>
              <a:rPr lang="tr-TR" sz="533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 </a:t>
            </a:r>
            <a:r>
              <a:rPr lang="en-AU" sz="533" dirty="0" smtClean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Times New Roman"/>
              </a:rPr>
              <a:t>çoğaltılamaz ve kullanılamaz.</a:t>
            </a:r>
            <a:endParaRPr lang="tr-TR" sz="533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461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310">
          <p15:clr>
            <a:srgbClr val="FBAE40"/>
          </p15:clr>
        </p15:guide>
        <p15:guide id="3" pos="5653">
          <p15:clr>
            <a:srgbClr val="FBAE40"/>
          </p15:clr>
        </p15:guide>
        <p15:guide id="4" orient="horz" pos="313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th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3 Rectángulo"/>
          <p:cNvSpPr/>
          <p:nvPr userDrawn="1"/>
        </p:nvSpPr>
        <p:spPr>
          <a:xfrm>
            <a:off x="1" y="5987627"/>
            <a:ext cx="12187041" cy="870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8800" y="542301"/>
            <a:ext cx="9178800" cy="45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667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  <p:sp>
        <p:nvSpPr>
          <p:cNvPr id="7" name="Forma libre 6"/>
          <p:cNvSpPr/>
          <p:nvPr userDrawn="1"/>
        </p:nvSpPr>
        <p:spPr>
          <a:xfrm>
            <a:off x="11825065" y="0"/>
            <a:ext cx="372532" cy="223520"/>
          </a:xfrm>
          <a:custGeom>
            <a:avLst/>
            <a:gdLst>
              <a:gd name="connsiteX0" fmla="*/ 76201 w 279399"/>
              <a:gd name="connsiteY0" fmla="*/ 0 h 167640"/>
              <a:gd name="connsiteX1" fmla="*/ 139699 w 279399"/>
              <a:gd name="connsiteY1" fmla="*/ 0 h 167640"/>
              <a:gd name="connsiteX2" fmla="*/ 275202 w 279399"/>
              <a:gd name="connsiteY2" fmla="*/ 0 h 167640"/>
              <a:gd name="connsiteX3" fmla="*/ 279399 w 279399"/>
              <a:gd name="connsiteY3" fmla="*/ 0 h 167640"/>
              <a:gd name="connsiteX4" fmla="*/ 275202 w 279399"/>
              <a:gd name="connsiteY4" fmla="*/ 9233 h 167640"/>
              <a:gd name="connsiteX5" fmla="*/ 275202 w 279399"/>
              <a:gd name="connsiteY5" fmla="*/ 167640 h 167640"/>
              <a:gd name="connsiteX6" fmla="*/ 203198 w 279399"/>
              <a:gd name="connsiteY6" fmla="*/ 167640 h 167640"/>
              <a:gd name="connsiteX7" fmla="*/ 139699 w 279399"/>
              <a:gd name="connsiteY7" fmla="*/ 167640 h 167640"/>
              <a:gd name="connsiteX8" fmla="*/ 0 w 279399"/>
              <a:gd name="connsiteY8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399" h="167640">
                <a:moveTo>
                  <a:pt x="76201" y="0"/>
                </a:moveTo>
                <a:lnTo>
                  <a:pt x="139699" y="0"/>
                </a:lnTo>
                <a:lnTo>
                  <a:pt x="275202" y="0"/>
                </a:lnTo>
                <a:lnTo>
                  <a:pt x="279399" y="0"/>
                </a:lnTo>
                <a:lnTo>
                  <a:pt x="275202" y="9233"/>
                </a:lnTo>
                <a:lnTo>
                  <a:pt x="275202" y="167640"/>
                </a:lnTo>
                <a:lnTo>
                  <a:pt x="203198" y="167640"/>
                </a:lnTo>
                <a:lnTo>
                  <a:pt x="139699" y="167640"/>
                </a:lnTo>
                <a:lnTo>
                  <a:pt x="0" y="167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10" name="object 2"/>
          <p:cNvSpPr txBox="1"/>
          <p:nvPr userDrawn="1"/>
        </p:nvSpPr>
        <p:spPr>
          <a:xfrm>
            <a:off x="11887625" y="41851"/>
            <a:ext cx="283595" cy="14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57" algn="ctr" defTabSz="1234196">
              <a:buSzPct val="150000"/>
              <a:defRPr/>
            </a:pPr>
            <a:fld id="{A6A305E0-1484-441F-8A5B-692BE27C650C}" type="slidenum">
              <a:rPr lang="en-US" sz="933" noProof="0" smtClean="0">
                <a:solidFill>
                  <a:schemeClr val="bg1"/>
                </a:solidFill>
                <a:latin typeface="+mj-lt"/>
                <a:ea typeface="ＭＳ Ｐゴシック" pitchFamily="34" charset="-128"/>
                <a:cs typeface="BBVA Office Book"/>
              </a:rPr>
              <a:pPr marR="6857" algn="ctr" defTabSz="1234196">
                <a:buSzPct val="150000"/>
                <a:defRPr/>
              </a:pPr>
              <a:t>‹#›</a:t>
            </a:fld>
            <a:endParaRPr lang="en-US" sz="1200" b="1" spc="-7" noProof="0" dirty="0">
              <a:solidFill>
                <a:schemeClr val="bg1"/>
              </a:solidFill>
              <a:latin typeface="+mj-lt"/>
              <a:ea typeface="ＭＳ Ｐゴシック" pitchFamily="34" charset="-128"/>
              <a:cs typeface="BBVA Office Book"/>
            </a:endParaRPr>
          </a:p>
        </p:txBody>
      </p:sp>
      <p:sp>
        <p:nvSpPr>
          <p:cNvPr id="8" name="object 2"/>
          <p:cNvSpPr txBox="1"/>
          <p:nvPr userDrawn="1"/>
        </p:nvSpPr>
        <p:spPr>
          <a:xfrm>
            <a:off x="9809481" y="41851"/>
            <a:ext cx="1972952" cy="14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857" algn="r" defTabSz="1234196">
              <a:buSzPct val="150000"/>
              <a:defRPr/>
            </a:pPr>
            <a:r>
              <a:rPr lang="tr-TR" sz="933" spc="-7" noProof="0" dirty="0" smtClean="0">
                <a:solidFill>
                  <a:schemeClr val="accent3"/>
                </a:solidFill>
                <a:latin typeface="+mj-lt"/>
                <a:ea typeface="ＭＳ Ｐゴシック" pitchFamily="34" charset="-128"/>
                <a:cs typeface="BBVA Office Light"/>
              </a:rPr>
              <a:t>Sunum Adı</a:t>
            </a:r>
            <a:endParaRPr lang="en-US" sz="933" b="1" spc="-7" noProof="0" dirty="0">
              <a:solidFill>
                <a:schemeClr val="accent3"/>
              </a:solidFill>
              <a:latin typeface="+mj-lt"/>
              <a:ea typeface="ＭＳ Ｐゴシック" pitchFamily="34" charset="-128"/>
              <a:cs typeface="BBVA Office Book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25804" y="6694003"/>
            <a:ext cx="3948573" cy="1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Bu dokümanda</a:t>
            </a:r>
            <a:r>
              <a:rPr lang="tr-TR" sz="533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 </a:t>
            </a:r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yer alan tüm bilgiler </a:t>
            </a:r>
            <a:r>
              <a:rPr lang="tr-TR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gizlidir ve </a:t>
            </a:r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Garanti </a:t>
            </a:r>
            <a:r>
              <a:rPr lang="tr-TR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BBVA </a:t>
            </a:r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Teknoloj</a:t>
            </a:r>
            <a:r>
              <a:rPr lang="tr-TR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i’nin</a:t>
            </a:r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 yazılı onayı olmadan</a:t>
            </a:r>
            <a:r>
              <a:rPr lang="tr-TR" sz="533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 </a:t>
            </a:r>
            <a:r>
              <a:rPr lang="en-AU" sz="533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Times New Roman"/>
              </a:rPr>
              <a:t>çoğaltılamaz ve kullanılamaz.</a:t>
            </a:r>
            <a:endParaRPr lang="tr-TR" sz="533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90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6">
          <p15:clr>
            <a:srgbClr val="FBAE40"/>
          </p15:clr>
        </p15:guide>
        <p15:guide id="2" pos="311">
          <p15:clr>
            <a:srgbClr val="FBAE40"/>
          </p15:clr>
        </p15:guide>
        <p15:guide id="3" pos="5653">
          <p15:clr>
            <a:srgbClr val="FBAE40"/>
          </p15:clr>
        </p15:guide>
        <p15:guide id="4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7 Marcador de posición de imagen"/>
          <p:cNvSpPr>
            <a:spLocks noGrp="1"/>
          </p:cNvSpPr>
          <p:nvPr>
            <p:ph type="pic" sz="quarter" idx="10" hasCustomPrompt="1"/>
          </p:nvPr>
        </p:nvSpPr>
        <p:spPr>
          <a:xfrm>
            <a:off x="5045526" y="-2"/>
            <a:ext cx="7151895" cy="6861537"/>
          </a:xfrm>
          <a:custGeom>
            <a:avLst/>
            <a:gdLst>
              <a:gd name="connsiteX0" fmla="*/ 0 w 5547359"/>
              <a:gd name="connsiteY0" fmla="*/ 0 h 5715000"/>
              <a:gd name="connsiteX1" fmla="*/ 5547359 w 5547359"/>
              <a:gd name="connsiteY1" fmla="*/ 0 h 5715000"/>
              <a:gd name="connsiteX2" fmla="*/ 5547359 w 5547359"/>
              <a:gd name="connsiteY2" fmla="*/ 5715000 h 5715000"/>
              <a:gd name="connsiteX3" fmla="*/ 0 w 5547359"/>
              <a:gd name="connsiteY3" fmla="*/ 5715000 h 5715000"/>
              <a:gd name="connsiteX4" fmla="*/ 0 w 5547359"/>
              <a:gd name="connsiteY4" fmla="*/ 0 h 5715000"/>
              <a:gd name="connsiteX0" fmla="*/ 0 w 5547359"/>
              <a:gd name="connsiteY0" fmla="*/ 0 h 5727192"/>
              <a:gd name="connsiteX1" fmla="*/ 5547359 w 5547359"/>
              <a:gd name="connsiteY1" fmla="*/ 0 h 5727192"/>
              <a:gd name="connsiteX2" fmla="*/ 4139183 w 5547359"/>
              <a:gd name="connsiteY2" fmla="*/ 5727192 h 5727192"/>
              <a:gd name="connsiteX3" fmla="*/ 0 w 5547359"/>
              <a:gd name="connsiteY3" fmla="*/ 5715000 h 5727192"/>
              <a:gd name="connsiteX4" fmla="*/ 0 w 5547359"/>
              <a:gd name="connsiteY4" fmla="*/ 0 h 5727192"/>
              <a:gd name="connsiteX0" fmla="*/ 0 w 5547359"/>
              <a:gd name="connsiteY0" fmla="*/ 0 h 5715000"/>
              <a:gd name="connsiteX1" fmla="*/ 5547359 w 5547359"/>
              <a:gd name="connsiteY1" fmla="*/ 0 h 5715000"/>
              <a:gd name="connsiteX2" fmla="*/ 4278883 w 5547359"/>
              <a:gd name="connsiteY2" fmla="*/ 5155692 h 5715000"/>
              <a:gd name="connsiteX3" fmla="*/ 0 w 5547359"/>
              <a:gd name="connsiteY3" fmla="*/ 5715000 h 5715000"/>
              <a:gd name="connsiteX4" fmla="*/ 0 w 5547359"/>
              <a:gd name="connsiteY4" fmla="*/ 0 h 5715000"/>
              <a:gd name="connsiteX0" fmla="*/ 25400 w 5572759"/>
              <a:gd name="connsiteY0" fmla="*/ 0 h 5194300"/>
              <a:gd name="connsiteX1" fmla="*/ 5572759 w 5572759"/>
              <a:gd name="connsiteY1" fmla="*/ 0 h 5194300"/>
              <a:gd name="connsiteX2" fmla="*/ 4304283 w 5572759"/>
              <a:gd name="connsiteY2" fmla="*/ 5155692 h 5194300"/>
              <a:gd name="connsiteX3" fmla="*/ 0 w 5572759"/>
              <a:gd name="connsiteY3" fmla="*/ 5194300 h 5194300"/>
              <a:gd name="connsiteX4" fmla="*/ 25400 w 5572759"/>
              <a:gd name="connsiteY4" fmla="*/ 0 h 5194300"/>
              <a:gd name="connsiteX0" fmla="*/ 25400 w 5572759"/>
              <a:gd name="connsiteY0" fmla="*/ 0 h 5194300"/>
              <a:gd name="connsiteX1" fmla="*/ 5572759 w 5572759"/>
              <a:gd name="connsiteY1" fmla="*/ 0 h 5194300"/>
              <a:gd name="connsiteX2" fmla="*/ 5546343 w 5572759"/>
              <a:gd name="connsiteY2" fmla="*/ 5148072 h 5194300"/>
              <a:gd name="connsiteX3" fmla="*/ 0 w 5572759"/>
              <a:gd name="connsiteY3" fmla="*/ 5194300 h 5194300"/>
              <a:gd name="connsiteX4" fmla="*/ 25400 w 5572759"/>
              <a:gd name="connsiteY4" fmla="*/ 0 h 5194300"/>
              <a:gd name="connsiteX0" fmla="*/ 2540000 w 5572759"/>
              <a:gd name="connsiteY0" fmla="*/ 0 h 5194300"/>
              <a:gd name="connsiteX1" fmla="*/ 5572759 w 5572759"/>
              <a:gd name="connsiteY1" fmla="*/ 0 h 5194300"/>
              <a:gd name="connsiteX2" fmla="*/ 5546343 w 5572759"/>
              <a:gd name="connsiteY2" fmla="*/ 5148072 h 5194300"/>
              <a:gd name="connsiteX3" fmla="*/ 0 w 5572759"/>
              <a:gd name="connsiteY3" fmla="*/ 5194300 h 5194300"/>
              <a:gd name="connsiteX4" fmla="*/ 2540000 w 5572759"/>
              <a:gd name="connsiteY4" fmla="*/ 0 h 5194300"/>
              <a:gd name="connsiteX0" fmla="*/ 2540000 w 5584443"/>
              <a:gd name="connsiteY0" fmla="*/ 0 h 5194300"/>
              <a:gd name="connsiteX1" fmla="*/ 5572759 w 5584443"/>
              <a:gd name="connsiteY1" fmla="*/ 0 h 5194300"/>
              <a:gd name="connsiteX2" fmla="*/ 5584443 w 5584443"/>
              <a:gd name="connsiteY2" fmla="*/ 5194243 h 5194300"/>
              <a:gd name="connsiteX3" fmla="*/ 0 w 5584443"/>
              <a:gd name="connsiteY3" fmla="*/ 5194300 h 5194300"/>
              <a:gd name="connsiteX4" fmla="*/ 2540000 w 5584443"/>
              <a:gd name="connsiteY4" fmla="*/ 0 h 5194300"/>
              <a:gd name="connsiteX0" fmla="*/ 2540000 w 5576823"/>
              <a:gd name="connsiteY0" fmla="*/ 0 h 5194300"/>
              <a:gd name="connsiteX1" fmla="*/ 5572759 w 5576823"/>
              <a:gd name="connsiteY1" fmla="*/ 0 h 5194300"/>
              <a:gd name="connsiteX2" fmla="*/ 5576823 w 5576823"/>
              <a:gd name="connsiteY2" fmla="*/ 5194243 h 5194300"/>
              <a:gd name="connsiteX3" fmla="*/ 0 w 5576823"/>
              <a:gd name="connsiteY3" fmla="*/ 5194300 h 5194300"/>
              <a:gd name="connsiteX4" fmla="*/ 2540000 w 5576823"/>
              <a:gd name="connsiteY4" fmla="*/ 0 h 5194300"/>
              <a:gd name="connsiteX0" fmla="*/ 2380952 w 5576823"/>
              <a:gd name="connsiteY0" fmla="*/ 0 h 5194300"/>
              <a:gd name="connsiteX1" fmla="*/ 5572759 w 5576823"/>
              <a:gd name="connsiteY1" fmla="*/ 0 h 5194300"/>
              <a:gd name="connsiteX2" fmla="*/ 5576823 w 5576823"/>
              <a:gd name="connsiteY2" fmla="*/ 5194243 h 5194300"/>
              <a:gd name="connsiteX3" fmla="*/ 0 w 5576823"/>
              <a:gd name="connsiteY3" fmla="*/ 5194300 h 5194300"/>
              <a:gd name="connsiteX4" fmla="*/ 2380952 w 5576823"/>
              <a:gd name="connsiteY4" fmla="*/ 0 h 5194300"/>
              <a:gd name="connsiteX0" fmla="*/ 2155635 w 5351506"/>
              <a:gd name="connsiteY0" fmla="*/ 0 h 5194243"/>
              <a:gd name="connsiteX1" fmla="*/ 5347442 w 5351506"/>
              <a:gd name="connsiteY1" fmla="*/ 0 h 5194243"/>
              <a:gd name="connsiteX2" fmla="*/ 5351506 w 5351506"/>
              <a:gd name="connsiteY2" fmla="*/ 5194243 h 5194243"/>
              <a:gd name="connsiteX3" fmla="*/ 0 w 5351506"/>
              <a:gd name="connsiteY3" fmla="*/ 5171214 h 5194243"/>
              <a:gd name="connsiteX4" fmla="*/ 2155635 w 5351506"/>
              <a:gd name="connsiteY4" fmla="*/ 0 h 5194243"/>
              <a:gd name="connsiteX0" fmla="*/ 2155635 w 5351506"/>
              <a:gd name="connsiteY0" fmla="*/ 0 h 5201995"/>
              <a:gd name="connsiteX1" fmla="*/ 5347442 w 5351506"/>
              <a:gd name="connsiteY1" fmla="*/ 0 h 5201995"/>
              <a:gd name="connsiteX2" fmla="*/ 5351506 w 5351506"/>
              <a:gd name="connsiteY2" fmla="*/ 5194243 h 5201995"/>
              <a:gd name="connsiteX3" fmla="*/ 0 w 5351506"/>
              <a:gd name="connsiteY3" fmla="*/ 5201995 h 5201995"/>
              <a:gd name="connsiteX4" fmla="*/ 2155635 w 5351506"/>
              <a:gd name="connsiteY4" fmla="*/ 0 h 5201995"/>
              <a:gd name="connsiteX0" fmla="*/ 2334564 w 5351506"/>
              <a:gd name="connsiteY0" fmla="*/ 0 h 5209690"/>
              <a:gd name="connsiteX1" fmla="*/ 5347442 w 5351506"/>
              <a:gd name="connsiteY1" fmla="*/ 7695 h 5209690"/>
              <a:gd name="connsiteX2" fmla="*/ 5351506 w 5351506"/>
              <a:gd name="connsiteY2" fmla="*/ 5201938 h 5209690"/>
              <a:gd name="connsiteX3" fmla="*/ 0 w 5351506"/>
              <a:gd name="connsiteY3" fmla="*/ 5209690 h 5209690"/>
              <a:gd name="connsiteX4" fmla="*/ 2334564 w 5351506"/>
              <a:gd name="connsiteY4" fmla="*/ 0 h 5209690"/>
              <a:gd name="connsiteX0" fmla="*/ 2155636 w 5172578"/>
              <a:gd name="connsiteY0" fmla="*/ 0 h 5217385"/>
              <a:gd name="connsiteX1" fmla="*/ 5168514 w 5172578"/>
              <a:gd name="connsiteY1" fmla="*/ 7695 h 5217385"/>
              <a:gd name="connsiteX2" fmla="*/ 5172578 w 5172578"/>
              <a:gd name="connsiteY2" fmla="*/ 5201938 h 5217385"/>
              <a:gd name="connsiteX3" fmla="*/ 0 w 5172578"/>
              <a:gd name="connsiteY3" fmla="*/ 5217385 h 5217385"/>
              <a:gd name="connsiteX4" fmla="*/ 2155636 w 5172578"/>
              <a:gd name="connsiteY4" fmla="*/ 0 h 5217385"/>
              <a:gd name="connsiteX0" fmla="*/ 2188771 w 5172578"/>
              <a:gd name="connsiteY0" fmla="*/ 0 h 5225080"/>
              <a:gd name="connsiteX1" fmla="*/ 5168514 w 5172578"/>
              <a:gd name="connsiteY1" fmla="*/ 15390 h 5225080"/>
              <a:gd name="connsiteX2" fmla="*/ 5172578 w 5172578"/>
              <a:gd name="connsiteY2" fmla="*/ 5209633 h 5225080"/>
              <a:gd name="connsiteX3" fmla="*/ 0 w 5172578"/>
              <a:gd name="connsiteY3" fmla="*/ 5225080 h 5225080"/>
              <a:gd name="connsiteX4" fmla="*/ 2188771 w 5172578"/>
              <a:gd name="connsiteY4" fmla="*/ 0 h 5225080"/>
              <a:gd name="connsiteX0" fmla="*/ 1725722 w 4709529"/>
              <a:gd name="connsiteY0" fmla="*/ 0 h 5213391"/>
              <a:gd name="connsiteX1" fmla="*/ 4705465 w 4709529"/>
              <a:gd name="connsiteY1" fmla="*/ 15390 h 5213391"/>
              <a:gd name="connsiteX2" fmla="*/ 4709529 w 4709529"/>
              <a:gd name="connsiteY2" fmla="*/ 5209633 h 5213391"/>
              <a:gd name="connsiteX3" fmla="*/ 0 w 4709529"/>
              <a:gd name="connsiteY3" fmla="*/ 5213391 h 5213391"/>
              <a:gd name="connsiteX4" fmla="*/ 1725722 w 4709529"/>
              <a:gd name="connsiteY4" fmla="*/ 0 h 5213391"/>
              <a:gd name="connsiteX0" fmla="*/ 2239103 w 4709529"/>
              <a:gd name="connsiteY0" fmla="*/ 7988 h 5198001"/>
              <a:gd name="connsiteX1" fmla="*/ 4705465 w 4709529"/>
              <a:gd name="connsiteY1" fmla="*/ 0 h 5198001"/>
              <a:gd name="connsiteX2" fmla="*/ 4709529 w 4709529"/>
              <a:gd name="connsiteY2" fmla="*/ 5194243 h 5198001"/>
              <a:gd name="connsiteX3" fmla="*/ 0 w 4709529"/>
              <a:gd name="connsiteY3" fmla="*/ 5198001 h 5198001"/>
              <a:gd name="connsiteX4" fmla="*/ 2239103 w 4709529"/>
              <a:gd name="connsiteY4" fmla="*/ 7988 h 5198001"/>
              <a:gd name="connsiteX0" fmla="*/ 2325254 w 4709529"/>
              <a:gd name="connsiteY0" fmla="*/ 7988 h 5198001"/>
              <a:gd name="connsiteX1" fmla="*/ 4705465 w 4709529"/>
              <a:gd name="connsiteY1" fmla="*/ 0 h 5198001"/>
              <a:gd name="connsiteX2" fmla="*/ 4709529 w 4709529"/>
              <a:gd name="connsiteY2" fmla="*/ 5194243 h 5198001"/>
              <a:gd name="connsiteX3" fmla="*/ 0 w 4709529"/>
              <a:gd name="connsiteY3" fmla="*/ 5198001 h 5198001"/>
              <a:gd name="connsiteX4" fmla="*/ 2325254 w 4709529"/>
              <a:gd name="connsiteY4" fmla="*/ 7988 h 5198001"/>
              <a:gd name="connsiteX0" fmla="*/ 2318627 w 4702902"/>
              <a:gd name="connsiteY0" fmla="*/ 7988 h 5194243"/>
              <a:gd name="connsiteX1" fmla="*/ 4698838 w 4702902"/>
              <a:gd name="connsiteY1" fmla="*/ 0 h 5194243"/>
              <a:gd name="connsiteX2" fmla="*/ 4702902 w 4702902"/>
              <a:gd name="connsiteY2" fmla="*/ 5194243 h 5194243"/>
              <a:gd name="connsiteX3" fmla="*/ 0 w 4702902"/>
              <a:gd name="connsiteY3" fmla="*/ 5190306 h 5194243"/>
              <a:gd name="connsiteX4" fmla="*/ 2318627 w 4702902"/>
              <a:gd name="connsiteY4" fmla="*/ 7988 h 5194243"/>
              <a:gd name="connsiteX0" fmla="*/ 2285492 w 4669767"/>
              <a:gd name="connsiteY0" fmla="*/ 7988 h 5194243"/>
              <a:gd name="connsiteX1" fmla="*/ 4665703 w 4669767"/>
              <a:gd name="connsiteY1" fmla="*/ 0 h 5194243"/>
              <a:gd name="connsiteX2" fmla="*/ 4669767 w 4669767"/>
              <a:gd name="connsiteY2" fmla="*/ 5194243 h 5194243"/>
              <a:gd name="connsiteX3" fmla="*/ 0 w 4669767"/>
              <a:gd name="connsiteY3" fmla="*/ 5174916 h 5194243"/>
              <a:gd name="connsiteX4" fmla="*/ 2285492 w 4669767"/>
              <a:gd name="connsiteY4" fmla="*/ 7988 h 5194243"/>
              <a:gd name="connsiteX0" fmla="*/ 2318627 w 4702902"/>
              <a:gd name="connsiteY0" fmla="*/ 7988 h 5194243"/>
              <a:gd name="connsiteX1" fmla="*/ 4698838 w 4702902"/>
              <a:gd name="connsiteY1" fmla="*/ 0 h 5194243"/>
              <a:gd name="connsiteX2" fmla="*/ 4702902 w 4702902"/>
              <a:gd name="connsiteY2" fmla="*/ 5194243 h 5194243"/>
              <a:gd name="connsiteX3" fmla="*/ 0 w 4702902"/>
              <a:gd name="connsiteY3" fmla="*/ 5167221 h 5194243"/>
              <a:gd name="connsiteX4" fmla="*/ 2318627 w 4702902"/>
              <a:gd name="connsiteY4" fmla="*/ 7988 h 5194243"/>
              <a:gd name="connsiteX0" fmla="*/ 2351762 w 4702902"/>
              <a:gd name="connsiteY0" fmla="*/ 293 h 5194243"/>
              <a:gd name="connsiteX1" fmla="*/ 4698838 w 4702902"/>
              <a:gd name="connsiteY1" fmla="*/ 0 h 5194243"/>
              <a:gd name="connsiteX2" fmla="*/ 4702902 w 4702902"/>
              <a:gd name="connsiteY2" fmla="*/ 5194243 h 5194243"/>
              <a:gd name="connsiteX3" fmla="*/ 0 w 4702902"/>
              <a:gd name="connsiteY3" fmla="*/ 5167221 h 5194243"/>
              <a:gd name="connsiteX4" fmla="*/ 2351762 w 4702902"/>
              <a:gd name="connsiteY4" fmla="*/ 293 h 5194243"/>
              <a:gd name="connsiteX0" fmla="*/ 2318627 w 4669767"/>
              <a:gd name="connsiteY0" fmla="*/ 293 h 5194243"/>
              <a:gd name="connsiteX1" fmla="*/ 4665703 w 4669767"/>
              <a:gd name="connsiteY1" fmla="*/ 0 h 5194243"/>
              <a:gd name="connsiteX2" fmla="*/ 4669767 w 4669767"/>
              <a:gd name="connsiteY2" fmla="*/ 5194243 h 5194243"/>
              <a:gd name="connsiteX3" fmla="*/ 0 w 4669767"/>
              <a:gd name="connsiteY3" fmla="*/ 5190308 h 5194243"/>
              <a:gd name="connsiteX4" fmla="*/ 2318627 w 4669767"/>
              <a:gd name="connsiteY4" fmla="*/ 293 h 5194243"/>
              <a:gd name="connsiteX0" fmla="*/ 2365016 w 4716156"/>
              <a:gd name="connsiteY0" fmla="*/ 293 h 5213394"/>
              <a:gd name="connsiteX1" fmla="*/ 4712092 w 4716156"/>
              <a:gd name="connsiteY1" fmla="*/ 0 h 5213394"/>
              <a:gd name="connsiteX2" fmla="*/ 4716156 w 4716156"/>
              <a:gd name="connsiteY2" fmla="*/ 5194243 h 5213394"/>
              <a:gd name="connsiteX3" fmla="*/ 0 w 4716156"/>
              <a:gd name="connsiteY3" fmla="*/ 5213394 h 5213394"/>
              <a:gd name="connsiteX4" fmla="*/ 2365016 w 4716156"/>
              <a:gd name="connsiteY4" fmla="*/ 293 h 5213394"/>
              <a:gd name="connsiteX0" fmla="*/ 2329672 w 4680812"/>
              <a:gd name="connsiteY0" fmla="*/ 293 h 5194243"/>
              <a:gd name="connsiteX1" fmla="*/ 4676748 w 4680812"/>
              <a:gd name="connsiteY1" fmla="*/ 0 h 5194243"/>
              <a:gd name="connsiteX2" fmla="*/ 4680812 w 4680812"/>
              <a:gd name="connsiteY2" fmla="*/ 5194243 h 5194243"/>
              <a:gd name="connsiteX3" fmla="*/ 0 w 4680812"/>
              <a:gd name="connsiteY3" fmla="*/ 5172353 h 5194243"/>
              <a:gd name="connsiteX4" fmla="*/ 2329672 w 4680812"/>
              <a:gd name="connsiteY4" fmla="*/ 293 h 5194243"/>
              <a:gd name="connsiteX0" fmla="*/ 2356180 w 4680812"/>
              <a:gd name="connsiteY0" fmla="*/ 293 h 5194243"/>
              <a:gd name="connsiteX1" fmla="*/ 4676748 w 4680812"/>
              <a:gd name="connsiteY1" fmla="*/ 0 h 5194243"/>
              <a:gd name="connsiteX2" fmla="*/ 4680812 w 4680812"/>
              <a:gd name="connsiteY2" fmla="*/ 5194243 h 5194243"/>
              <a:gd name="connsiteX3" fmla="*/ 0 w 4680812"/>
              <a:gd name="connsiteY3" fmla="*/ 5172353 h 5194243"/>
              <a:gd name="connsiteX4" fmla="*/ 2356180 w 4680812"/>
              <a:gd name="connsiteY4" fmla="*/ 293 h 5194243"/>
              <a:gd name="connsiteX0" fmla="*/ 2313767 w 4638399"/>
              <a:gd name="connsiteY0" fmla="*/ 293 h 5194243"/>
              <a:gd name="connsiteX1" fmla="*/ 4634335 w 4638399"/>
              <a:gd name="connsiteY1" fmla="*/ 0 h 5194243"/>
              <a:gd name="connsiteX2" fmla="*/ 4638399 w 4638399"/>
              <a:gd name="connsiteY2" fmla="*/ 5194243 h 5194243"/>
              <a:gd name="connsiteX3" fmla="*/ 0 w 4638399"/>
              <a:gd name="connsiteY3" fmla="*/ 5178509 h 5194243"/>
              <a:gd name="connsiteX4" fmla="*/ 2313767 w 4638399"/>
              <a:gd name="connsiteY4" fmla="*/ 293 h 5194243"/>
              <a:gd name="connsiteX0" fmla="*/ 2382688 w 4707320"/>
              <a:gd name="connsiteY0" fmla="*/ 293 h 5194243"/>
              <a:gd name="connsiteX1" fmla="*/ 4703256 w 4707320"/>
              <a:gd name="connsiteY1" fmla="*/ 0 h 5194243"/>
              <a:gd name="connsiteX2" fmla="*/ 4707320 w 4707320"/>
              <a:gd name="connsiteY2" fmla="*/ 5194243 h 5194243"/>
              <a:gd name="connsiteX3" fmla="*/ 0 w 4707320"/>
              <a:gd name="connsiteY3" fmla="*/ 5178509 h 5194243"/>
              <a:gd name="connsiteX4" fmla="*/ 2382688 w 4707320"/>
              <a:gd name="connsiteY4" fmla="*/ 293 h 5194243"/>
              <a:gd name="connsiteX0" fmla="*/ 2382688 w 4707320"/>
              <a:gd name="connsiteY0" fmla="*/ 293 h 5194243"/>
              <a:gd name="connsiteX1" fmla="*/ 4703256 w 4707320"/>
              <a:gd name="connsiteY1" fmla="*/ 0 h 5194243"/>
              <a:gd name="connsiteX2" fmla="*/ 4707320 w 4707320"/>
              <a:gd name="connsiteY2" fmla="*/ 5194243 h 5194243"/>
              <a:gd name="connsiteX3" fmla="*/ 0 w 4707320"/>
              <a:gd name="connsiteY3" fmla="*/ 5178509 h 5194243"/>
              <a:gd name="connsiteX4" fmla="*/ 2382688 w 4707320"/>
              <a:gd name="connsiteY4" fmla="*/ 293 h 5194243"/>
              <a:gd name="connsiteX0" fmla="*/ 2366783 w 4691415"/>
              <a:gd name="connsiteY0" fmla="*/ 293 h 5196978"/>
              <a:gd name="connsiteX1" fmla="*/ 4687351 w 4691415"/>
              <a:gd name="connsiteY1" fmla="*/ 0 h 5196978"/>
              <a:gd name="connsiteX2" fmla="*/ 4691415 w 4691415"/>
              <a:gd name="connsiteY2" fmla="*/ 5194243 h 5196978"/>
              <a:gd name="connsiteX3" fmla="*/ 0 w 4691415"/>
              <a:gd name="connsiteY3" fmla="*/ 5196978 h 5196978"/>
              <a:gd name="connsiteX4" fmla="*/ 2366783 w 4691415"/>
              <a:gd name="connsiteY4" fmla="*/ 293 h 5196978"/>
              <a:gd name="connsiteX0" fmla="*/ 2366783 w 4691415"/>
              <a:gd name="connsiteY0" fmla="*/ 293 h 5196978"/>
              <a:gd name="connsiteX1" fmla="*/ 4687351 w 4691415"/>
              <a:gd name="connsiteY1" fmla="*/ 0 h 5196978"/>
              <a:gd name="connsiteX2" fmla="*/ 4691415 w 4691415"/>
              <a:gd name="connsiteY2" fmla="*/ 5194243 h 5196978"/>
              <a:gd name="connsiteX3" fmla="*/ 0 w 4691415"/>
              <a:gd name="connsiteY3" fmla="*/ 5196978 h 5196978"/>
              <a:gd name="connsiteX4" fmla="*/ 2366783 w 4691415"/>
              <a:gd name="connsiteY4" fmla="*/ 293 h 5196978"/>
              <a:gd name="connsiteX0" fmla="*/ 2340275 w 4664907"/>
              <a:gd name="connsiteY0" fmla="*/ 293 h 5196978"/>
              <a:gd name="connsiteX1" fmla="*/ 4660843 w 4664907"/>
              <a:gd name="connsiteY1" fmla="*/ 0 h 5196978"/>
              <a:gd name="connsiteX2" fmla="*/ 4664907 w 4664907"/>
              <a:gd name="connsiteY2" fmla="*/ 5194243 h 5196978"/>
              <a:gd name="connsiteX3" fmla="*/ 0 w 4664907"/>
              <a:gd name="connsiteY3" fmla="*/ 5196978 h 5196978"/>
              <a:gd name="connsiteX4" fmla="*/ 2340275 w 4664907"/>
              <a:gd name="connsiteY4" fmla="*/ 293 h 5196978"/>
              <a:gd name="connsiteX0" fmla="*/ 2340275 w 4664907"/>
              <a:gd name="connsiteY0" fmla="*/ 293 h 5196978"/>
              <a:gd name="connsiteX1" fmla="*/ 4660843 w 4664907"/>
              <a:gd name="connsiteY1" fmla="*/ 0 h 5196978"/>
              <a:gd name="connsiteX2" fmla="*/ 4664907 w 4664907"/>
              <a:gd name="connsiteY2" fmla="*/ 5194243 h 5196978"/>
              <a:gd name="connsiteX3" fmla="*/ 0 w 4664907"/>
              <a:gd name="connsiteY3" fmla="*/ 5196978 h 5196978"/>
              <a:gd name="connsiteX4" fmla="*/ 2340275 w 4664907"/>
              <a:gd name="connsiteY4" fmla="*/ 293 h 5196978"/>
              <a:gd name="connsiteX0" fmla="*/ 2340275 w 4664907"/>
              <a:gd name="connsiteY0" fmla="*/ 293 h 5196978"/>
              <a:gd name="connsiteX1" fmla="*/ 4660843 w 4664907"/>
              <a:gd name="connsiteY1" fmla="*/ 0 h 5196978"/>
              <a:gd name="connsiteX2" fmla="*/ 4664907 w 4664907"/>
              <a:gd name="connsiteY2" fmla="*/ 5194243 h 5196978"/>
              <a:gd name="connsiteX3" fmla="*/ 0 w 4664907"/>
              <a:gd name="connsiteY3" fmla="*/ 5196978 h 5196978"/>
              <a:gd name="connsiteX4" fmla="*/ 2340275 w 4664907"/>
              <a:gd name="connsiteY4" fmla="*/ 293 h 5196978"/>
              <a:gd name="connsiteX0" fmla="*/ 2340275 w 4664907"/>
              <a:gd name="connsiteY0" fmla="*/ 293 h 5196978"/>
              <a:gd name="connsiteX1" fmla="*/ 4660843 w 4664907"/>
              <a:gd name="connsiteY1" fmla="*/ 0 h 5196978"/>
              <a:gd name="connsiteX2" fmla="*/ 4664907 w 4664907"/>
              <a:gd name="connsiteY2" fmla="*/ 5194243 h 5196978"/>
              <a:gd name="connsiteX3" fmla="*/ 0 w 4664907"/>
              <a:gd name="connsiteY3" fmla="*/ 5196978 h 5196978"/>
              <a:gd name="connsiteX4" fmla="*/ 2340275 w 4664907"/>
              <a:gd name="connsiteY4" fmla="*/ 293 h 5196978"/>
              <a:gd name="connsiteX0" fmla="*/ 2340275 w 4664907"/>
              <a:gd name="connsiteY0" fmla="*/ 293 h 5196978"/>
              <a:gd name="connsiteX1" fmla="*/ 4660843 w 4664907"/>
              <a:gd name="connsiteY1" fmla="*/ 0 h 5196978"/>
              <a:gd name="connsiteX2" fmla="*/ 4664907 w 4664907"/>
              <a:gd name="connsiteY2" fmla="*/ 5194243 h 5196978"/>
              <a:gd name="connsiteX3" fmla="*/ 0 w 4664907"/>
              <a:gd name="connsiteY3" fmla="*/ 5196978 h 5196978"/>
              <a:gd name="connsiteX4" fmla="*/ 2340275 w 4664907"/>
              <a:gd name="connsiteY4" fmla="*/ 293 h 519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907" h="5196978">
                <a:moveTo>
                  <a:pt x="2340275" y="293"/>
                </a:moveTo>
                <a:lnTo>
                  <a:pt x="4660843" y="0"/>
                </a:lnTo>
                <a:cubicBezTo>
                  <a:pt x="4664738" y="1731414"/>
                  <a:pt x="4661012" y="3462829"/>
                  <a:pt x="4664907" y="5194243"/>
                </a:cubicBezTo>
                <a:lnTo>
                  <a:pt x="0" y="5196978"/>
                </a:lnTo>
                <a:cubicBezTo>
                  <a:pt x="811900" y="3449359"/>
                  <a:pt x="1568136" y="1726365"/>
                  <a:pt x="2340275" y="293"/>
                </a:cubicBezTo>
                <a:close/>
              </a:path>
            </a:pathLst>
          </a:custGeom>
          <a:noFill/>
        </p:spPr>
        <p:txBody>
          <a:bodyPr anchor="ctr"/>
          <a:lstStyle>
            <a:lvl1pPr marL="356588" indent="-356588">
              <a:buNone/>
              <a:defRPr lang="es-ES_tradnl" sz="1467" baseline="0" dirty="0">
                <a:solidFill>
                  <a:schemeClr val="accent3"/>
                </a:solidFill>
                <a:latin typeface="+mj-lt"/>
              </a:defRPr>
            </a:lvl1pPr>
          </a:lstStyle>
          <a:p>
            <a:pPr marL="0" lvl="0" indent="0" algn="ctr"/>
            <a:r>
              <a:rPr lang="en-US" noProof="0" dirty="0" smtClean="0"/>
              <a:t>Click here to insert a picture</a:t>
            </a:r>
            <a:endParaRPr lang="en-US" noProof="0" dirty="0"/>
          </a:p>
        </p:txBody>
      </p:sp>
      <p:sp>
        <p:nvSpPr>
          <p:cNvPr id="11" name="1 Título"/>
          <p:cNvSpPr>
            <a:spLocks noGrp="1"/>
          </p:cNvSpPr>
          <p:nvPr>
            <p:ph type="title" hasCustomPrompt="1"/>
          </p:nvPr>
        </p:nvSpPr>
        <p:spPr>
          <a:xfrm>
            <a:off x="632481" y="2210835"/>
            <a:ext cx="4264639" cy="3011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lnSpc>
                <a:spcPct val="110000"/>
              </a:lnSpc>
              <a:defRPr kumimoji="0" lang="es-ES_tradnl" sz="4267" b="0" i="0" strike="noStrike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here to modify the style of the master title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0" y="729452"/>
            <a:ext cx="2400000" cy="5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4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55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724373" y="2578160"/>
            <a:ext cx="8058843" cy="1809445"/>
          </a:xfrm>
        </p:spPr>
        <p:txBody>
          <a:bodyPr anchor="ctr"/>
          <a:lstStyle/>
          <a:p>
            <a:r>
              <a:rPr lang="tr-TR" kern="0" dirty="0" smtClean="0">
                <a:solidFill>
                  <a:srgbClr val="FFFFFF"/>
                </a:solidFill>
                <a:ea typeface="Lato"/>
                <a:cs typeface="Lato"/>
                <a:sym typeface="Lato"/>
              </a:rPr>
              <a:t>Decision Engines</a:t>
            </a:r>
            <a:endParaRPr lang="tr-TR" dirty="0"/>
          </a:p>
        </p:txBody>
      </p:sp>
      <p:sp>
        <p:nvSpPr>
          <p:cNvPr id="6" name="4 CuadroTexto"/>
          <p:cNvSpPr txBox="1"/>
          <p:nvPr/>
        </p:nvSpPr>
        <p:spPr>
          <a:xfrm>
            <a:off x="777630" y="4702419"/>
            <a:ext cx="6777055" cy="4825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s-ES_tradnl"/>
            </a:defPPr>
            <a:lvl1pPr>
              <a:defRPr sz="2400" u="none">
                <a:solidFill>
                  <a:schemeClr val="accent2"/>
                </a:solidFill>
                <a:latin typeface="+mn-lt"/>
              </a:defRPr>
            </a:lvl1pPr>
          </a:lstStyle>
          <a:p>
            <a:pPr defTabSz="1219170">
              <a:defRPr/>
            </a:pPr>
            <a:r>
              <a:rPr lang="tr-TR" sz="2933" dirty="0" smtClean="0">
                <a:solidFill>
                  <a:srgbClr val="FFFFFF"/>
                </a:solidFill>
                <a:latin typeface="BBVABentonSansLight"/>
              </a:rPr>
              <a:t>Engineering &amp; Data</a:t>
            </a:r>
            <a:endParaRPr lang="en-US" sz="2933" dirty="0">
              <a:solidFill>
                <a:srgbClr val="FFFFFF"/>
              </a:solidFill>
              <a:latin typeface="BBVABentonSansLight"/>
            </a:endParaRPr>
          </a:p>
        </p:txBody>
      </p:sp>
      <p:sp>
        <p:nvSpPr>
          <p:cNvPr id="7" name="CuadroTexto 21"/>
          <p:cNvSpPr txBox="1"/>
          <p:nvPr/>
        </p:nvSpPr>
        <p:spPr>
          <a:xfrm>
            <a:off x="777630" y="5856516"/>
            <a:ext cx="3808884" cy="34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es-ES_tradnl"/>
            </a:defPPr>
            <a:lvl1pPr>
              <a:lnSpc>
                <a:spcPct val="80000"/>
              </a:lnSpc>
              <a:spcBef>
                <a:spcPts val="936"/>
              </a:spcBef>
              <a:defRPr sz="900" u="none">
                <a:solidFill>
                  <a:srgbClr val="FFFFFF"/>
                </a:solidFill>
                <a:latin typeface="+mj-lt"/>
                <a:cs typeface="Arial" pitchFamily="34" charset="0"/>
              </a:defRPr>
            </a:lvl1pPr>
          </a:lstStyle>
          <a:p>
            <a:pPr defTabSz="1219170">
              <a:spcBef>
                <a:spcPts val="1248"/>
              </a:spcBef>
              <a:defRPr/>
            </a:pPr>
            <a:r>
              <a:rPr lang="tr-TR" sz="1867" b="1" dirty="0" smtClean="0">
                <a:solidFill>
                  <a:srgbClr val="2DCCCD"/>
                </a:solidFill>
                <a:latin typeface="BBVABentonSans"/>
              </a:rPr>
              <a:t>Ekim </a:t>
            </a:r>
            <a:r>
              <a:rPr lang="tr-TR" sz="1867" dirty="0" smtClean="0">
                <a:solidFill>
                  <a:srgbClr val="2DCCCD"/>
                </a:solidFill>
                <a:latin typeface="BBVABentonSans"/>
              </a:rPr>
              <a:t>2020</a:t>
            </a:r>
            <a:endParaRPr lang="tr-TR" sz="1867" dirty="0">
              <a:solidFill>
                <a:srgbClr val="2DCCCD"/>
              </a:solidFill>
              <a:latin typeface="BBVABentonSans"/>
            </a:endParaRPr>
          </a:p>
        </p:txBody>
      </p:sp>
    </p:spTree>
    <p:extLst>
      <p:ext uri="{BB962C8B-B14F-4D97-AF65-F5344CB8AC3E}">
        <p14:creationId xmlns:p14="http://schemas.microsoft.com/office/powerpoint/2010/main" val="26106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30680" y="347095"/>
            <a:ext cx="11167620" cy="456000"/>
          </a:xfrm>
        </p:spPr>
        <p:txBody>
          <a:bodyPr/>
          <a:lstStyle/>
          <a:p>
            <a:r>
              <a:rPr lang="tr-TR" dirty="0" smtClean="0"/>
              <a:t>Decision Engines | </a:t>
            </a:r>
            <a:r>
              <a:rPr lang="tr-TR" sz="2500" dirty="0" smtClean="0">
                <a:solidFill>
                  <a:srgbClr val="02A5A5"/>
                </a:solidFill>
              </a:rPr>
              <a:t>New Input Field for an Existing Data</a:t>
            </a:r>
            <a:r>
              <a:rPr lang="tr-TR" baseline="30000" dirty="0" smtClean="0">
                <a:solidFill>
                  <a:srgbClr val="02A5A5"/>
                </a:solidFill>
              </a:rPr>
              <a:t>(*) </a:t>
            </a:r>
            <a:r>
              <a:rPr lang="tr-TR" sz="1600" dirty="0" smtClean="0">
                <a:solidFill>
                  <a:srgbClr val="02A5A5"/>
                </a:solidFill>
              </a:rPr>
              <a:t>(örn: BK Başvuru)</a:t>
            </a:r>
            <a:endParaRPr lang="tr-TR" dirty="0">
              <a:solidFill>
                <a:srgbClr val="02A5A5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07723" y="2016468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DD Tanımlama</a:t>
            </a:r>
            <a:endParaRPr lang="en-US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1983558" y="1315358"/>
            <a:ext cx="1368000" cy="59402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DB İşlemleri (DB2 &amp; DWH) – İsim Dğşk</a:t>
            </a:r>
            <a:endParaRPr lang="en-US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247900" y="1114129"/>
            <a:ext cx="1368000" cy="504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Talep Girişi</a:t>
            </a:r>
            <a:endParaRPr lang="en-US" sz="1200" dirty="0"/>
          </a:p>
        </p:txBody>
      </p:sp>
      <p:sp>
        <p:nvSpPr>
          <p:cNvPr id="27" name="Flowchart: Predefined Process 26"/>
          <p:cNvSpPr/>
          <p:nvPr/>
        </p:nvSpPr>
        <p:spPr>
          <a:xfrm>
            <a:off x="247900" y="1864681"/>
            <a:ext cx="1368000" cy="504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Şekil Şartı Değerl.</a:t>
            </a:r>
            <a:endParaRPr lang="en-US" sz="1200" dirty="0"/>
          </a:p>
        </p:txBody>
      </p:sp>
      <p:sp>
        <p:nvSpPr>
          <p:cNvPr id="84" name="Flowchart: Predefined Process 83"/>
          <p:cNvSpPr/>
          <p:nvPr/>
        </p:nvSpPr>
        <p:spPr>
          <a:xfrm>
            <a:off x="247900" y="2600043"/>
            <a:ext cx="1368000" cy="504000"/>
          </a:xfrm>
          <a:prstGeom prst="flowChartPredefined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İçerik Değerl.</a:t>
            </a:r>
            <a:endParaRPr lang="en-US" sz="1200" dirty="0"/>
          </a:p>
        </p:txBody>
      </p:sp>
      <p:sp>
        <p:nvSpPr>
          <p:cNvPr id="28" name="Flowchart: Decision 27"/>
          <p:cNvSpPr/>
          <p:nvPr/>
        </p:nvSpPr>
        <p:spPr>
          <a:xfrm>
            <a:off x="3109329" y="2963888"/>
            <a:ext cx="1368000" cy="504000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Servis</a:t>
            </a:r>
            <a:endParaRPr lang="en-US" sz="1200" dirty="0"/>
          </a:p>
        </p:txBody>
      </p:sp>
      <p:sp>
        <p:nvSpPr>
          <p:cNvPr id="86" name="Flowchart: Decision 85"/>
          <p:cNvSpPr/>
          <p:nvPr/>
        </p:nvSpPr>
        <p:spPr>
          <a:xfrm>
            <a:off x="1957312" y="4262631"/>
            <a:ext cx="1368000" cy="504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Yorum</a:t>
            </a:r>
            <a:endParaRPr lang="en-US" sz="1200" dirty="0"/>
          </a:p>
        </p:txBody>
      </p:sp>
      <p:sp>
        <p:nvSpPr>
          <p:cNvPr id="87" name="Flowchart: Decision 86"/>
          <p:cNvSpPr/>
          <p:nvPr/>
        </p:nvSpPr>
        <p:spPr>
          <a:xfrm>
            <a:off x="3085783" y="931041"/>
            <a:ext cx="1368000" cy="504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Spare Var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80" idx="2"/>
            <a:endCxn id="27" idx="0"/>
          </p:cNvCxnSpPr>
          <p:nvPr/>
        </p:nvCxnSpPr>
        <p:spPr>
          <a:xfrm>
            <a:off x="931900" y="1618129"/>
            <a:ext cx="0" cy="24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84" idx="0"/>
          </p:cNvCxnSpPr>
          <p:nvPr/>
        </p:nvCxnSpPr>
        <p:spPr>
          <a:xfrm>
            <a:off x="931900" y="2368681"/>
            <a:ext cx="0" cy="23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110501" y="3900045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Servise Gidiş Verileri Toplama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4567355" y="4259134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Servisten Bilgileri Alma</a:t>
            </a:r>
            <a:endParaRPr lang="en-US" sz="1200" dirty="0"/>
          </a:p>
        </p:txBody>
      </p:sp>
      <p:sp>
        <p:nvSpPr>
          <p:cNvPr id="109" name="Rounded Rectangle 108"/>
          <p:cNvSpPr/>
          <p:nvPr/>
        </p:nvSpPr>
        <p:spPr>
          <a:xfrm>
            <a:off x="1964979" y="4896243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Servis Bilgilerini Yorumlama</a:t>
            </a:r>
            <a:endParaRPr lang="en-US" sz="1200" dirty="0"/>
          </a:p>
        </p:txBody>
      </p:sp>
      <p:sp>
        <p:nvSpPr>
          <p:cNvPr id="110" name="Rounded Rectangle 109"/>
          <p:cNvSpPr/>
          <p:nvPr/>
        </p:nvSpPr>
        <p:spPr>
          <a:xfrm>
            <a:off x="4565966" y="4892891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DD Alanı Besleme</a:t>
            </a:r>
            <a:endParaRPr lang="en-US" sz="1200" dirty="0"/>
          </a:p>
        </p:txBody>
      </p:sp>
      <p:sp>
        <p:nvSpPr>
          <p:cNvPr id="131" name="Rounded Rectangle 130"/>
          <p:cNvSpPr/>
          <p:nvPr/>
        </p:nvSpPr>
        <p:spPr>
          <a:xfrm>
            <a:off x="4187570" y="1307094"/>
            <a:ext cx="1368000" cy="62838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DB İşlemleri (DB2 &amp; DWH) – Yeni Alan</a:t>
            </a:r>
            <a:endParaRPr lang="en-US" sz="1200" dirty="0"/>
          </a:p>
        </p:txBody>
      </p:sp>
      <p:sp>
        <p:nvSpPr>
          <p:cNvPr id="137" name="Flowchart: Predefined Process 136"/>
          <p:cNvSpPr/>
          <p:nvPr/>
        </p:nvSpPr>
        <p:spPr>
          <a:xfrm>
            <a:off x="2255520" y="6007607"/>
            <a:ext cx="3355894" cy="504000"/>
          </a:xfrm>
          <a:prstGeom prst="flowChartPredefinedProcess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Etkilenen Alan Aksiyonları</a:t>
            </a:r>
            <a:endParaRPr lang="en-US" sz="1200" dirty="0"/>
          </a:p>
        </p:txBody>
      </p:sp>
      <p:sp>
        <p:nvSpPr>
          <p:cNvPr id="138" name="Rounded Rectangle 137"/>
          <p:cNvSpPr/>
          <p:nvPr/>
        </p:nvSpPr>
        <p:spPr>
          <a:xfrm>
            <a:off x="3278077" y="5404405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DWH Aktarım</a:t>
            </a:r>
            <a:endParaRPr lang="en-US" sz="1200" dirty="0"/>
          </a:p>
        </p:txBody>
      </p:sp>
      <p:sp>
        <p:nvSpPr>
          <p:cNvPr id="145" name="Rounded Rectangle 144"/>
          <p:cNvSpPr/>
          <p:nvPr/>
        </p:nvSpPr>
        <p:spPr>
          <a:xfrm>
            <a:off x="6648015" y="4737614"/>
            <a:ext cx="1368000" cy="67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Sonuç Görüntüleme ve İsimlendirme  Testi</a:t>
            </a:r>
            <a:endParaRPr lang="en-US" sz="1200" dirty="0"/>
          </a:p>
        </p:txBody>
      </p:sp>
      <p:sp>
        <p:nvSpPr>
          <p:cNvPr id="148" name="Rounded Rectangle 147"/>
          <p:cNvSpPr/>
          <p:nvPr/>
        </p:nvSpPr>
        <p:spPr>
          <a:xfrm>
            <a:off x="8475324" y="5391274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DWH aktarım Testi</a:t>
            </a:r>
            <a:endParaRPr lang="en-US" sz="1200" dirty="0"/>
          </a:p>
        </p:txBody>
      </p:sp>
      <p:sp>
        <p:nvSpPr>
          <p:cNvPr id="150" name="Rounded Rectangle 149"/>
          <p:cNvSpPr/>
          <p:nvPr/>
        </p:nvSpPr>
        <p:spPr>
          <a:xfrm>
            <a:off x="8465415" y="4814264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DD Besleme Testi</a:t>
            </a:r>
            <a:endParaRPr lang="en-US" sz="1200" dirty="0"/>
          </a:p>
        </p:txBody>
      </p:sp>
      <p:sp>
        <p:nvSpPr>
          <p:cNvPr id="152" name="Flowchart: Decision 151"/>
          <p:cNvSpPr/>
          <p:nvPr/>
        </p:nvSpPr>
        <p:spPr>
          <a:xfrm>
            <a:off x="6644809" y="2195053"/>
            <a:ext cx="1368000" cy="504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Süreç Verisi</a:t>
            </a:r>
            <a:endParaRPr lang="en-US" sz="1200" dirty="0"/>
          </a:p>
        </p:txBody>
      </p:sp>
      <p:sp>
        <p:nvSpPr>
          <p:cNvPr id="156" name="Flowchart: Decision 155"/>
          <p:cNvSpPr/>
          <p:nvPr/>
        </p:nvSpPr>
        <p:spPr>
          <a:xfrm>
            <a:off x="7364319" y="1262314"/>
            <a:ext cx="1368000" cy="504000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Servis</a:t>
            </a:r>
            <a:endParaRPr lang="en-US" sz="1200" dirty="0"/>
          </a:p>
        </p:txBody>
      </p:sp>
      <p:sp>
        <p:nvSpPr>
          <p:cNvPr id="161" name="Flowchart: Decision 160"/>
          <p:cNvSpPr/>
          <p:nvPr/>
        </p:nvSpPr>
        <p:spPr>
          <a:xfrm>
            <a:off x="6644364" y="4070390"/>
            <a:ext cx="1368000" cy="504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Yorum</a:t>
            </a:r>
            <a:endParaRPr lang="en-US" sz="1200" dirty="0"/>
          </a:p>
        </p:txBody>
      </p:sp>
      <p:sp>
        <p:nvSpPr>
          <p:cNvPr id="162" name="Rounded Rectangle 161"/>
          <p:cNvSpPr/>
          <p:nvPr/>
        </p:nvSpPr>
        <p:spPr>
          <a:xfrm>
            <a:off x="8451347" y="4069930"/>
            <a:ext cx="1368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Servis Bilgilerini Yorumlama Testi</a:t>
            </a:r>
            <a:endParaRPr lang="en-US" sz="1200" dirty="0"/>
          </a:p>
        </p:txBody>
      </p:sp>
      <p:sp>
        <p:nvSpPr>
          <p:cNvPr id="163" name="Flowchart: Predefined Process 162"/>
          <p:cNvSpPr/>
          <p:nvPr/>
        </p:nvSpPr>
        <p:spPr>
          <a:xfrm>
            <a:off x="6507481" y="6014844"/>
            <a:ext cx="3185159" cy="504000"/>
          </a:xfrm>
          <a:prstGeom prst="flowChartPredefinedProcess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Etkilenen Alan Testi</a:t>
            </a:r>
            <a:endParaRPr lang="en-US" sz="1200" dirty="0"/>
          </a:p>
        </p:txBody>
      </p:sp>
      <p:sp>
        <p:nvSpPr>
          <p:cNvPr id="164" name="Rounded Rectangle 163"/>
          <p:cNvSpPr/>
          <p:nvPr/>
        </p:nvSpPr>
        <p:spPr>
          <a:xfrm>
            <a:off x="10332073" y="1060213"/>
            <a:ext cx="1368000" cy="50280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UAT Data Hazırlama</a:t>
            </a:r>
            <a:endParaRPr lang="en-US" sz="1200" dirty="0"/>
          </a:p>
        </p:txBody>
      </p:sp>
      <p:sp>
        <p:nvSpPr>
          <p:cNvPr id="165" name="Rounded Rectangle 164"/>
          <p:cNvSpPr/>
          <p:nvPr/>
        </p:nvSpPr>
        <p:spPr>
          <a:xfrm>
            <a:off x="10332073" y="1744073"/>
            <a:ext cx="1368000" cy="502807"/>
          </a:xfrm>
          <a:prstGeom prst="roundRect">
            <a:avLst/>
          </a:prstGeom>
          <a:solidFill>
            <a:srgbClr val="F789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Strateji Testi</a:t>
            </a:r>
            <a:endParaRPr lang="en-US" sz="1200" dirty="0"/>
          </a:p>
        </p:txBody>
      </p:sp>
      <p:sp>
        <p:nvSpPr>
          <p:cNvPr id="166" name="Rounded Rectangle 165"/>
          <p:cNvSpPr/>
          <p:nvPr/>
        </p:nvSpPr>
        <p:spPr>
          <a:xfrm>
            <a:off x="10337089" y="2420430"/>
            <a:ext cx="1368000" cy="502807"/>
          </a:xfrm>
          <a:prstGeom prst="roundRect">
            <a:avLst/>
          </a:prstGeom>
          <a:solidFill>
            <a:srgbClr val="F789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PROD Setup</a:t>
            </a:r>
            <a:endParaRPr lang="en-US" sz="1200" dirty="0"/>
          </a:p>
        </p:txBody>
      </p:sp>
      <p:sp>
        <p:nvSpPr>
          <p:cNvPr id="167" name="Rounded Rectangle 166"/>
          <p:cNvSpPr/>
          <p:nvPr/>
        </p:nvSpPr>
        <p:spPr>
          <a:xfrm>
            <a:off x="10332073" y="3123381"/>
            <a:ext cx="1368000" cy="502807"/>
          </a:xfrm>
          <a:prstGeom prst="roundRect">
            <a:avLst/>
          </a:prstGeom>
          <a:solidFill>
            <a:srgbClr val="F789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PROD İzleme</a:t>
            </a:r>
            <a:endParaRPr lang="en-US" sz="1200" dirty="0"/>
          </a:p>
        </p:txBody>
      </p:sp>
      <p:sp>
        <p:nvSpPr>
          <p:cNvPr id="168" name="Rounded Rectangle 167"/>
          <p:cNvSpPr/>
          <p:nvPr/>
        </p:nvSpPr>
        <p:spPr>
          <a:xfrm>
            <a:off x="10332073" y="3780647"/>
            <a:ext cx="1368000" cy="502807"/>
          </a:xfrm>
          <a:prstGeom prst="roundRect">
            <a:avLst/>
          </a:prstGeom>
          <a:solidFill>
            <a:srgbClr val="F789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Strateji Deployment</a:t>
            </a:r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162747" y="914400"/>
            <a:ext cx="1623592" cy="24152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892866" y="833575"/>
            <a:ext cx="4105758" cy="5806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085052" y="833575"/>
            <a:ext cx="4081227" cy="5760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0274053" y="833575"/>
            <a:ext cx="1582668" cy="36775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stCxn id="87" idx="1"/>
            <a:endCxn id="72" idx="0"/>
          </p:cNvCxnSpPr>
          <p:nvPr/>
        </p:nvCxnSpPr>
        <p:spPr>
          <a:xfrm rot="10800000" flipV="1">
            <a:off x="2667559" y="1183040"/>
            <a:ext cx="418225" cy="132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87" idx="3"/>
            <a:endCxn id="131" idx="0"/>
          </p:cNvCxnSpPr>
          <p:nvPr/>
        </p:nvCxnSpPr>
        <p:spPr>
          <a:xfrm>
            <a:off x="4453783" y="1183041"/>
            <a:ext cx="417787" cy="124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31" idx="2"/>
            <a:endCxn id="69" idx="3"/>
          </p:cNvCxnSpPr>
          <p:nvPr/>
        </p:nvCxnSpPr>
        <p:spPr>
          <a:xfrm rot="5400000">
            <a:off x="4507153" y="1904050"/>
            <a:ext cx="332989" cy="395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2" idx="2"/>
            <a:endCxn id="69" idx="1"/>
          </p:cNvCxnSpPr>
          <p:nvPr/>
        </p:nvCxnSpPr>
        <p:spPr>
          <a:xfrm rot="16200000" flipH="1">
            <a:off x="2708096" y="1868841"/>
            <a:ext cx="359088" cy="440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9" idx="2"/>
            <a:endCxn id="28" idx="0"/>
          </p:cNvCxnSpPr>
          <p:nvPr/>
        </p:nvCxnSpPr>
        <p:spPr>
          <a:xfrm rot="16200000" flipH="1">
            <a:off x="3570816" y="2741375"/>
            <a:ext cx="443420" cy="1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8" idx="2"/>
            <a:endCxn id="107" idx="0"/>
          </p:cNvCxnSpPr>
          <p:nvPr/>
        </p:nvCxnSpPr>
        <p:spPr>
          <a:xfrm rot="16200000" flipH="1">
            <a:off x="3577837" y="3683380"/>
            <a:ext cx="432157" cy="1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7" idx="3"/>
            <a:endCxn id="108" idx="0"/>
          </p:cNvCxnSpPr>
          <p:nvPr/>
        </p:nvCxnSpPr>
        <p:spPr>
          <a:xfrm>
            <a:off x="4478501" y="4152045"/>
            <a:ext cx="772854" cy="107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08" idx="1"/>
            <a:endCxn id="86" idx="3"/>
          </p:cNvCxnSpPr>
          <p:nvPr/>
        </p:nvCxnSpPr>
        <p:spPr>
          <a:xfrm rot="10800000" flipV="1">
            <a:off x="3325313" y="4511133"/>
            <a:ext cx="1242043" cy="3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86" idx="2"/>
            <a:endCxn id="109" idx="0"/>
          </p:cNvCxnSpPr>
          <p:nvPr/>
        </p:nvCxnSpPr>
        <p:spPr>
          <a:xfrm rot="16200000" flipH="1">
            <a:off x="2580339" y="4827603"/>
            <a:ext cx="129612" cy="7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09" idx="3"/>
            <a:endCxn id="110" idx="1"/>
          </p:cNvCxnSpPr>
          <p:nvPr/>
        </p:nvCxnSpPr>
        <p:spPr>
          <a:xfrm flipV="1">
            <a:off x="3332979" y="5144891"/>
            <a:ext cx="1232987" cy="3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08" idx="2"/>
            <a:endCxn id="110" idx="0"/>
          </p:cNvCxnSpPr>
          <p:nvPr/>
        </p:nvCxnSpPr>
        <p:spPr>
          <a:xfrm rot="5400000">
            <a:off x="5185783" y="4827318"/>
            <a:ext cx="129757" cy="1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10" idx="2"/>
            <a:endCxn id="138" idx="3"/>
          </p:cNvCxnSpPr>
          <p:nvPr/>
        </p:nvCxnSpPr>
        <p:spPr>
          <a:xfrm rot="5400000">
            <a:off x="4818265" y="5224704"/>
            <a:ext cx="259514" cy="603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56" idx="2"/>
            <a:endCxn id="152" idx="0"/>
          </p:cNvCxnSpPr>
          <p:nvPr/>
        </p:nvCxnSpPr>
        <p:spPr>
          <a:xfrm rot="5400000">
            <a:off x="7474195" y="1620928"/>
            <a:ext cx="428739" cy="719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152" idx="3"/>
            <a:endCxn id="223" idx="1"/>
          </p:cNvCxnSpPr>
          <p:nvPr/>
        </p:nvCxnSpPr>
        <p:spPr>
          <a:xfrm>
            <a:off x="8012809" y="2447053"/>
            <a:ext cx="483575" cy="7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224" idx="1"/>
            <a:endCxn id="233" idx="3"/>
          </p:cNvCxnSpPr>
          <p:nvPr/>
        </p:nvCxnSpPr>
        <p:spPr>
          <a:xfrm rot="10800000">
            <a:off x="8016015" y="3640981"/>
            <a:ext cx="480368" cy="7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52" idx="2"/>
            <a:endCxn id="233" idx="0"/>
          </p:cNvCxnSpPr>
          <p:nvPr/>
        </p:nvCxnSpPr>
        <p:spPr>
          <a:xfrm rot="16200000" flipH="1">
            <a:off x="6985449" y="3042413"/>
            <a:ext cx="689927" cy="3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233" idx="2"/>
            <a:endCxn id="161" idx="0"/>
          </p:cNvCxnSpPr>
          <p:nvPr/>
        </p:nvCxnSpPr>
        <p:spPr>
          <a:xfrm rot="5400000">
            <a:off x="7241485" y="3979860"/>
            <a:ext cx="177410" cy="3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61" idx="2"/>
            <a:endCxn id="145" idx="0"/>
          </p:cNvCxnSpPr>
          <p:nvPr/>
        </p:nvCxnSpPr>
        <p:spPr>
          <a:xfrm rot="16200000" flipH="1">
            <a:off x="7248577" y="4654176"/>
            <a:ext cx="163224" cy="3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61" idx="3"/>
            <a:endCxn id="162" idx="1"/>
          </p:cNvCxnSpPr>
          <p:nvPr/>
        </p:nvCxnSpPr>
        <p:spPr>
          <a:xfrm flipV="1">
            <a:off x="8012364" y="4321930"/>
            <a:ext cx="438983" cy="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62" idx="2"/>
            <a:endCxn id="150" idx="0"/>
          </p:cNvCxnSpPr>
          <p:nvPr/>
        </p:nvCxnSpPr>
        <p:spPr>
          <a:xfrm rot="16200000" flipH="1">
            <a:off x="9022214" y="4687063"/>
            <a:ext cx="240334" cy="14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50" idx="1"/>
            <a:endCxn id="145" idx="3"/>
          </p:cNvCxnSpPr>
          <p:nvPr/>
        </p:nvCxnSpPr>
        <p:spPr>
          <a:xfrm rot="10800000" flipV="1">
            <a:off x="8016015" y="5066263"/>
            <a:ext cx="449400" cy="7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45" idx="2"/>
            <a:endCxn id="148" idx="1"/>
          </p:cNvCxnSpPr>
          <p:nvPr/>
        </p:nvCxnSpPr>
        <p:spPr>
          <a:xfrm rot="16200000" flipH="1">
            <a:off x="7786976" y="4954926"/>
            <a:ext cx="233386" cy="1143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owchart: Predefined Process 214"/>
          <p:cNvSpPr/>
          <p:nvPr/>
        </p:nvSpPr>
        <p:spPr>
          <a:xfrm>
            <a:off x="2019489" y="2687092"/>
            <a:ext cx="1368000" cy="504000"/>
          </a:xfrm>
          <a:prstGeom prst="flowChartPredefined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Yeni</a:t>
            </a:r>
            <a:endParaRPr lang="en-US" sz="1200" dirty="0"/>
          </a:p>
        </p:txBody>
      </p:sp>
      <p:sp>
        <p:nvSpPr>
          <p:cNvPr id="216" name="Flowchart: Predefined Process 215"/>
          <p:cNvSpPr/>
          <p:nvPr/>
        </p:nvSpPr>
        <p:spPr>
          <a:xfrm>
            <a:off x="4211976" y="3251421"/>
            <a:ext cx="1368000" cy="504000"/>
          </a:xfrm>
          <a:prstGeom prst="flowChartPredefined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Servis Dğşk</a:t>
            </a:r>
            <a:endParaRPr lang="en-US" sz="1200" dirty="0"/>
          </a:p>
        </p:txBody>
      </p:sp>
      <p:sp>
        <p:nvSpPr>
          <p:cNvPr id="217" name="Flowchart: Predefined Process 216"/>
          <p:cNvSpPr/>
          <p:nvPr/>
        </p:nvSpPr>
        <p:spPr>
          <a:xfrm>
            <a:off x="4211976" y="2694346"/>
            <a:ext cx="1368000" cy="504000"/>
          </a:xfrm>
          <a:prstGeom prst="flowChartPredefined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Yöntem Dğşk</a:t>
            </a:r>
            <a:endParaRPr lang="en-US" sz="1200" dirty="0"/>
          </a:p>
        </p:txBody>
      </p:sp>
      <p:sp>
        <p:nvSpPr>
          <p:cNvPr id="218" name="Flowchart: Predefined Process 217"/>
          <p:cNvSpPr/>
          <p:nvPr/>
        </p:nvSpPr>
        <p:spPr>
          <a:xfrm>
            <a:off x="2019950" y="3246368"/>
            <a:ext cx="1368000" cy="504000"/>
          </a:xfrm>
          <a:prstGeom prst="flowChartPredefined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Mevcut</a:t>
            </a:r>
            <a:endParaRPr lang="en-US" sz="1200" dirty="0"/>
          </a:p>
        </p:txBody>
      </p:sp>
      <p:sp>
        <p:nvSpPr>
          <p:cNvPr id="219" name="Flowchart: Predefined Process 218"/>
          <p:cNvSpPr/>
          <p:nvPr/>
        </p:nvSpPr>
        <p:spPr>
          <a:xfrm>
            <a:off x="6203324" y="1277554"/>
            <a:ext cx="1368000" cy="504000"/>
          </a:xfrm>
          <a:prstGeom prst="flowChartPredefined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Yeni Servis Testi</a:t>
            </a:r>
            <a:endParaRPr lang="en-US" sz="1200" dirty="0"/>
          </a:p>
        </p:txBody>
      </p:sp>
      <p:sp>
        <p:nvSpPr>
          <p:cNvPr id="220" name="Flowchart: Predefined Process 219"/>
          <p:cNvSpPr/>
          <p:nvPr/>
        </p:nvSpPr>
        <p:spPr>
          <a:xfrm>
            <a:off x="8489392" y="982169"/>
            <a:ext cx="1353932" cy="504000"/>
          </a:xfrm>
          <a:prstGeom prst="flowChartPredefined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Yöntem Dğşk Testi</a:t>
            </a:r>
            <a:endParaRPr lang="en-US" sz="1200" dirty="0"/>
          </a:p>
        </p:txBody>
      </p:sp>
      <p:sp>
        <p:nvSpPr>
          <p:cNvPr id="221" name="Flowchart: Predefined Process 220"/>
          <p:cNvSpPr/>
          <p:nvPr/>
        </p:nvSpPr>
        <p:spPr>
          <a:xfrm>
            <a:off x="8496383" y="2706932"/>
            <a:ext cx="1360807" cy="504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Özel Strateji Yazımı</a:t>
            </a:r>
            <a:endParaRPr lang="en-US" sz="1200" dirty="0"/>
          </a:p>
        </p:txBody>
      </p:sp>
      <p:sp>
        <p:nvSpPr>
          <p:cNvPr id="222" name="Flowchart: Predefined Process 221"/>
          <p:cNvSpPr/>
          <p:nvPr/>
        </p:nvSpPr>
        <p:spPr>
          <a:xfrm>
            <a:off x="8478777" y="1543919"/>
            <a:ext cx="1368000" cy="504000"/>
          </a:xfrm>
          <a:prstGeom prst="flowChartPredefined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Servis Dğşk Testi</a:t>
            </a:r>
            <a:endParaRPr lang="en-US" sz="1200" dirty="0"/>
          </a:p>
        </p:txBody>
      </p:sp>
      <p:sp>
        <p:nvSpPr>
          <p:cNvPr id="223" name="Flowchart: Predefined Process 222"/>
          <p:cNvSpPr/>
          <p:nvPr/>
        </p:nvSpPr>
        <p:spPr>
          <a:xfrm>
            <a:off x="8496384" y="2202706"/>
            <a:ext cx="1368000" cy="504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Simülatör Tanımı</a:t>
            </a:r>
            <a:endParaRPr lang="en-US" sz="1200" dirty="0"/>
          </a:p>
        </p:txBody>
      </p:sp>
      <p:sp>
        <p:nvSpPr>
          <p:cNvPr id="224" name="Flowchart: Predefined Process 223"/>
          <p:cNvSpPr/>
          <p:nvPr/>
        </p:nvSpPr>
        <p:spPr>
          <a:xfrm>
            <a:off x="8496383" y="3396045"/>
            <a:ext cx="1376048" cy="504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Sürecin İlgili Adıma Getirilmesi</a:t>
            </a:r>
            <a:endParaRPr lang="en-US" sz="1200" dirty="0"/>
          </a:p>
        </p:txBody>
      </p:sp>
      <p:cxnSp>
        <p:nvCxnSpPr>
          <p:cNvPr id="228" name="Elbow Connector 227"/>
          <p:cNvCxnSpPr>
            <a:stCxn id="221" idx="2"/>
            <a:endCxn id="224" idx="0"/>
          </p:cNvCxnSpPr>
          <p:nvPr/>
        </p:nvCxnSpPr>
        <p:spPr>
          <a:xfrm rot="16200000" flipH="1">
            <a:off x="9088041" y="3299678"/>
            <a:ext cx="185113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Predefined Process 232"/>
          <p:cNvSpPr/>
          <p:nvPr/>
        </p:nvSpPr>
        <p:spPr>
          <a:xfrm>
            <a:off x="6648015" y="3388980"/>
            <a:ext cx="1368000" cy="504000"/>
          </a:xfrm>
          <a:prstGeom prst="flowChartPredefined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Test Datası Hazırlama</a:t>
            </a:r>
            <a:endParaRPr lang="en-US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10274053" y="4856186"/>
            <a:ext cx="1582668" cy="1384995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bg1">
                    <a:lumMod val="50000"/>
                  </a:schemeClr>
                </a:solidFill>
              </a:rPr>
              <a:t>(*) Additionally: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</a:rPr>
              <a:t>Data Creation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</a:rPr>
              <a:t>T-1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 smtClean="0">
                <a:solidFill>
                  <a:schemeClr val="bg1">
                    <a:lumMod val="50000"/>
                  </a:schemeClr>
                </a:solidFill>
              </a:rPr>
              <a:t>Converting To Spare</a:t>
            </a:r>
          </a:p>
        </p:txBody>
      </p:sp>
      <p:sp>
        <p:nvSpPr>
          <p:cNvPr id="250" name="Rounded Rectangle 249"/>
          <p:cNvSpPr/>
          <p:nvPr/>
        </p:nvSpPr>
        <p:spPr>
          <a:xfrm>
            <a:off x="73798" y="5194519"/>
            <a:ext cx="1542101" cy="3485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GB Engine Owner</a:t>
            </a:r>
            <a:endParaRPr lang="en-US" sz="1200" dirty="0"/>
          </a:p>
        </p:txBody>
      </p:sp>
      <p:sp>
        <p:nvSpPr>
          <p:cNvPr id="252" name="Rounded Rectangle 251"/>
          <p:cNvSpPr/>
          <p:nvPr/>
        </p:nvSpPr>
        <p:spPr>
          <a:xfrm>
            <a:off x="73798" y="6245406"/>
            <a:ext cx="1542101" cy="34852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GT Diğer</a:t>
            </a:r>
            <a:endParaRPr lang="en-US" sz="1200" dirty="0"/>
          </a:p>
        </p:txBody>
      </p:sp>
      <p:sp>
        <p:nvSpPr>
          <p:cNvPr id="254" name="Rounded Rectangle 253"/>
          <p:cNvSpPr/>
          <p:nvPr/>
        </p:nvSpPr>
        <p:spPr>
          <a:xfrm>
            <a:off x="71713" y="5550277"/>
            <a:ext cx="1527258" cy="3485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GT Engine Owner</a:t>
            </a:r>
            <a:endParaRPr lang="en-US" sz="1200" dirty="0"/>
          </a:p>
        </p:txBody>
      </p:sp>
      <p:sp>
        <p:nvSpPr>
          <p:cNvPr id="255" name="Rounded Rectangle 254"/>
          <p:cNvSpPr/>
          <p:nvPr/>
        </p:nvSpPr>
        <p:spPr>
          <a:xfrm>
            <a:off x="70207" y="5905749"/>
            <a:ext cx="1545692" cy="3485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GT Data Owner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4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winkelte Verbindung 17">
            <a:extLst>
              <a:ext uri="{FF2B5EF4-FFF2-40B4-BE49-F238E27FC236}">
                <a16:creationId xmlns:a16="http://schemas.microsoft.com/office/drawing/2014/main" id="{AE95234B-EB2F-4552-853B-888F28C73D12}"/>
              </a:ext>
            </a:extLst>
          </p:cNvPr>
          <p:cNvCxnSpPr>
            <a:cxnSpLocks/>
            <a:endCxn id="115" idx="0"/>
          </p:cNvCxnSpPr>
          <p:nvPr/>
        </p:nvCxnSpPr>
        <p:spPr bwMode="gray">
          <a:xfrm rot="10800000" flipV="1">
            <a:off x="1882372" y="1200044"/>
            <a:ext cx="2321492" cy="361329"/>
          </a:xfrm>
          <a:prstGeom prst="bentConnector2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</p:spPr>
      </p:cxnSp>
      <p:cxnSp>
        <p:nvCxnSpPr>
          <p:cNvPr id="7" name="Gewinkelte Verbindung 19">
            <a:extLst>
              <a:ext uri="{FF2B5EF4-FFF2-40B4-BE49-F238E27FC236}">
                <a16:creationId xmlns:a16="http://schemas.microsoft.com/office/drawing/2014/main" id="{F72A22D5-98D9-4A3A-A966-E5BC527ED8C6}"/>
              </a:ext>
            </a:extLst>
          </p:cNvPr>
          <p:cNvCxnSpPr>
            <a:cxnSpLocks/>
            <a:endCxn id="121" idx="0"/>
          </p:cNvCxnSpPr>
          <p:nvPr/>
        </p:nvCxnSpPr>
        <p:spPr bwMode="gray">
          <a:xfrm rot="16200000" flipH="1">
            <a:off x="3840632" y="1198703"/>
            <a:ext cx="729149" cy="268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</p:spPr>
      </p:cxnSp>
      <p:sp>
        <p:nvSpPr>
          <p:cNvPr id="33" name="Text Box 239">
            <a:extLst>
              <a:ext uri="{FF2B5EF4-FFF2-40B4-BE49-F238E27FC236}">
                <a16:creationId xmlns:a16="http://schemas.microsoft.com/office/drawing/2014/main" id="{ED899B83-2DFE-4D1C-BD37-2D3575E450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27368" y="1564263"/>
            <a:ext cx="2224800" cy="498397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Governance Issues (4)</a:t>
            </a:r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00113" y="1564263"/>
            <a:ext cx="2224800" cy="498397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Functional Issues (6)</a:t>
            </a:r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63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00113" y="3231175"/>
            <a:ext cx="2224800" cy="498397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Test ve Otomasyon</a:t>
            </a:r>
            <a:endParaRPr kumimoji="0" lang="tr-TR" sz="10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64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00113" y="2665241"/>
            <a:ext cx="2224800" cy="498397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Geliştirme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65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00113" y="3797786"/>
            <a:ext cx="2224800" cy="498397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Performans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66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00113" y="4361927"/>
            <a:ext cx="2224800" cy="498397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Simülasyon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67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00113" y="4926069"/>
            <a:ext cx="2224800" cy="498397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Inquiry</a:t>
            </a: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, Raporlama ve Analiz</a:t>
            </a:r>
            <a:endParaRPr kumimoji="0" lang="tr-TR" sz="10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30680" y="347095"/>
            <a:ext cx="11167620" cy="456000"/>
          </a:xfrm>
        </p:spPr>
        <p:txBody>
          <a:bodyPr/>
          <a:lstStyle/>
          <a:p>
            <a:r>
              <a:rPr lang="tr-TR" dirty="0" smtClean="0"/>
              <a:t>Decision Engines | </a:t>
            </a:r>
            <a:r>
              <a:rPr lang="tr-TR" dirty="0" smtClean="0">
                <a:solidFill>
                  <a:srgbClr val="02A5A5"/>
                </a:solidFill>
              </a:rPr>
              <a:t>Engines       &amp;                         Issues</a:t>
            </a:r>
            <a:endParaRPr lang="tr-TR" dirty="0">
              <a:solidFill>
                <a:srgbClr val="02A5A5"/>
              </a:solidFill>
            </a:endParaRPr>
          </a:p>
        </p:txBody>
      </p:sp>
      <p:sp>
        <p:nvSpPr>
          <p:cNvPr id="172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27367" y="2110928"/>
            <a:ext cx="2224800" cy="498397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 smtClean="0"/>
              <a:t>Denetim İhtiyaçları</a:t>
            </a:r>
            <a:endParaRPr lang="en-US" dirty="0"/>
          </a:p>
        </p:txBody>
      </p:sp>
      <p:sp>
        <p:nvSpPr>
          <p:cNvPr id="173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27367" y="2673214"/>
            <a:ext cx="2224800" cy="498397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DD Yönetimi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4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00112" y="2110928"/>
            <a:ext cx="2224800" cy="498397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Talep Yönetimi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5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27367" y="3235500"/>
            <a:ext cx="2224800" cy="498397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Anomali Tespit ve Aksiyonları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6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27367" y="3797785"/>
            <a:ext cx="2224800" cy="498397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Execution Monitoring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5" name="Text Box 239">
            <a:extLst>
              <a:ext uri="{FF2B5EF4-FFF2-40B4-BE49-F238E27FC236}">
                <a16:creationId xmlns:a16="http://schemas.microsoft.com/office/drawing/2014/main" id="{ED899B83-2DFE-4D1C-BD37-2D3575E450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2372" y="1561374"/>
            <a:ext cx="1800000" cy="498397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Online </a:t>
            </a:r>
            <a:r>
              <a:rPr lang="tr-TR" sz="1067" b="1" dirty="0" smtClean="0">
                <a:solidFill>
                  <a:srgbClr val="FFFFFF"/>
                </a:solidFill>
                <a:latin typeface="BBVABentonSans"/>
                <a:cs typeface="Calibri" panose="020F0502020204030204" pitchFamily="34" charset="0"/>
              </a:rPr>
              <a:t>(10)</a:t>
            </a:r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6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2372" y="2127131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/>
              <a:t>Bireysel Başvuru</a:t>
            </a:r>
            <a:endParaRPr lang="en-US" dirty="0"/>
          </a:p>
        </p:txBody>
      </p:sp>
      <p:sp>
        <p:nvSpPr>
          <p:cNvPr id="117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2372" y="2538873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/>
              <a:t>KOBİ Başvuru</a:t>
            </a:r>
            <a:endParaRPr lang="en-US" dirty="0"/>
          </a:p>
        </p:txBody>
      </p:sp>
      <p:sp>
        <p:nvSpPr>
          <p:cNvPr id="118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2372" y="2950615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/>
              <a:t>Kart Başvuru</a:t>
            </a:r>
            <a:endParaRPr lang="en-US" dirty="0"/>
          </a:p>
        </p:txBody>
      </p:sp>
      <p:sp>
        <p:nvSpPr>
          <p:cNvPr id="119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2372" y="3362357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/>
              <a:t>POS Başvuru</a:t>
            </a:r>
            <a:endParaRPr lang="en-US" dirty="0"/>
          </a:p>
        </p:txBody>
      </p:sp>
      <p:sp>
        <p:nvSpPr>
          <p:cNvPr id="120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2372" y="3774099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 smtClean="0"/>
              <a:t>Ticari Kredi</a:t>
            </a:r>
            <a:endParaRPr lang="en-US" dirty="0"/>
          </a:p>
        </p:txBody>
      </p:sp>
      <p:sp>
        <p:nvSpPr>
          <p:cNvPr id="121" name="Text Box 239">
            <a:extLst>
              <a:ext uri="{FF2B5EF4-FFF2-40B4-BE49-F238E27FC236}">
                <a16:creationId xmlns:a16="http://schemas.microsoft.com/office/drawing/2014/main" id="{ED899B83-2DFE-4D1C-BD37-2D3575E450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06549" y="1564621"/>
            <a:ext cx="1800000" cy="498397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067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ea typeface="+mn-ea"/>
                <a:cs typeface="Calibri" panose="020F0502020204030204" pitchFamily="34" charset="0"/>
              </a:rPr>
              <a:t>Batch (5)</a:t>
            </a:r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BVABentonSans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2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2371" y="5421063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/>
              <a:t>BÜTM SM</a:t>
            </a:r>
            <a:endParaRPr lang="en-US" dirty="0"/>
          </a:p>
        </p:txBody>
      </p:sp>
      <p:sp>
        <p:nvSpPr>
          <p:cNvPr id="123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06471" y="2538873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/>
              <a:t>TÜTM SM</a:t>
            </a:r>
            <a:endParaRPr lang="en-US" dirty="0"/>
          </a:p>
        </p:txBody>
      </p:sp>
      <p:sp>
        <p:nvSpPr>
          <p:cNvPr id="124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06472" y="2950615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/>
              <a:t>KOBİ LYS</a:t>
            </a:r>
            <a:endParaRPr lang="en-US" dirty="0"/>
          </a:p>
        </p:txBody>
      </p:sp>
      <p:sp>
        <p:nvSpPr>
          <p:cNvPr id="125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06472" y="3362357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/>
              <a:t>Vizyon </a:t>
            </a:r>
            <a:r>
              <a:rPr lang="tr-TR" dirty="0" smtClean="0"/>
              <a:t>Proaktif - BK</a:t>
            </a:r>
            <a:endParaRPr lang="en-US" dirty="0"/>
          </a:p>
        </p:txBody>
      </p:sp>
      <p:sp>
        <p:nvSpPr>
          <p:cNvPr id="126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03864" y="3774099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/>
              <a:t>IFRS</a:t>
            </a:r>
            <a:endParaRPr lang="en-US" dirty="0"/>
          </a:p>
        </p:txBody>
      </p:sp>
      <p:sp>
        <p:nvSpPr>
          <p:cNvPr id="127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2371" y="4185841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/>
              <a:t>MÇS</a:t>
            </a:r>
            <a:endParaRPr lang="en-US" dirty="0"/>
          </a:p>
        </p:txBody>
      </p:sp>
      <p:sp>
        <p:nvSpPr>
          <p:cNvPr id="128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03864" y="2127994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 smtClean="0"/>
              <a:t>EUS</a:t>
            </a:r>
            <a:endParaRPr lang="en-US" dirty="0"/>
          </a:p>
        </p:txBody>
      </p:sp>
      <p:sp>
        <p:nvSpPr>
          <p:cNvPr id="129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2371" y="4597583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 smtClean="0"/>
              <a:t>Default Engine</a:t>
            </a:r>
            <a:endParaRPr lang="en-US" dirty="0"/>
          </a:p>
        </p:txBody>
      </p:sp>
      <p:sp>
        <p:nvSpPr>
          <p:cNvPr id="130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2371" y="5009323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 smtClean="0"/>
              <a:t>Yönlendirme</a:t>
            </a:r>
            <a:endParaRPr lang="en-US" dirty="0"/>
          </a:p>
        </p:txBody>
      </p:sp>
      <p:cxnSp>
        <p:nvCxnSpPr>
          <p:cNvPr id="134" name="Gewinkelte Verbindung 17">
            <a:extLst>
              <a:ext uri="{FF2B5EF4-FFF2-40B4-BE49-F238E27FC236}">
                <a16:creationId xmlns:a16="http://schemas.microsoft.com/office/drawing/2014/main" id="{AE95234B-EB2F-4552-853B-888F28C73D12}"/>
              </a:ext>
            </a:extLst>
          </p:cNvPr>
          <p:cNvCxnSpPr>
            <a:cxnSpLocks/>
          </p:cNvCxnSpPr>
          <p:nvPr/>
        </p:nvCxnSpPr>
        <p:spPr bwMode="gray">
          <a:xfrm rot="16200000" flipH="1">
            <a:off x="9657610" y="1299929"/>
            <a:ext cx="418786" cy="250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</p:spPr>
      </p:cxnSp>
      <p:cxnSp>
        <p:nvCxnSpPr>
          <p:cNvPr id="135" name="Gewinkelte Verbindung 19">
            <a:extLst>
              <a:ext uri="{FF2B5EF4-FFF2-40B4-BE49-F238E27FC236}">
                <a16:creationId xmlns:a16="http://schemas.microsoft.com/office/drawing/2014/main" id="{F72A22D5-98D9-4A3A-A966-E5BC527ED8C6}"/>
              </a:ext>
            </a:extLst>
          </p:cNvPr>
          <p:cNvCxnSpPr>
            <a:cxnSpLocks/>
          </p:cNvCxnSpPr>
          <p:nvPr/>
        </p:nvCxnSpPr>
        <p:spPr bwMode="gray">
          <a:xfrm rot="10800000" flipV="1">
            <a:off x="7549083" y="1091789"/>
            <a:ext cx="2316667" cy="418785"/>
          </a:xfrm>
          <a:prstGeom prst="bentConnector2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</p:spPr>
      </p:cxnSp>
      <p:cxnSp>
        <p:nvCxnSpPr>
          <p:cNvPr id="149" name="Gewinkelte Verbindung 17">
            <a:extLst>
              <a:ext uri="{FF2B5EF4-FFF2-40B4-BE49-F238E27FC236}">
                <a16:creationId xmlns:a16="http://schemas.microsoft.com/office/drawing/2014/main" id="{AE95234B-EB2F-4552-853B-888F28C73D12}"/>
              </a:ext>
            </a:extLst>
          </p:cNvPr>
          <p:cNvCxnSpPr>
            <a:cxnSpLocks/>
          </p:cNvCxnSpPr>
          <p:nvPr/>
        </p:nvCxnSpPr>
        <p:spPr bwMode="gray">
          <a:xfrm rot="16200000" flipH="1">
            <a:off x="8617374" y="890487"/>
            <a:ext cx="418786" cy="250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</p:spPr>
      </p:cxnSp>
      <p:cxnSp>
        <p:nvCxnSpPr>
          <p:cNvPr id="155" name="Gewinkelte Verbindung 17">
            <a:extLst>
              <a:ext uri="{FF2B5EF4-FFF2-40B4-BE49-F238E27FC236}">
                <a16:creationId xmlns:a16="http://schemas.microsoft.com/office/drawing/2014/main" id="{AE95234B-EB2F-4552-853B-888F28C73D12}"/>
              </a:ext>
            </a:extLst>
          </p:cNvPr>
          <p:cNvCxnSpPr>
            <a:cxnSpLocks/>
          </p:cNvCxnSpPr>
          <p:nvPr/>
        </p:nvCxnSpPr>
        <p:spPr bwMode="gray">
          <a:xfrm rot="16200000" flipH="1">
            <a:off x="3256596" y="3321075"/>
            <a:ext cx="5167863" cy="98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</p:spPr>
      </p:cxnSp>
      <p:sp>
        <p:nvSpPr>
          <p:cNvPr id="37" name="Text Box 208">
            <a:extLst>
              <a:ext uri="{FF2B5EF4-FFF2-40B4-BE49-F238E27FC236}">
                <a16:creationId xmlns:a16="http://schemas.microsoft.com/office/drawing/2014/main" id="{9BD51AFF-DFEC-4815-88D6-6F2DFEB60BE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0023" y="5812614"/>
            <a:ext cx="1800000" cy="360000"/>
          </a:xfrm>
          <a:prstGeom prst="rect">
            <a:avLst/>
          </a:prstGeom>
          <a:solidFill>
            <a:srgbClr val="02A5A5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108015" tIns="108015" rIns="108015" bIns="108015" anchor="ctr" anchorCtr="0">
            <a:noAutofit/>
          </a:bodyPr>
          <a:lstStyle>
            <a:defPPr>
              <a:defRPr lang="tr-TR"/>
            </a:defPPr>
            <a:lvl1pPr marR="0" lvl="0" indent="0" defTabSz="91437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67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BVABentonSans"/>
                <a:cs typeface="Calibri" panose="020F0502020204030204" pitchFamily="34" charset="0"/>
              </a:defRPr>
            </a:lvl1pPr>
          </a:lstStyle>
          <a:p>
            <a:r>
              <a:rPr lang="tr-TR" dirty="0" smtClean="0"/>
              <a:t>Romanya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680" y="290631"/>
            <a:ext cx="9178800" cy="456000"/>
          </a:xfrm>
        </p:spPr>
        <p:txBody>
          <a:bodyPr/>
          <a:lstStyle/>
          <a:p>
            <a:r>
              <a:rPr lang="tr-TR" dirty="0" smtClean="0"/>
              <a:t>Decision Engines –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Functional Issues</a:t>
            </a:r>
            <a:endParaRPr lang="tr-TR" dirty="0">
              <a:solidFill>
                <a:srgbClr val="02A5A5"/>
              </a:solidFill>
            </a:endParaRPr>
          </a:p>
        </p:txBody>
      </p:sp>
      <p:graphicFrame>
        <p:nvGraphicFramePr>
          <p:cNvPr id="3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33606"/>
              </p:ext>
            </p:extLst>
          </p:nvPr>
        </p:nvGraphicFramePr>
        <p:xfrm>
          <a:off x="436098" y="786512"/>
          <a:ext cx="11437033" cy="5491928"/>
        </p:xfrm>
        <a:graphic>
          <a:graphicData uri="http://schemas.openxmlformats.org/drawingml/2006/table">
            <a:tbl>
              <a:tblPr firstRow="1" bandRow="1"/>
              <a:tblGrid>
                <a:gridCol w="336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tr-TR" sz="13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Konu</a:t>
                      </a:r>
                      <a:endParaRPr lang="es-ES" sz="13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tr-TR" sz="13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İhtiyaç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tr-TR" sz="13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Durum</a:t>
                      </a:r>
                      <a:endParaRPr lang="es-ES" sz="13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947">
                <a:tc>
                  <a:txBody>
                    <a:bodyPr/>
                    <a:lstStyle/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1-Test ve Otomasyon</a:t>
                      </a:r>
                    </a:p>
                    <a:p>
                      <a:pPr marL="228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DD Alan Testi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– Süreç bağımsız test</a:t>
                      </a:r>
                      <a:endParaRPr lang="tr-T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228600" marR="0" lvl="0" indent="-22860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Engine’in kullanıldığı süreç testi</a:t>
                      </a:r>
                    </a:p>
                    <a:p>
                      <a:pPr marL="228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DD Alan Testi – Süreç içinde üretilen</a:t>
                      </a:r>
                    </a:p>
                    <a:p>
                      <a:pPr marL="228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QA ve Test Otomasyon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 Engine Kullanımı</a:t>
                      </a:r>
                      <a:endParaRPr lang="tr-T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Süreçten bağımsız olan verilerin beslenmesinin süreç bağımsız kontrolü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(örn: MRT verileri)</a:t>
                      </a:r>
                      <a:endParaRPr lang="tr-TR" sz="1000" b="0" i="0" u="none" strike="noStrike" dirty="0" smtClean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  <a:p>
                      <a:pPr marL="228600" marR="0" lvl="0" indent="-22860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0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Engine’in ilgili süreç noktasına gelebilmesi ve istenilen sonucu verebilmesi ile süreç aksiyonlarının kontrolü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EnginE2in ilgili süreç noktasına gelebilmesi ile ilgili noktada 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üretilen verilerin beslenmesi (örn: Belge Doğrulama sonuçları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Test Otomasyon senaryoları için gereken kararların üretilebilmesi</a:t>
                      </a:r>
                      <a:endParaRPr lang="tr-TR" sz="10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İstenilen Call ve segment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için</a:t>
                      </a: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süreç dışından DD hazırlama yapılmasını sağlayan 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ekran</a:t>
                      </a:r>
                    </a:p>
                    <a:p>
                      <a:pPr marL="0" indent="0" algn="l" fontAlgn="ctr">
                        <a:buFont typeface="+mj-lt"/>
                        <a:buNone/>
                      </a:pPr>
                      <a:endParaRPr lang="tr-TR" sz="1000" b="0" i="0" u="none" strike="noStrike" baseline="0" dirty="0" smtClean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2-3-4: </a:t>
                      </a:r>
                    </a:p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        Engine Simülatör (DD Alan besleme ve Simülatör kararı kullanımı: Parametre)</a:t>
                      </a:r>
                    </a:p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         Chaining to GT Test Strateji</a:t>
                      </a:r>
                      <a:endParaRPr lang="tr-TR" sz="1000" b="0" i="0" u="none" strike="noStrike" dirty="0" smtClean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793229"/>
                  </a:ext>
                </a:extLst>
              </a:tr>
              <a:tr h="1105153">
                <a:tc>
                  <a:txBody>
                    <a:bodyPr/>
                    <a:lstStyle/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2-Geliştirme</a:t>
                      </a:r>
                    </a:p>
                    <a:p>
                      <a:pPr marL="228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Prod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alanların </a:t>
                      </a:r>
                      <a:r>
                        <a:rPr lang="tr-TR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Re-Usability’sinin</a:t>
                      </a: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sağlanması</a:t>
                      </a:r>
                    </a:p>
                    <a:p>
                      <a:pPr marL="228600" marR="0" lvl="0" indent="-22860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Alan geliştirmenin hızlandırılması</a:t>
                      </a:r>
                    </a:p>
                    <a:p>
                      <a:pPr marL="228600" marR="0" lvl="0" indent="-22860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Flexibility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T-1 veri kullanımı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için </a:t>
                      </a: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Datamart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Realtime veri 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kullanımı için, DD hazırlama uygulaması içinde «ham data yorumlama» yerine «nihai verinin servis olarak alınması» mantığı ile geliştirme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DD tanımı ve besleme işlemlerinin dinamik yürütülüp ve parametrik yapılabilmesi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0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 Datamartı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Realtime Kredibilite Datamart’ı </a:t>
                      </a:r>
                      <a:r>
                        <a:rPr lang="tr-T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ve süreçlerde kullanımının sağlanması. Servis</a:t>
                      </a: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olarak alınmayan verilerin servis haline döndürülmesi.</a:t>
                      </a:r>
                      <a:endParaRPr lang="tr-TR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Alternatif çözümler için POC çalışması yapıyoruz.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472988"/>
                  </a:ext>
                </a:extLst>
              </a:tr>
              <a:tr h="745588">
                <a:tc>
                  <a:txBody>
                    <a:bodyPr/>
                    <a:lstStyle/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3-Performans</a:t>
                      </a:r>
                    </a:p>
                    <a:p>
                      <a:pPr marL="228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İşlem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hızının artırılması</a:t>
                      </a:r>
                    </a:p>
                    <a:p>
                      <a:pPr marL="228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Toplam CPU kullanımın azaltılması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Alanların her Call için tekrar hesaplanmaması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Kullanılmayan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alanların çıkarılması</a:t>
                      </a:r>
                      <a:endParaRPr lang="tr-TR" sz="10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Modül, Call ve Segment bazlı olarak, hazırlanan verilerin geçerlilik süresi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içinde re-use edilmesi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Periyodik Spare Alan çalışmaları</a:t>
                      </a:r>
                      <a:endParaRPr lang="tr-TR" sz="10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333090"/>
                  </a:ext>
                </a:extLst>
              </a:tr>
              <a:tr h="745587">
                <a:tc>
                  <a:txBody>
                    <a:bodyPr/>
                    <a:lstStyle/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4-Simülasyon</a:t>
                      </a:r>
                    </a:p>
                    <a:p>
                      <a:pPr marL="228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Önemli ve/veya strateji değişikliklerinde,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engine kararlarının kontrolü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Geçmiş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dönem engine verilerinin yeni strateji ile çalıştırılması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Manuel yüklenecek veriler ile engine çalıştırılması</a:t>
                      </a:r>
                      <a:endParaRPr lang="tr-TR" sz="10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PowerCurve What-If Analizi fonksiyonu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için DWH bağlantısı (Süreç bağımsız)</a:t>
                      </a:r>
                    </a:p>
                    <a:p>
                      <a:pPr marL="228600" marR="0" lvl="0" indent="-22860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0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PowerCurve What-If Analizi fonksiyonu için Excel’den veri yükleme (Süreç bağımsız)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67830"/>
                  </a:ext>
                </a:extLst>
              </a:tr>
              <a:tr h="883154">
                <a:tc>
                  <a:txBody>
                    <a:bodyPr/>
                    <a:lstStyle/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5-Inquiry, Raporlama ve Analiz</a:t>
                      </a:r>
                    </a:p>
                    <a:p>
                      <a:pPr marL="228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Engine’e giden ve gelen datanın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historic olarak saklanarak izlenmesi, raporlanması ve analiz yapılabilmesi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Engine Sonuçlarının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detaylı ve özet olarak görüntülenmesi (Underwriter)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DWH’da engine input ve output bilgilerinin saklanması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 Sözlüğü ve Tablo tanımlarının Otomasyonu </a:t>
                      </a:r>
                      <a:endParaRPr lang="tr-TR" sz="10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PowerCurve sonuç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izleme ekranı (Parsing &amp; Naming)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DWH’a aktarım (Parsing &amp; Naming) –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Engine ve segment bazında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Talep Yönetimi’nin sisteme taşınması ile beraber, HYS entegrasyonu sağlanarak ele alınır.</a:t>
                      </a:r>
                      <a:endParaRPr lang="tr-TR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6774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916529" y="509513"/>
            <a:ext cx="956602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000" dirty="0" smtClean="0">
                <a:solidFill>
                  <a:srgbClr val="00B050"/>
                </a:solidFill>
              </a:rPr>
              <a:t>Live</a:t>
            </a:r>
          </a:p>
          <a:p>
            <a:r>
              <a:rPr lang="tr-TR" sz="1000" dirty="0" smtClean="0">
                <a:solidFill>
                  <a:srgbClr val="00B0F0"/>
                </a:solidFill>
              </a:rPr>
              <a:t>Ongoing</a:t>
            </a:r>
          </a:p>
          <a:p>
            <a:r>
              <a:rPr lang="tr-TR" sz="1000" dirty="0" smtClean="0">
                <a:solidFill>
                  <a:srgbClr val="FF0000"/>
                </a:solidFill>
              </a:rPr>
              <a:t>Not Started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680" y="290631"/>
            <a:ext cx="9178800" cy="456000"/>
          </a:xfrm>
        </p:spPr>
        <p:txBody>
          <a:bodyPr/>
          <a:lstStyle/>
          <a:p>
            <a:r>
              <a:rPr lang="tr-TR" dirty="0" smtClean="0"/>
              <a:t>Decision Engines –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Governance Issues</a:t>
            </a:r>
            <a:endParaRPr lang="tr-TR" dirty="0">
              <a:solidFill>
                <a:srgbClr val="02A5A5"/>
              </a:solidFill>
            </a:endParaRPr>
          </a:p>
        </p:txBody>
      </p:sp>
      <p:graphicFrame>
        <p:nvGraphicFramePr>
          <p:cNvPr id="3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95883"/>
              </p:ext>
            </p:extLst>
          </p:nvPr>
        </p:nvGraphicFramePr>
        <p:xfrm>
          <a:off x="436098" y="786512"/>
          <a:ext cx="11422967" cy="5167389"/>
        </p:xfrm>
        <a:graphic>
          <a:graphicData uri="http://schemas.openxmlformats.org/drawingml/2006/table">
            <a:tbl>
              <a:tblPr firstRow="1" bandRow="1"/>
              <a:tblGrid>
                <a:gridCol w="337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2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tr-TR" sz="13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Konu</a:t>
                      </a:r>
                      <a:endParaRPr lang="es-ES" sz="13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tr-TR" sz="13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İhtiyaç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r>
                        <a:rPr lang="tr-TR" sz="13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Durum</a:t>
                      </a:r>
                      <a:endParaRPr lang="es-ES" sz="13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947">
                <a:tc>
                  <a:txBody>
                    <a:bodyPr/>
                    <a:lstStyle/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1- Denetim</a:t>
                      </a:r>
                    </a:p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Denetim işlemlerinde, geriye dönük izlerin bulunabilmesi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 kullanıcı yetkilendirme</a:t>
                      </a:r>
                      <a:endParaRPr lang="tr-T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121917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Kullanıcı Yetkilendirme</a:t>
                      </a:r>
                    </a:p>
                    <a:p>
                      <a:pPr marL="228600" indent="-228600" algn="l" defTabSz="121917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Önceki strateji versiyonlarının saklanması</a:t>
                      </a:r>
                    </a:p>
                    <a:p>
                      <a:pPr algn="l" fontAlgn="ctr"/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Ortak serverda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strateji geliştirilerek; engine bazında kullanıcıların yetkilendirilmesi sağlandı.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Yüklenen stratejilerin önceki halleri saklanarak, sorun durumunda geri dönüş yapılabilmesi sağlandı.</a:t>
                      </a:r>
                      <a:endParaRPr lang="tr-TR" sz="10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793229"/>
                  </a:ext>
                </a:extLst>
              </a:tr>
              <a:tr h="1069675">
                <a:tc>
                  <a:txBody>
                    <a:bodyPr/>
                    <a:lstStyle/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2- DD Yönetimi</a:t>
                      </a:r>
                    </a:p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DD alanlarının,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tam paydaşlar hizalanmış şekilde, anlam ve kullanımlarının takip edilebilmesi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Engine’lerde kullanılan alanların güncel tutulması</a:t>
                      </a:r>
                    </a:p>
                    <a:p>
                      <a:pPr marL="838185" lvl="1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Business tanımları</a:t>
                      </a:r>
                    </a:p>
                    <a:p>
                      <a:pPr marL="838185" lvl="1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Mappingleri</a:t>
                      </a:r>
                    </a:p>
                    <a:p>
                      <a:pPr marL="838185" lvl="1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Uygulamaya geçiş zamanları</a:t>
                      </a:r>
                    </a:p>
                    <a:p>
                      <a:pPr marL="838185" lvl="1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Sorumlu ekipleri</a:t>
                      </a:r>
                    </a:p>
                    <a:p>
                      <a:pPr marL="228600" lvl="0" indent="-228600" algn="l" defTabSz="121917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Veri Tekilliğinin sağlanması</a:t>
                      </a:r>
                    </a:p>
                    <a:p>
                      <a:pPr marL="228600" lvl="0" indent="-228600" algn="l" defTabSz="121917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Hangi alanın hangi engine’lerde kullanıldığının takibi</a:t>
                      </a:r>
                    </a:p>
                    <a:p>
                      <a:pPr marL="228600" lvl="0" indent="-228600" algn="l" defTabSz="121917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Mantıksal gruplanmış alanları dönen servisler 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Excel’de takibi ve DoD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maddesi olarak takibi </a:t>
                      </a: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(Sisteme taşıma; Datapedia extension)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Risk ekipleri ile olgunlaştırıldı (2021 )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Strateji içinde kullanılmayan alanlar raporu için Experian ile çalışılacak.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Hangi alan hangi servis tarafından sağlandığının takibi &amp; Servis kullanım kılavuzu. (Data Governance &amp; Service Governance)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472988"/>
                  </a:ext>
                </a:extLst>
              </a:tr>
              <a:tr h="737488">
                <a:tc>
                  <a:txBody>
                    <a:bodyPr/>
                    <a:lstStyle/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3- Talep Yönetimi</a:t>
                      </a:r>
                    </a:p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Uygun format ve açıklama ile alan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taleplerinin toplanması ve değerlendirilmesi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Mevcut alanların kullanımının</a:t>
                      </a: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değerlendirilmesi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Talebin diğer engine’ler için değerlendirilmesi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Talebin statüsünün tüm paydaşlar tarafından takibi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SLA </a:t>
                      </a:r>
                      <a:endParaRPr lang="tr-TR" sz="10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tr-T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DD</a:t>
                      </a:r>
                      <a:r>
                        <a:rPr lang="tr-T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Yönetimi’nin Sistem’e taşınması ile beraber, ilgili sistemle ve HYS ile entegre çalışacak bir uygulama.</a:t>
                      </a:r>
                      <a:endParaRPr lang="tr-TR" sz="10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33309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4- Anomaly Tespit ve Aksiyonları</a:t>
                      </a:r>
                    </a:p>
                    <a:p>
                      <a:pPr algn="l" fontAlgn="ctr"/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Engine verilerinde ve kararlarında anomaly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kontrollerinin uygulanması</a:t>
                      </a:r>
                      <a:endParaRPr lang="tr-T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Alan bazlı anomali kontrolü ve aksiyonları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Portföy bazlı anomali kontrolü ve aksiyonları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Engine kararları için anomali kontrolü ve aksiyonları</a:t>
                      </a:r>
                      <a:endParaRPr lang="tr-TR" sz="1000" b="0" i="0" u="none" strike="noStrike" kern="1200" dirty="0">
                        <a:solidFill>
                          <a:srgbClr val="00B0F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DQ Suite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 ile çalışmalar devam ediyor (31/12)</a:t>
                      </a:r>
                    </a:p>
                    <a:p>
                      <a:pPr marL="228600" marR="0" lvl="0" indent="-22860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000" b="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DQ Suite ile çalışmalar devam ediyor (31/12)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31/12 Prod </a:t>
                      </a: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(BÜTM SM’de var)</a:t>
                      </a:r>
                      <a:endParaRPr lang="tr-TR" sz="10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67830"/>
                  </a:ext>
                </a:extLst>
              </a:tr>
              <a:tr h="883154">
                <a:tc>
                  <a:txBody>
                    <a:bodyPr/>
                    <a:lstStyle/>
                    <a:p>
                      <a:pPr algn="l" fontAlgn="ctr"/>
                      <a:r>
                        <a:rPr lang="tr-T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5- Execution Monitoring</a:t>
                      </a:r>
                    </a:p>
                    <a:p>
                      <a:pPr algn="l" fontAlgn="ctr"/>
                      <a:r>
                        <a:rPr lang="tr-T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Engine çalışması sonuçlarının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raporlanması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Batch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engine’ler için: </a:t>
                      </a: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Engine çalışma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durumunun ve sonuçlarının paydaşlara raporlanması</a:t>
                      </a:r>
                    </a:p>
                    <a:p>
                      <a:pPr marL="228600" lvl="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Hata alanına verilerin hata detayının raporlanması</a:t>
                      </a:r>
                    </a:p>
                    <a:p>
                      <a:pPr marL="228600" lvl="0" indent="-228600" algn="l" fontAlgn="ctr">
                        <a:buFont typeface="+mj-lt"/>
                        <a:buAutoNum type="arabicPeriod"/>
                      </a:pP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Batch: Kullanıcılara engine çalışmasının</a:t>
                      </a: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 sonlandığı ve proses edilen/edilemeyen verilerin adetleri ile hata detayları raporlaması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tr-TR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Online: Hata anında, ilgili paydaşlara ANKA ile bilgilendirme yapılması</a:t>
                      </a:r>
                      <a:endParaRPr lang="tr-TR" sz="10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59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6774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16529" y="509513"/>
            <a:ext cx="956602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000" dirty="0" smtClean="0">
                <a:solidFill>
                  <a:srgbClr val="00B050"/>
                </a:solidFill>
              </a:rPr>
              <a:t>Live</a:t>
            </a:r>
          </a:p>
          <a:p>
            <a:r>
              <a:rPr lang="tr-TR" sz="1000" dirty="0" smtClean="0">
                <a:solidFill>
                  <a:srgbClr val="00B0F0"/>
                </a:solidFill>
              </a:rPr>
              <a:t>Ongoing</a:t>
            </a:r>
          </a:p>
          <a:p>
            <a:r>
              <a:rPr lang="tr-TR" sz="1000" dirty="0" smtClean="0">
                <a:solidFill>
                  <a:srgbClr val="FF0000"/>
                </a:solidFill>
              </a:rPr>
              <a:t>Not Started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6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BBVA 16-9">
  <a:themeElements>
    <a:clrScheme name="GarantiBBVATeknoloji">
      <a:dk1>
        <a:srgbClr val="004481"/>
      </a:dk1>
      <a:lt1>
        <a:srgbClr val="FFFFFF"/>
      </a:lt1>
      <a:dk2>
        <a:srgbClr val="48AE64"/>
      </a:dk2>
      <a:lt2>
        <a:srgbClr val="121212"/>
      </a:lt2>
      <a:accent1>
        <a:srgbClr val="1973B8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oronita">
      <a:majorFont>
        <a:latin typeface="BBVABentonSans"/>
        <a:ea typeface=""/>
        <a:cs typeface=""/>
      </a:majorFont>
      <a:minorFont>
        <a:latin typeface="BBVABentonSans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_BBVA PowerPoint Template_BBVA Benton Sans_16-9.potx" id="{7043A40F-6CF5-4A3E-AC14-0396FB628D61}" vid="{58BDC465-634D-4AB9-938B-723D7A51F009}"/>
    </a:ext>
  </a:extLst>
</a:theme>
</file>

<file path=ppt/theme/theme2.xml><?xml version="1.0" encoding="utf-8"?>
<a:theme xmlns:a="http://schemas.openxmlformats.org/drawingml/2006/main" name="3_Template BBVA 16-9">
  <a:themeElements>
    <a:clrScheme name="GarantiBBVATeknoloji">
      <a:dk1>
        <a:srgbClr val="004481"/>
      </a:dk1>
      <a:lt1>
        <a:srgbClr val="FFFFFF"/>
      </a:lt1>
      <a:dk2>
        <a:srgbClr val="48AE64"/>
      </a:dk2>
      <a:lt2>
        <a:srgbClr val="121212"/>
      </a:lt2>
      <a:accent1>
        <a:srgbClr val="1973B8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Coronita">
      <a:majorFont>
        <a:latin typeface="BBVABentonSans"/>
        <a:ea typeface=""/>
        <a:cs typeface=""/>
      </a:majorFont>
      <a:minorFont>
        <a:latin typeface="BBVABentonSans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_BBVA PowerPoint Template_BBVA Benton Sans_16-9.potx" id="{7043A40F-6CF5-4A3E-AC14-0396FB628D61}" vid="{58BDC465-634D-4AB9-938B-723D7A51F0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A2E7274B207B41941C53C95807ADB8" ma:contentTypeVersion="1" ma:contentTypeDescription="Create a new document." ma:contentTypeScope="" ma:versionID="6f33b6218ec289ef655df7c60c03b35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A4D3F2-E464-43A5-B321-7AB37FD63E3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0654CE-1225-4CCB-8B27-983260164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CC66D3-6BA3-40FC-ACB1-1514D16361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889</Words>
  <Application>Microsoft Office PowerPoint</Application>
  <PresentationFormat>Widescreen</PresentationFormat>
  <Paragraphs>182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ＭＳ Ｐゴシック</vt:lpstr>
      <vt:lpstr>Arial</vt:lpstr>
      <vt:lpstr>BBVA Office Book</vt:lpstr>
      <vt:lpstr>BBVA Office Light</vt:lpstr>
      <vt:lpstr>BBVABentonSans</vt:lpstr>
      <vt:lpstr>BBVABentonSansLight</vt:lpstr>
      <vt:lpstr>Calibri</vt:lpstr>
      <vt:lpstr>Lato</vt:lpstr>
      <vt:lpstr>Times New Roman</vt:lpstr>
      <vt:lpstr>Template BBVA 16-9</vt:lpstr>
      <vt:lpstr>3_Template BBVA 16-9</vt:lpstr>
      <vt:lpstr>Decision Engines</vt:lpstr>
      <vt:lpstr>Decision Engines | New Input Field for an Existing Data(*) (örn: BK Başvuru)</vt:lpstr>
      <vt:lpstr>Decision Engines | Engines       &amp;                         Issues</vt:lpstr>
      <vt:lpstr>Decision Engines – Functional Issues</vt:lpstr>
      <vt:lpstr>Decision Engines – Governance Issues</vt:lpstr>
    </vt:vector>
  </TitlesOfParts>
  <Company>Garanti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Serra Yildirim (Garanti Teknoloji)</dc:creator>
  <cp:lastModifiedBy>Rafet Yildirim (Garanti Teknoloji)</cp:lastModifiedBy>
  <cp:revision>396</cp:revision>
  <dcterms:created xsi:type="dcterms:W3CDTF">2020-03-04T14:43:02Z</dcterms:created>
  <dcterms:modified xsi:type="dcterms:W3CDTF">2020-10-23T12:40:20Z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0x010100B3A2E7274B207B41941C53C95807ADB8</vt:lpwstr>
  </property>
</Properties>
</file>