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 id="271"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21410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97823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5770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78679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718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94248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03109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82840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322785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72246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AFEF1D-A408-48E2-834F-1EA9BF1102B1}" type="datetimeFigureOut">
              <a:rPr lang="en-IN" smtClean="0"/>
              <a:t>29-11-2020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07712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AFEF1D-A408-48E2-834F-1EA9BF1102B1}" type="datetimeFigureOut">
              <a:rPr lang="en-IN" smtClean="0"/>
              <a:t>29-11-2020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410469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AFEF1D-A408-48E2-834F-1EA9BF1102B1}" type="datetimeFigureOut">
              <a:rPr lang="en-IN" smtClean="0"/>
              <a:t>29-11-2020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24904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FEF1D-A408-48E2-834F-1EA9BF1102B1}" type="datetimeFigureOut">
              <a:rPr lang="en-IN" smtClean="0"/>
              <a:t>29-11-2020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48164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56363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63601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AFEF1D-A408-48E2-834F-1EA9BF1102B1}" type="datetimeFigureOut">
              <a:rPr lang="en-IN" smtClean="0"/>
              <a:t>29-11-2020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94918A-64DC-4851-9FEB-D912E741107D}" type="slidenum">
              <a:rPr lang="en-IN" smtClean="0"/>
              <a:t>‹#›</a:t>
            </a:fld>
            <a:endParaRPr lang="en-IN"/>
          </a:p>
        </p:txBody>
      </p:sp>
    </p:spTree>
    <p:extLst>
      <p:ext uri="{BB962C8B-B14F-4D97-AF65-F5344CB8AC3E}">
        <p14:creationId xmlns:p14="http://schemas.microsoft.com/office/powerpoint/2010/main" val="159073561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4B2A-7C99-4D5F-9791-1ED66E912577}"/>
              </a:ext>
            </a:extLst>
          </p:cNvPr>
          <p:cNvSpPr>
            <a:spLocks noGrp="1"/>
          </p:cNvSpPr>
          <p:nvPr>
            <p:ph type="ctrTitle"/>
          </p:nvPr>
        </p:nvSpPr>
        <p:spPr>
          <a:xfrm>
            <a:off x="1310829" y="570391"/>
            <a:ext cx="8915399" cy="2262781"/>
          </a:xfrm>
        </p:spPr>
        <p:txBody>
          <a:bodyPr/>
          <a:lstStyle/>
          <a:p>
            <a:pPr algn="ctr"/>
            <a:r>
              <a:rPr lang="tr-TR" dirty="0" smtClean="0"/>
              <a:t>WHERE to GO in ISTANBUL, TURKEY</a:t>
            </a:r>
            <a:endParaRPr lang="en-IN" dirty="0"/>
          </a:p>
        </p:txBody>
      </p:sp>
      <p:sp>
        <p:nvSpPr>
          <p:cNvPr id="3" name="TextBox 2"/>
          <p:cNvSpPr txBox="1"/>
          <p:nvPr/>
        </p:nvSpPr>
        <p:spPr>
          <a:xfrm>
            <a:off x="3545058" y="4600135"/>
            <a:ext cx="5598942" cy="1015663"/>
          </a:xfrm>
          <a:prstGeom prst="rect">
            <a:avLst/>
          </a:prstGeom>
          <a:noFill/>
        </p:spPr>
        <p:txBody>
          <a:bodyPr wrap="square" rtlCol="0">
            <a:spAutoFit/>
          </a:bodyPr>
          <a:lstStyle/>
          <a:p>
            <a:pPr algn="ctr"/>
            <a:r>
              <a:rPr lang="en-US" sz="2000" u="sng" dirty="0" smtClean="0">
                <a:solidFill>
                  <a:schemeClr val="accent1"/>
                </a:solidFill>
                <a:latin typeface="+mj-lt"/>
                <a:ea typeface="+mj-ea"/>
                <a:cs typeface="+mj-cs"/>
              </a:rPr>
              <a:t>By</a:t>
            </a:r>
            <a:endParaRPr lang="tr-TR" sz="2000" u="sng" dirty="0" smtClean="0">
              <a:solidFill>
                <a:schemeClr val="accent1"/>
              </a:solidFill>
              <a:latin typeface="+mj-lt"/>
              <a:ea typeface="+mj-ea"/>
              <a:cs typeface="+mj-cs"/>
            </a:endParaRPr>
          </a:p>
          <a:p>
            <a:pPr algn="ctr"/>
            <a:r>
              <a:rPr lang="tr-TR" sz="2000" dirty="0" smtClean="0">
                <a:solidFill>
                  <a:schemeClr val="accent1"/>
                </a:solidFill>
                <a:latin typeface="+mj-lt"/>
                <a:ea typeface="+mj-ea"/>
                <a:cs typeface="+mj-cs"/>
              </a:rPr>
              <a:t>RAFET </a:t>
            </a:r>
            <a:r>
              <a:rPr lang="tr-TR" sz="2000" dirty="0">
                <a:solidFill>
                  <a:schemeClr val="accent1"/>
                </a:solidFill>
                <a:latin typeface="+mj-lt"/>
                <a:ea typeface="+mj-ea"/>
                <a:cs typeface="+mj-cs"/>
              </a:rPr>
              <a:t>YILDIRIM</a:t>
            </a:r>
          </a:p>
          <a:p>
            <a:pPr algn="ctr"/>
            <a:r>
              <a:rPr lang="tr-TR" sz="2000" dirty="0">
                <a:solidFill>
                  <a:schemeClr val="accent1"/>
                </a:solidFill>
                <a:latin typeface="+mj-lt"/>
                <a:ea typeface="+mj-ea"/>
                <a:cs typeface="+mj-cs"/>
              </a:rPr>
              <a:t>29.11.2021</a:t>
            </a:r>
            <a:endParaRPr lang="en-US" sz="2000" dirty="0">
              <a:solidFill>
                <a:schemeClr val="accent1"/>
              </a:solidFill>
              <a:latin typeface="+mj-lt"/>
              <a:ea typeface="+mj-ea"/>
              <a:cs typeface="+mj-cs"/>
            </a:endParaRPr>
          </a:p>
        </p:txBody>
      </p:sp>
    </p:spTree>
    <p:extLst>
      <p:ext uri="{BB962C8B-B14F-4D97-AF65-F5344CB8AC3E}">
        <p14:creationId xmlns:p14="http://schemas.microsoft.com/office/powerpoint/2010/main" val="240829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61BD-5A5D-410F-B562-1E92CFB7935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3147C11-9F73-494D-AA51-2192D760C6E1}"/>
              </a:ext>
            </a:extLst>
          </p:cNvPr>
          <p:cNvSpPr>
            <a:spLocks noGrp="1"/>
          </p:cNvSpPr>
          <p:nvPr>
            <p:ph idx="1"/>
          </p:nvPr>
        </p:nvSpPr>
        <p:spPr>
          <a:xfrm>
            <a:off x="677334" y="1498823"/>
            <a:ext cx="8915400" cy="5112992"/>
          </a:xfrm>
        </p:spPr>
        <p:txBody>
          <a:bodyPr>
            <a:normAutofit fontScale="85000" lnSpcReduction="20000"/>
          </a:bodyPr>
          <a:lstStyle/>
          <a:p>
            <a:r>
              <a:rPr lang="en-US" b="1" dirty="0"/>
              <a:t>Our goal </a:t>
            </a:r>
            <a:r>
              <a:rPr lang="en-US" dirty="0"/>
              <a:t>is identifying and classifying the </a:t>
            </a:r>
            <a:r>
              <a:rPr lang="en-US" b="1" dirty="0"/>
              <a:t>venues in </a:t>
            </a:r>
            <a:r>
              <a:rPr lang="en-US" b="1" dirty="0" smtClean="0"/>
              <a:t>İstanbul</a:t>
            </a:r>
            <a:r>
              <a:rPr lang="en-US" dirty="0" smtClean="0"/>
              <a:t> </a:t>
            </a:r>
            <a:r>
              <a:rPr lang="en-US" dirty="0"/>
              <a:t>based on their rating and average prices. This would enable visitors to </a:t>
            </a:r>
            <a:r>
              <a:rPr lang="en-US" b="1" dirty="0"/>
              <a:t>find venues easily based on their rating and price preferences.</a:t>
            </a:r>
          </a:p>
          <a:p>
            <a:r>
              <a:rPr lang="en-US" b="1" dirty="0" smtClean="0"/>
              <a:t>Up </a:t>
            </a:r>
            <a:r>
              <a:rPr lang="en-US" b="1" dirty="0"/>
              <a:t>to now, we:</a:t>
            </a:r>
          </a:p>
          <a:p>
            <a:pPr lvl="1"/>
            <a:r>
              <a:rPr lang="en-US" b="1" dirty="0" smtClean="0"/>
              <a:t>Obtained</a:t>
            </a:r>
            <a:r>
              <a:rPr lang="en-US" dirty="0" smtClean="0"/>
              <a:t> </a:t>
            </a:r>
            <a:r>
              <a:rPr lang="en-US" dirty="0"/>
              <a:t>venue data using two different APIs (Foursquare and Zomato).</a:t>
            </a:r>
          </a:p>
          <a:p>
            <a:pPr lvl="1"/>
            <a:r>
              <a:rPr lang="en-US" b="1" dirty="0"/>
              <a:t>Explored</a:t>
            </a:r>
            <a:r>
              <a:rPr lang="en-US" dirty="0"/>
              <a:t> them on a map.</a:t>
            </a:r>
          </a:p>
          <a:p>
            <a:pPr lvl="1"/>
            <a:r>
              <a:rPr lang="en-US" b="1" dirty="0"/>
              <a:t>Examined</a:t>
            </a:r>
            <a:r>
              <a:rPr lang="en-US" dirty="0"/>
              <a:t> them for merging and cleaning.</a:t>
            </a:r>
          </a:p>
          <a:p>
            <a:pPr lvl="1"/>
            <a:r>
              <a:rPr lang="en-US" b="1" dirty="0"/>
              <a:t>Created</a:t>
            </a:r>
            <a:r>
              <a:rPr lang="en-US" dirty="0"/>
              <a:t> the final dataset for analysis, containing rating and price values for each venue.</a:t>
            </a:r>
          </a:p>
          <a:p>
            <a:r>
              <a:rPr lang="en-US" dirty="0"/>
              <a:t>Our </a:t>
            </a:r>
            <a:r>
              <a:rPr lang="en-US" b="1" dirty="0"/>
              <a:t>next step </a:t>
            </a:r>
            <a:r>
              <a:rPr lang="en-US" dirty="0"/>
              <a:t>is to analyse our data. For this we will perform below tasks:</a:t>
            </a:r>
          </a:p>
          <a:p>
            <a:pPr lvl="1"/>
            <a:r>
              <a:rPr lang="en-US" b="1" dirty="0" smtClean="0"/>
              <a:t>Exploring</a:t>
            </a:r>
            <a:r>
              <a:rPr lang="en-US" dirty="0" smtClean="0"/>
              <a:t> </a:t>
            </a:r>
            <a:r>
              <a:rPr lang="en-US" dirty="0"/>
              <a:t>the categories of venues using charts.</a:t>
            </a:r>
          </a:p>
          <a:p>
            <a:pPr lvl="1"/>
            <a:r>
              <a:rPr lang="en-US" b="1" dirty="0"/>
              <a:t>Exploring</a:t>
            </a:r>
            <a:r>
              <a:rPr lang="en-US" dirty="0"/>
              <a:t> the count of venues with ratings and prices using charts.</a:t>
            </a:r>
          </a:p>
          <a:p>
            <a:pPr lvl="1"/>
            <a:r>
              <a:rPr lang="en-US" b="1" dirty="0"/>
              <a:t>Exploring</a:t>
            </a:r>
            <a:r>
              <a:rPr lang="en-US" dirty="0"/>
              <a:t> the venues with high/low ratings and </a:t>
            </a:r>
            <a:r>
              <a:rPr lang="en-US" dirty="0" smtClean="0"/>
              <a:t>high</a:t>
            </a:r>
            <a:r>
              <a:rPr lang="tr-TR" dirty="0" smtClean="0"/>
              <a:t>/</a:t>
            </a:r>
            <a:r>
              <a:rPr lang="en-US" dirty="0" smtClean="0"/>
              <a:t>low </a:t>
            </a:r>
            <a:r>
              <a:rPr lang="en-US" dirty="0"/>
              <a:t>prices on a map.</a:t>
            </a:r>
          </a:p>
          <a:p>
            <a:r>
              <a:rPr lang="en-US" b="1" dirty="0"/>
              <a:t>Next</a:t>
            </a:r>
            <a:r>
              <a:rPr lang="en-US" dirty="0"/>
              <a:t>:</a:t>
            </a:r>
          </a:p>
          <a:p>
            <a:pPr lvl="1"/>
            <a:r>
              <a:rPr lang="en-US" dirty="0"/>
              <a:t>As the </a:t>
            </a:r>
            <a:r>
              <a:rPr lang="en-US" b="1" dirty="0" smtClean="0"/>
              <a:t>heart </a:t>
            </a:r>
            <a:r>
              <a:rPr lang="en-US" b="1" dirty="0"/>
              <a:t>of the study</a:t>
            </a:r>
            <a:r>
              <a:rPr lang="en-US" dirty="0"/>
              <a:t>, we will apply the k-Mean Clustering for </a:t>
            </a:r>
            <a:r>
              <a:rPr lang="en-US" b="1" dirty="0"/>
              <a:t>grouping the venues </a:t>
            </a:r>
            <a:r>
              <a:rPr lang="en-US" dirty="0"/>
              <a:t>based on their price and rating values. This will enable us to identify which venue(s) can be recommended for which type of visitors.</a:t>
            </a:r>
          </a:p>
          <a:p>
            <a:r>
              <a:rPr lang="en-US" b="1" dirty="0" smtClean="0"/>
              <a:t>Finally</a:t>
            </a:r>
            <a:r>
              <a:rPr lang="en-US" dirty="0"/>
              <a:t>:</a:t>
            </a:r>
          </a:p>
          <a:p>
            <a:pPr lvl="1"/>
            <a:r>
              <a:rPr lang="en-US" dirty="0"/>
              <a:t>We will </a:t>
            </a:r>
            <a:r>
              <a:rPr lang="en-US" b="1" dirty="0"/>
              <a:t>discuss</a:t>
            </a:r>
            <a:r>
              <a:rPr lang="en-US" dirty="0"/>
              <a:t> the results and </a:t>
            </a:r>
            <a:r>
              <a:rPr lang="en-US" b="1" dirty="0"/>
              <a:t>conclude</a:t>
            </a:r>
            <a:r>
              <a:rPr lang="en-US" dirty="0"/>
              <a:t> the overall study</a:t>
            </a:r>
            <a:r>
              <a:rPr lang="en-US" dirty="0" smtClean="0"/>
              <a:t>.</a:t>
            </a:r>
            <a:endParaRPr lang="tr-TR" dirty="0" smtClean="0"/>
          </a:p>
        </p:txBody>
      </p:sp>
    </p:spTree>
    <p:extLst>
      <p:ext uri="{BB962C8B-B14F-4D97-AF65-F5344CB8AC3E}">
        <p14:creationId xmlns:p14="http://schemas.microsoft.com/office/powerpoint/2010/main" val="238947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207834-8F9A-4470-8C59-98F0119FE2D2}"/>
              </a:ext>
            </a:extLst>
          </p:cNvPr>
          <p:cNvSpPr>
            <a:spLocks noGrp="1"/>
          </p:cNvSpPr>
          <p:nvPr>
            <p:ph type="title"/>
          </p:nvPr>
        </p:nvSpPr>
        <p:spPr/>
        <p:txBody>
          <a:bodyPr/>
          <a:lstStyle/>
          <a:p>
            <a:r>
              <a:rPr lang="en-IN" dirty="0"/>
              <a:t>Categories </a:t>
            </a:r>
          </a:p>
        </p:txBody>
      </p:sp>
      <p:sp>
        <p:nvSpPr>
          <p:cNvPr id="6" name="Text Placeholder 5">
            <a:extLst>
              <a:ext uri="{FF2B5EF4-FFF2-40B4-BE49-F238E27FC236}">
                <a16:creationId xmlns:a16="http://schemas.microsoft.com/office/drawing/2014/main" id="{E8A594B7-606C-4821-BB56-533B2D6349E5}"/>
              </a:ext>
            </a:extLst>
          </p:cNvPr>
          <p:cNvSpPr>
            <a:spLocks noGrp="1"/>
          </p:cNvSpPr>
          <p:nvPr>
            <p:ph type="body" sz="half" idx="2"/>
          </p:nvPr>
        </p:nvSpPr>
        <p:spPr>
          <a:xfrm>
            <a:off x="677334" y="5367338"/>
            <a:ext cx="8915399" cy="583296"/>
          </a:xfrm>
        </p:spPr>
        <p:txBody>
          <a:bodyPr>
            <a:normAutofit/>
          </a:bodyPr>
          <a:lstStyle/>
          <a:p>
            <a:r>
              <a:rPr lang="en-US" sz="1600" dirty="0" smtClean="0"/>
              <a:t>As </a:t>
            </a:r>
            <a:r>
              <a:rPr lang="en-US" sz="1600" dirty="0"/>
              <a:t>seen on the chart, the majority venues are </a:t>
            </a:r>
            <a:r>
              <a:rPr lang="en-US" sz="1600" b="1" i="1" dirty="0"/>
              <a:t>Coffee Shop</a:t>
            </a:r>
            <a:r>
              <a:rPr lang="en-US" sz="1600" b="1" dirty="0"/>
              <a:t>, </a:t>
            </a:r>
            <a:r>
              <a:rPr lang="en-US" sz="1600" b="1" i="1" dirty="0"/>
              <a:t>Cafe</a:t>
            </a:r>
            <a:r>
              <a:rPr lang="en-US" sz="1600" b="1" dirty="0"/>
              <a:t> and </a:t>
            </a:r>
            <a:r>
              <a:rPr lang="en-US" sz="1600" b="1" i="1" dirty="0"/>
              <a:t>Hotel</a:t>
            </a:r>
            <a:r>
              <a:rPr lang="en-US" sz="1600" b="1" dirty="0"/>
              <a:t>.</a:t>
            </a:r>
            <a:r>
              <a:rPr lang="en-US" sz="1600" dirty="0"/>
              <a:t> It seems that tourists are in this area of İstanbul for </a:t>
            </a:r>
            <a:r>
              <a:rPr lang="en-US" sz="1600" dirty="0" err="1"/>
              <a:t>accomodation</a:t>
            </a:r>
            <a:r>
              <a:rPr lang="en-US" sz="1600" dirty="0"/>
              <a:t> and resting.</a:t>
            </a:r>
            <a:endParaRPr lang="en-IN" sz="1600" dirty="0"/>
          </a:p>
        </p:txBody>
      </p:sp>
      <p:pic>
        <p:nvPicPr>
          <p:cNvPr id="3" name="Picture 2"/>
          <p:cNvPicPr>
            <a:picLocks noChangeAspect="1"/>
          </p:cNvPicPr>
          <p:nvPr/>
        </p:nvPicPr>
        <p:blipFill>
          <a:blip r:embed="rId2"/>
          <a:stretch>
            <a:fillRect/>
          </a:stretch>
        </p:blipFill>
        <p:spPr>
          <a:xfrm>
            <a:off x="677334" y="104775"/>
            <a:ext cx="10229850" cy="4819650"/>
          </a:xfrm>
          <a:prstGeom prst="rect">
            <a:avLst/>
          </a:prstGeom>
        </p:spPr>
      </p:pic>
    </p:spTree>
    <p:extLst>
      <p:ext uri="{BB962C8B-B14F-4D97-AF65-F5344CB8AC3E}">
        <p14:creationId xmlns:p14="http://schemas.microsoft.com/office/powerpoint/2010/main" val="156465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F35E-5079-4684-A6CB-B9E092EEE71F}"/>
              </a:ext>
            </a:extLst>
          </p:cNvPr>
          <p:cNvSpPr>
            <a:spLocks noGrp="1"/>
          </p:cNvSpPr>
          <p:nvPr>
            <p:ph type="title"/>
          </p:nvPr>
        </p:nvSpPr>
        <p:spPr>
          <a:xfrm>
            <a:off x="938212" y="4838296"/>
            <a:ext cx="8915400" cy="566738"/>
          </a:xfrm>
        </p:spPr>
        <p:txBody>
          <a:bodyPr/>
          <a:lstStyle/>
          <a:p>
            <a:r>
              <a:rPr lang="en-IN" dirty="0"/>
              <a:t>Rating</a:t>
            </a:r>
          </a:p>
        </p:txBody>
      </p:sp>
      <p:sp>
        <p:nvSpPr>
          <p:cNvPr id="4" name="Text Placeholder 3">
            <a:extLst>
              <a:ext uri="{FF2B5EF4-FFF2-40B4-BE49-F238E27FC236}">
                <a16:creationId xmlns:a16="http://schemas.microsoft.com/office/drawing/2014/main" id="{823E3A0F-8ECB-462D-9B68-75CE97684CEB}"/>
              </a:ext>
            </a:extLst>
          </p:cNvPr>
          <p:cNvSpPr>
            <a:spLocks noGrp="1"/>
          </p:cNvSpPr>
          <p:nvPr>
            <p:ph type="body" sz="half" idx="2"/>
          </p:nvPr>
        </p:nvSpPr>
        <p:spPr>
          <a:xfrm>
            <a:off x="938212" y="5593286"/>
            <a:ext cx="8915400" cy="493712"/>
          </a:xfrm>
        </p:spPr>
        <p:txBody>
          <a:bodyPr/>
          <a:lstStyle/>
          <a:p>
            <a:r>
              <a:rPr lang="en-US" dirty="0"/>
              <a:t>As seen on the plot above, majority venues have their rating between 4.0-4.5 interval.</a:t>
            </a:r>
            <a:endParaRPr lang="en-GB" dirty="0"/>
          </a:p>
        </p:txBody>
      </p:sp>
      <p:pic>
        <p:nvPicPr>
          <p:cNvPr id="5" name="Picture 4"/>
          <p:cNvPicPr>
            <a:picLocks noChangeAspect="1"/>
          </p:cNvPicPr>
          <p:nvPr/>
        </p:nvPicPr>
        <p:blipFill>
          <a:blip r:embed="rId2"/>
          <a:stretch>
            <a:fillRect/>
          </a:stretch>
        </p:blipFill>
        <p:spPr>
          <a:xfrm>
            <a:off x="938212" y="140680"/>
            <a:ext cx="10315575" cy="4403188"/>
          </a:xfrm>
          <a:prstGeom prst="rect">
            <a:avLst/>
          </a:prstGeom>
        </p:spPr>
      </p:pic>
    </p:spTree>
    <p:extLst>
      <p:ext uri="{BB962C8B-B14F-4D97-AF65-F5344CB8AC3E}">
        <p14:creationId xmlns:p14="http://schemas.microsoft.com/office/powerpoint/2010/main" val="159117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0323-44AD-451D-8704-80D4158ABE97}"/>
              </a:ext>
            </a:extLst>
          </p:cNvPr>
          <p:cNvSpPr>
            <a:spLocks noGrp="1"/>
          </p:cNvSpPr>
          <p:nvPr>
            <p:ph type="title"/>
          </p:nvPr>
        </p:nvSpPr>
        <p:spPr/>
        <p:txBody>
          <a:bodyPr/>
          <a:lstStyle/>
          <a:p>
            <a:r>
              <a:rPr lang="en-IN" dirty="0"/>
              <a:t>Price</a:t>
            </a:r>
          </a:p>
        </p:txBody>
      </p:sp>
      <p:sp>
        <p:nvSpPr>
          <p:cNvPr id="4" name="Text Placeholder 3">
            <a:extLst>
              <a:ext uri="{FF2B5EF4-FFF2-40B4-BE49-F238E27FC236}">
                <a16:creationId xmlns:a16="http://schemas.microsoft.com/office/drawing/2014/main" id="{F5D37E2E-EA49-4549-999E-FCA7B9E021C9}"/>
              </a:ext>
            </a:extLst>
          </p:cNvPr>
          <p:cNvSpPr>
            <a:spLocks noGrp="1"/>
          </p:cNvSpPr>
          <p:nvPr>
            <p:ph type="body" sz="half" idx="2"/>
          </p:nvPr>
        </p:nvSpPr>
        <p:spPr/>
        <p:txBody>
          <a:bodyPr/>
          <a:lstStyle/>
          <a:p>
            <a:r>
              <a:rPr lang="tr-TR" dirty="0" smtClean="0"/>
              <a:t>F</a:t>
            </a:r>
            <a:r>
              <a:rPr lang="en-US" dirty="0" smtClean="0"/>
              <a:t>rom </a:t>
            </a:r>
            <a:r>
              <a:rPr lang="en-US" dirty="0"/>
              <a:t>the plot above we can see that a large number of venues have an average price below 75 TL.</a:t>
            </a:r>
            <a:endParaRPr lang="en-IN" dirty="0"/>
          </a:p>
        </p:txBody>
      </p:sp>
      <p:pic>
        <p:nvPicPr>
          <p:cNvPr id="6" name="Picture 5"/>
          <p:cNvPicPr>
            <a:picLocks noChangeAspect="1"/>
          </p:cNvPicPr>
          <p:nvPr/>
        </p:nvPicPr>
        <p:blipFill>
          <a:blip r:embed="rId2"/>
          <a:stretch>
            <a:fillRect/>
          </a:stretch>
        </p:blipFill>
        <p:spPr>
          <a:xfrm>
            <a:off x="817025" y="176358"/>
            <a:ext cx="10220325" cy="4465980"/>
          </a:xfrm>
          <a:prstGeom prst="rect">
            <a:avLst/>
          </a:prstGeom>
        </p:spPr>
      </p:pic>
    </p:spTree>
    <p:extLst>
      <p:ext uri="{BB962C8B-B14F-4D97-AF65-F5344CB8AC3E}">
        <p14:creationId xmlns:p14="http://schemas.microsoft.com/office/powerpoint/2010/main" val="39228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1ECD-AA28-49B0-AE7A-DA04F626805E}"/>
              </a:ext>
            </a:extLst>
          </p:cNvPr>
          <p:cNvSpPr>
            <a:spLocks noGrp="1"/>
          </p:cNvSpPr>
          <p:nvPr>
            <p:ph type="title"/>
          </p:nvPr>
        </p:nvSpPr>
        <p:spPr/>
        <p:txBody>
          <a:bodyPr/>
          <a:lstStyle/>
          <a:p>
            <a:r>
              <a:rPr lang="en-IN" dirty="0"/>
              <a:t>Clustering</a:t>
            </a:r>
          </a:p>
        </p:txBody>
      </p:sp>
      <p:sp>
        <p:nvSpPr>
          <p:cNvPr id="4" name="Text Placeholder 3">
            <a:extLst>
              <a:ext uri="{FF2B5EF4-FFF2-40B4-BE49-F238E27FC236}">
                <a16:creationId xmlns:a16="http://schemas.microsoft.com/office/drawing/2014/main" id="{4AEC1A2A-D4F2-4DA6-AE21-F7FB44A9C5FA}"/>
              </a:ext>
            </a:extLst>
          </p:cNvPr>
          <p:cNvSpPr>
            <a:spLocks noGrp="1"/>
          </p:cNvSpPr>
          <p:nvPr>
            <p:ph type="body" sz="half" idx="2"/>
          </p:nvPr>
        </p:nvSpPr>
        <p:spPr>
          <a:xfrm>
            <a:off x="677334" y="5367338"/>
            <a:ext cx="8915401" cy="864650"/>
          </a:xfrm>
        </p:spPr>
        <p:txBody>
          <a:bodyPr>
            <a:normAutofit/>
          </a:bodyPr>
          <a:lstStyle/>
          <a:p>
            <a:r>
              <a:rPr lang="en-US" dirty="0"/>
              <a:t>As we mentioned before, it seems that there a significant correlation between Price Index and Location of venues.</a:t>
            </a:r>
          </a:p>
          <a:p>
            <a:r>
              <a:rPr lang="en-US" dirty="0" smtClean="0"/>
              <a:t>We </a:t>
            </a:r>
            <a:r>
              <a:rPr lang="en-US" dirty="0"/>
              <a:t>see the same figure on the map. Cluster-1&amp;2 are located separately. </a:t>
            </a:r>
            <a:r>
              <a:rPr lang="en-US" dirty="0" smtClean="0"/>
              <a:t>Cluster-3 </a:t>
            </a:r>
            <a:r>
              <a:rPr lang="en-US" dirty="0"/>
              <a:t>is everywhere </a:t>
            </a:r>
            <a:r>
              <a:rPr lang="en-US" dirty="0" smtClean="0"/>
              <a:t>:)</a:t>
            </a:r>
            <a:endParaRPr lang="tr-TR" dirty="0" smtClean="0"/>
          </a:p>
        </p:txBody>
      </p:sp>
      <p:pic>
        <p:nvPicPr>
          <p:cNvPr id="5" name="Picture 4"/>
          <p:cNvPicPr>
            <a:picLocks noChangeAspect="1"/>
          </p:cNvPicPr>
          <p:nvPr/>
        </p:nvPicPr>
        <p:blipFill>
          <a:blip r:embed="rId2"/>
          <a:stretch>
            <a:fillRect/>
          </a:stretch>
        </p:blipFill>
        <p:spPr>
          <a:xfrm>
            <a:off x="677334" y="38100"/>
            <a:ext cx="9553575" cy="4762500"/>
          </a:xfrm>
          <a:prstGeom prst="rect">
            <a:avLst/>
          </a:prstGeom>
        </p:spPr>
      </p:pic>
    </p:spTree>
    <p:extLst>
      <p:ext uri="{BB962C8B-B14F-4D97-AF65-F5344CB8AC3E}">
        <p14:creationId xmlns:p14="http://schemas.microsoft.com/office/powerpoint/2010/main" val="415771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9B16AC-DA94-4CF4-BC69-BB4485B759CA}"/>
              </a:ext>
            </a:extLst>
          </p:cNvPr>
          <p:cNvSpPr>
            <a:spLocks noGrp="1"/>
          </p:cNvSpPr>
          <p:nvPr>
            <p:ph type="title"/>
          </p:nvPr>
        </p:nvSpPr>
        <p:spPr/>
        <p:txBody>
          <a:bodyPr/>
          <a:lstStyle/>
          <a:p>
            <a:r>
              <a:rPr lang="en-IN" dirty="0"/>
              <a:t>Results and </a:t>
            </a:r>
            <a:r>
              <a:rPr lang="en-IN" dirty="0" smtClean="0"/>
              <a:t>Discussion</a:t>
            </a:r>
            <a:endParaRPr lang="en-IN" dirty="0"/>
          </a:p>
        </p:txBody>
      </p:sp>
      <p:sp>
        <p:nvSpPr>
          <p:cNvPr id="8" name="Content Placeholder 7">
            <a:extLst>
              <a:ext uri="{FF2B5EF4-FFF2-40B4-BE49-F238E27FC236}">
                <a16:creationId xmlns:a16="http://schemas.microsoft.com/office/drawing/2014/main" id="{D996C1F5-F4E1-40F5-B0BC-2D1B65009E26}"/>
              </a:ext>
            </a:extLst>
          </p:cNvPr>
          <p:cNvSpPr>
            <a:spLocks noGrp="1"/>
          </p:cNvSpPr>
          <p:nvPr>
            <p:ph idx="1"/>
          </p:nvPr>
        </p:nvSpPr>
        <p:spPr>
          <a:xfrm>
            <a:off x="677334" y="1528689"/>
            <a:ext cx="9268524" cy="4998720"/>
          </a:xfrm>
        </p:spPr>
        <p:txBody>
          <a:bodyPr>
            <a:normAutofit fontScale="77500" lnSpcReduction="20000"/>
          </a:bodyPr>
          <a:lstStyle/>
          <a:p>
            <a:r>
              <a:rPr lang="en-US" dirty="0"/>
              <a:t>Based on our analysis above, we can make some conclusions that will be useful to help visitors of İstanbul, Turkey.</a:t>
            </a:r>
          </a:p>
          <a:p>
            <a:r>
              <a:rPr lang="en-US" dirty="0" smtClean="0"/>
              <a:t>After </a:t>
            </a:r>
            <a:r>
              <a:rPr lang="en-US" dirty="0"/>
              <a:t>collecting data from the Foursquare and Zomato APIs, we got a list of 216 different venues. However, not all venues from the two APIs were identical. Hence, we had to inspect their latitude and longitude values as well as names to combine them and remove all the noisy data. This resulted in a total venue count of 66.</a:t>
            </a:r>
          </a:p>
          <a:p>
            <a:r>
              <a:rPr lang="en-US" dirty="0" smtClean="0"/>
              <a:t>We </a:t>
            </a:r>
            <a:r>
              <a:rPr lang="en-US" dirty="0"/>
              <a:t>identified that from the total set of venues, majority of them were </a:t>
            </a:r>
            <a:r>
              <a:rPr lang="en-US" dirty="0" err="1"/>
              <a:t>Cafes,Coffee</a:t>
            </a:r>
            <a:r>
              <a:rPr lang="en-US" dirty="0"/>
              <a:t> Shop and Hotels. It seems that tourists are in this area of İstanbul for </a:t>
            </a:r>
            <a:r>
              <a:rPr lang="en-US" dirty="0" err="1"/>
              <a:t>accomodation</a:t>
            </a:r>
            <a:r>
              <a:rPr lang="en-US" dirty="0"/>
              <a:t> and resting.</a:t>
            </a:r>
          </a:p>
          <a:p>
            <a:r>
              <a:rPr lang="en-US" dirty="0" smtClean="0"/>
              <a:t>While </a:t>
            </a:r>
            <a:r>
              <a:rPr lang="en-US" dirty="0"/>
              <a:t>the complete range of ratings range from 1 to 5, the majority venues have ratings between 4.0-4.5. This means that most restaurants provide good quality food which is liked by the people of the city, thus indicating the high rating. When we plot these venues on the map, we see there is not a significant correlation </a:t>
            </a:r>
            <a:r>
              <a:rPr lang="en-US" dirty="0" smtClean="0"/>
              <a:t>be</a:t>
            </a:r>
            <a:r>
              <a:rPr lang="tr-TR" dirty="0" smtClean="0"/>
              <a:t>t</a:t>
            </a:r>
            <a:r>
              <a:rPr lang="en-US" dirty="0" smtClean="0"/>
              <a:t>ween </a:t>
            </a:r>
            <a:r>
              <a:rPr lang="en-US" dirty="0"/>
              <a:t>the location and rating of the venues.</a:t>
            </a:r>
          </a:p>
          <a:p>
            <a:r>
              <a:rPr lang="en-US" dirty="0" smtClean="0"/>
              <a:t>When </a:t>
            </a:r>
            <a:r>
              <a:rPr lang="en-US" dirty="0"/>
              <a:t>we take a look at the price values of each venue, we explore that many venues have prices which are below 75 TL for one person. On plotting the venues based on their price range on the map, we discovered that location of venues has a </a:t>
            </a:r>
            <a:r>
              <a:rPr lang="en-US" dirty="0" err="1"/>
              <a:t>signicant</a:t>
            </a:r>
            <a:r>
              <a:rPr lang="en-US" dirty="0"/>
              <a:t> correlation with the price range of venues.</a:t>
            </a:r>
          </a:p>
          <a:p>
            <a:r>
              <a:rPr lang="en-US" dirty="0" smtClean="0"/>
              <a:t>Finally</a:t>
            </a:r>
            <a:r>
              <a:rPr lang="en-US" dirty="0"/>
              <a:t>, through clusters we identified that the main independent parameter to identify the cluster is Price Range of the venue. We divided the venues into 3 groups, and named them:</a:t>
            </a:r>
          </a:p>
          <a:p>
            <a:pPr lvl="1"/>
            <a:r>
              <a:rPr lang="en-US" dirty="0" smtClean="0"/>
              <a:t>Gourmet</a:t>
            </a:r>
            <a:r>
              <a:rPr lang="en-US" dirty="0"/>
              <a:t>: Expensive, generally located around </a:t>
            </a:r>
            <a:r>
              <a:rPr lang="en-US" dirty="0" err="1"/>
              <a:t>Beyoğlu&amp;Şişli</a:t>
            </a:r>
            <a:r>
              <a:rPr lang="en-US" dirty="0"/>
              <a:t>.</a:t>
            </a:r>
          </a:p>
          <a:p>
            <a:pPr lvl="1"/>
            <a:r>
              <a:rPr lang="en-US" dirty="0" err="1"/>
              <a:t>Worth_It</a:t>
            </a:r>
            <a:r>
              <a:rPr lang="en-US" dirty="0"/>
              <a:t>: Good Price, generally located around Fatih.</a:t>
            </a:r>
          </a:p>
          <a:p>
            <a:pPr lvl="1"/>
            <a:r>
              <a:rPr lang="en-US" dirty="0" err="1"/>
              <a:t>Up_To_You</a:t>
            </a:r>
            <a:r>
              <a:rPr lang="en-US" dirty="0"/>
              <a:t>: Low Price, all around.</a:t>
            </a:r>
          </a:p>
          <a:p>
            <a:r>
              <a:rPr lang="en-US" dirty="0"/>
              <a:t>This study can be used to build up an online website/mobile application, to provide visitors with up to date information about various venues in the city based on the search criteria (name, rating and price</a:t>
            </a:r>
            <a:r>
              <a:rPr lang="en-US" dirty="0" smtClean="0"/>
              <a:t>).</a:t>
            </a:r>
            <a:endParaRPr lang="tr-TR" dirty="0" smtClean="0"/>
          </a:p>
        </p:txBody>
      </p:sp>
    </p:spTree>
    <p:extLst>
      <p:ext uri="{BB962C8B-B14F-4D97-AF65-F5344CB8AC3E}">
        <p14:creationId xmlns:p14="http://schemas.microsoft.com/office/powerpoint/2010/main" val="2157314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5BF5-EF18-4E86-90FA-CF462081572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DCA5817-AED9-498F-88BC-A3A0EFCACACC}"/>
              </a:ext>
            </a:extLst>
          </p:cNvPr>
          <p:cNvSpPr>
            <a:spLocks noGrp="1"/>
          </p:cNvSpPr>
          <p:nvPr>
            <p:ph idx="1"/>
          </p:nvPr>
        </p:nvSpPr>
        <p:spPr>
          <a:xfrm>
            <a:off x="677334" y="2160590"/>
            <a:ext cx="8596668" cy="3114796"/>
          </a:xfrm>
        </p:spPr>
        <p:txBody>
          <a:bodyPr/>
          <a:lstStyle/>
          <a:p>
            <a:r>
              <a:rPr lang="en-US" dirty="0"/>
              <a:t>The purpose of this project was to explore the places that a tourist visiting İstanbul-Turkey could visit. </a:t>
            </a:r>
            <a:endParaRPr lang="tr-TR" dirty="0" smtClean="0"/>
          </a:p>
          <a:p>
            <a:r>
              <a:rPr lang="en-US" dirty="0" smtClean="0"/>
              <a:t>The </a:t>
            </a:r>
            <a:r>
              <a:rPr lang="en-US" dirty="0"/>
              <a:t>venues have been identified using Foursquare and Zomato API and have been plotted on a map. </a:t>
            </a:r>
            <a:endParaRPr lang="tr-TR" dirty="0" smtClean="0"/>
          </a:p>
          <a:p>
            <a:r>
              <a:rPr lang="en-US" dirty="0" smtClean="0"/>
              <a:t>The </a:t>
            </a:r>
            <a:r>
              <a:rPr lang="en-US" dirty="0"/>
              <a:t>map reveals that there are three major areas a person can visit: Fatih, </a:t>
            </a:r>
            <a:r>
              <a:rPr lang="en-US" dirty="0" err="1"/>
              <a:t>Beyoğlu</a:t>
            </a:r>
            <a:r>
              <a:rPr lang="en-US" dirty="0"/>
              <a:t> and </a:t>
            </a:r>
            <a:r>
              <a:rPr lang="en-US" dirty="0" err="1"/>
              <a:t>Şişli</a:t>
            </a:r>
            <a:r>
              <a:rPr lang="en-US" dirty="0"/>
              <a:t>. </a:t>
            </a:r>
            <a:endParaRPr lang="tr-TR" dirty="0" smtClean="0"/>
          </a:p>
          <a:p>
            <a:r>
              <a:rPr lang="en-US" dirty="0" smtClean="0"/>
              <a:t>Based </a:t>
            </a:r>
            <a:r>
              <a:rPr lang="en-US" dirty="0"/>
              <a:t>on the visitor's venue rating and price requirements, they can decide where to visit</a:t>
            </a:r>
            <a:r>
              <a:rPr lang="en-US" dirty="0" smtClean="0"/>
              <a:t>.</a:t>
            </a:r>
            <a:endParaRPr lang="tr-TR" dirty="0" smtClean="0"/>
          </a:p>
        </p:txBody>
      </p:sp>
    </p:spTree>
    <p:extLst>
      <p:ext uri="{BB962C8B-B14F-4D97-AF65-F5344CB8AC3E}">
        <p14:creationId xmlns:p14="http://schemas.microsoft.com/office/powerpoint/2010/main" val="301410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6227-EF26-4D0F-B29F-C493E506203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B516DB6-C45E-4A46-9522-2FFEBEED4106}"/>
              </a:ext>
            </a:extLst>
          </p:cNvPr>
          <p:cNvSpPr>
            <a:spLocks noGrp="1"/>
          </p:cNvSpPr>
          <p:nvPr>
            <p:ph idx="1"/>
          </p:nvPr>
        </p:nvSpPr>
        <p:spPr>
          <a:xfrm>
            <a:off x="677333" y="1702191"/>
            <a:ext cx="9268525" cy="4628271"/>
          </a:xfrm>
        </p:spPr>
        <p:txBody>
          <a:bodyPr>
            <a:normAutofit fontScale="92500" lnSpcReduction="20000"/>
          </a:bodyPr>
          <a:lstStyle/>
          <a:p>
            <a:pPr marL="0" indent="0">
              <a:buNone/>
            </a:pPr>
            <a:r>
              <a:rPr lang="en-US" b="1" dirty="0"/>
              <a:t>İstanbul</a:t>
            </a:r>
            <a:r>
              <a:rPr lang="en-US" dirty="0"/>
              <a:t> is a large city and trade capital of Turkey, which is composed of a number of sectors and has a total area of 5.461 square km. There are many venues (especially restaurants, hotels and cafes) which can be explored.</a:t>
            </a:r>
          </a:p>
          <a:p>
            <a:pPr marL="0" indent="0">
              <a:buNone/>
            </a:pPr>
            <a:r>
              <a:rPr lang="en-US" b="1" dirty="0" smtClean="0"/>
              <a:t>İstanbul</a:t>
            </a:r>
            <a:r>
              <a:rPr lang="en-US" dirty="0" smtClean="0"/>
              <a:t> </a:t>
            </a:r>
            <a:r>
              <a:rPr lang="en-US" dirty="0"/>
              <a:t>is placed at the connection of Europa and Asia. City and continents are divided by the </a:t>
            </a:r>
            <a:r>
              <a:rPr lang="en-US" dirty="0" err="1"/>
              <a:t>Bosphorus</a:t>
            </a:r>
            <a:r>
              <a:rPr lang="en-US" dirty="0"/>
              <a:t>, that is connect the Black Sea to Marmara Sea. It was the capital city of famous empires, such as East Rome and Ottoman. So it has many historical places, and very attractive for tourists.</a:t>
            </a:r>
          </a:p>
          <a:p>
            <a:pPr marL="0" indent="0">
              <a:buNone/>
            </a:pPr>
            <a:r>
              <a:rPr lang="en-US" dirty="0" smtClean="0"/>
              <a:t>Whenever </a:t>
            </a:r>
            <a:r>
              <a:rPr lang="en-US" dirty="0"/>
              <a:t>a tourist is visiting a city they start looking for places to visit during their stay. They primarily look for places based on the venue ratings across all venues and the average prices such that the locations fits in their budget.</a:t>
            </a:r>
          </a:p>
          <a:p>
            <a:pPr marL="0" indent="0">
              <a:buNone/>
            </a:pPr>
            <a:r>
              <a:rPr lang="en-US" dirty="0" smtClean="0"/>
              <a:t>Our </a:t>
            </a:r>
            <a:r>
              <a:rPr lang="en-US" dirty="0"/>
              <a:t>aim by the project is to cluster venues in </a:t>
            </a:r>
            <a:r>
              <a:rPr lang="en-US" b="1" dirty="0"/>
              <a:t>İstanbul, Turkey </a:t>
            </a:r>
            <a:r>
              <a:rPr lang="en-US" dirty="0"/>
              <a:t>based on their rating and average prices.</a:t>
            </a:r>
          </a:p>
          <a:p>
            <a:pPr marL="0" indent="0">
              <a:buNone/>
            </a:pPr>
            <a:r>
              <a:rPr lang="en-US" dirty="0" smtClean="0"/>
              <a:t>We </a:t>
            </a:r>
            <a:r>
              <a:rPr lang="en-US" dirty="0"/>
              <a:t>will present various venues in the city of </a:t>
            </a:r>
            <a:r>
              <a:rPr lang="en-US" b="1" dirty="0"/>
              <a:t>İstanbul, Turkey</a:t>
            </a:r>
            <a:r>
              <a:rPr lang="en-US" dirty="0"/>
              <a:t>, using </a:t>
            </a:r>
            <a:r>
              <a:rPr lang="en-US" b="1" dirty="0"/>
              <a:t>Foursquare API and Zomato API</a:t>
            </a:r>
            <a:r>
              <a:rPr lang="en-US" dirty="0"/>
              <a:t>, to help tourists select the restaurants that suit them the best.</a:t>
            </a:r>
          </a:p>
          <a:p>
            <a:pPr marL="0" indent="0">
              <a:buNone/>
            </a:pPr>
            <a:r>
              <a:rPr lang="en-US" dirty="0" smtClean="0"/>
              <a:t>Here</a:t>
            </a:r>
            <a:r>
              <a:rPr lang="en-US" dirty="0"/>
              <a:t>, </a:t>
            </a:r>
            <a:r>
              <a:rPr lang="en-US" dirty="0" smtClean="0"/>
              <a:t>we</a:t>
            </a:r>
            <a:r>
              <a:rPr lang="tr-TR" dirty="0" smtClean="0"/>
              <a:t> </a:t>
            </a:r>
            <a:r>
              <a:rPr lang="tr-TR" dirty="0" err="1" smtClean="0"/>
              <a:t>wi</a:t>
            </a:r>
            <a:r>
              <a:rPr lang="en-US" dirty="0" err="1" smtClean="0"/>
              <a:t>ll</a:t>
            </a:r>
            <a:r>
              <a:rPr lang="en-US" dirty="0" smtClean="0"/>
              <a:t> </a:t>
            </a:r>
            <a:r>
              <a:rPr lang="en-US" b="1" dirty="0"/>
              <a:t>identify places that are fit for various individuals</a:t>
            </a:r>
            <a:r>
              <a:rPr lang="en-US" dirty="0"/>
              <a:t> based on the information we collected from two APIs by using Data Science.</a:t>
            </a:r>
          </a:p>
          <a:p>
            <a:pPr marL="0" indent="0">
              <a:buNone/>
            </a:pPr>
            <a:r>
              <a:rPr lang="en-US" dirty="0" smtClean="0"/>
              <a:t>Once </a:t>
            </a:r>
            <a:r>
              <a:rPr lang="en-US" dirty="0"/>
              <a:t>we have the plot with the venues, any company can launch an application using the same data and suggest users such information</a:t>
            </a:r>
            <a:r>
              <a:rPr lang="en-US" dirty="0" smtClean="0"/>
              <a:t>.</a:t>
            </a:r>
            <a:endParaRPr lang="tr-TR" dirty="0" smtClean="0"/>
          </a:p>
        </p:txBody>
      </p:sp>
    </p:spTree>
    <p:extLst>
      <p:ext uri="{BB962C8B-B14F-4D97-AF65-F5344CB8AC3E}">
        <p14:creationId xmlns:p14="http://schemas.microsoft.com/office/powerpoint/2010/main" val="133816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7AD4-1484-4F91-89D2-3971873DAAC8}"/>
              </a:ext>
            </a:extLst>
          </p:cNvPr>
          <p:cNvSpPr>
            <a:spLocks noGrp="1"/>
          </p:cNvSpPr>
          <p:nvPr>
            <p:ph type="title"/>
          </p:nvPr>
        </p:nvSpPr>
        <p:spPr/>
        <p:txBody>
          <a:bodyPr/>
          <a:lstStyle/>
          <a:p>
            <a:r>
              <a:rPr lang="en-IN" dirty="0"/>
              <a:t>Data Collection </a:t>
            </a:r>
            <a:r>
              <a:rPr lang="tr-TR" dirty="0" smtClean="0"/>
              <a:t>and</a:t>
            </a:r>
            <a:r>
              <a:rPr lang="en-IN" dirty="0" smtClean="0"/>
              <a:t> </a:t>
            </a:r>
            <a:r>
              <a:rPr lang="en-IN" dirty="0"/>
              <a:t>APIs</a:t>
            </a:r>
          </a:p>
        </p:txBody>
      </p:sp>
      <p:sp>
        <p:nvSpPr>
          <p:cNvPr id="3" name="Content Placeholder 2">
            <a:extLst>
              <a:ext uri="{FF2B5EF4-FFF2-40B4-BE49-F238E27FC236}">
                <a16:creationId xmlns:a16="http://schemas.microsoft.com/office/drawing/2014/main" id="{E14DAA2E-955D-4FF4-8354-EF1B03ADA60A}"/>
              </a:ext>
            </a:extLst>
          </p:cNvPr>
          <p:cNvSpPr>
            <a:spLocks noGrp="1"/>
          </p:cNvSpPr>
          <p:nvPr>
            <p:ph idx="1"/>
          </p:nvPr>
        </p:nvSpPr>
        <p:spPr/>
        <p:txBody>
          <a:bodyPr>
            <a:normAutofit/>
          </a:bodyPr>
          <a:lstStyle/>
          <a:p>
            <a:r>
              <a:rPr lang="en-US" dirty="0"/>
              <a:t>To begin with, we will take a look at İstanbul on Map using the folium library. You will have an idea about the geography of the city. </a:t>
            </a:r>
            <a:endParaRPr lang="tr-TR" dirty="0" smtClean="0"/>
          </a:p>
          <a:p>
            <a:r>
              <a:rPr lang="en-US" dirty="0" smtClean="0"/>
              <a:t>Then </a:t>
            </a:r>
            <a:r>
              <a:rPr lang="en-US" dirty="0"/>
              <a:t>we will get data from two different APIs.</a:t>
            </a:r>
          </a:p>
          <a:p>
            <a:r>
              <a:rPr lang="en-GB" b="1" dirty="0" smtClean="0"/>
              <a:t>Foursquare </a:t>
            </a:r>
            <a:r>
              <a:rPr lang="en-GB" b="1" dirty="0"/>
              <a:t>API</a:t>
            </a:r>
            <a:r>
              <a:rPr lang="en-GB" dirty="0"/>
              <a:t>: </a:t>
            </a:r>
            <a:r>
              <a:rPr lang="en-US" dirty="0" smtClean="0"/>
              <a:t>We </a:t>
            </a:r>
            <a:r>
              <a:rPr lang="en-US" dirty="0"/>
              <a:t>will use the Foursquare API to get venues in İstanbul, in a circle of 6 km radius.</a:t>
            </a:r>
          </a:p>
          <a:p>
            <a:r>
              <a:rPr lang="en-GB" b="1" dirty="0" smtClean="0"/>
              <a:t>Zomato</a:t>
            </a:r>
            <a:r>
              <a:rPr lang="en-GB" dirty="0" smtClean="0"/>
              <a:t> </a:t>
            </a:r>
            <a:r>
              <a:rPr lang="en-GB" b="1" dirty="0"/>
              <a:t>API</a:t>
            </a:r>
            <a:r>
              <a:rPr lang="en-GB" dirty="0"/>
              <a:t>: The Zomato API provides information about various venues including the complete address, user ratings, price for two people, price </a:t>
            </a:r>
            <a:r>
              <a:rPr lang="en-GB" dirty="0" smtClean="0"/>
              <a:t>range </a:t>
            </a:r>
            <a:r>
              <a:rPr lang="en-GB" dirty="0"/>
              <a:t>and </a:t>
            </a:r>
            <a:r>
              <a:rPr lang="tr-TR" dirty="0" smtClean="0"/>
              <a:t>many</a:t>
            </a:r>
            <a:r>
              <a:rPr lang="en-GB" dirty="0" smtClean="0"/>
              <a:t> </a:t>
            </a:r>
            <a:r>
              <a:rPr lang="en-GB" dirty="0"/>
              <a:t>more</a:t>
            </a:r>
            <a:r>
              <a:rPr lang="en-GB" dirty="0" smtClean="0"/>
              <a:t>.</a:t>
            </a:r>
            <a:endParaRPr lang="tr-TR" dirty="0" smtClean="0"/>
          </a:p>
          <a:p>
            <a:endParaRPr lang="en-US" dirty="0"/>
          </a:p>
        </p:txBody>
      </p:sp>
    </p:spTree>
    <p:extLst>
      <p:ext uri="{BB962C8B-B14F-4D97-AF65-F5344CB8AC3E}">
        <p14:creationId xmlns:p14="http://schemas.microsoft.com/office/powerpoint/2010/main" val="199104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2AEF-EFBE-421C-9E2C-B1EB930D5A27}"/>
              </a:ext>
            </a:extLst>
          </p:cNvPr>
          <p:cNvSpPr>
            <a:spLocks noGrp="1"/>
          </p:cNvSpPr>
          <p:nvPr>
            <p:ph type="title"/>
          </p:nvPr>
        </p:nvSpPr>
        <p:spPr/>
        <p:txBody>
          <a:bodyPr/>
          <a:lstStyle/>
          <a:p>
            <a:r>
              <a:rPr lang="tr-TR" dirty="0" smtClean="0"/>
              <a:t>Using </a:t>
            </a:r>
            <a:r>
              <a:rPr lang="en-IN" dirty="0" smtClean="0"/>
              <a:t>Foursquare </a:t>
            </a:r>
            <a:r>
              <a:rPr lang="en-IN" dirty="0"/>
              <a:t>API</a:t>
            </a:r>
          </a:p>
        </p:txBody>
      </p:sp>
      <p:sp>
        <p:nvSpPr>
          <p:cNvPr id="3" name="Content Placeholder 2">
            <a:extLst>
              <a:ext uri="{FF2B5EF4-FFF2-40B4-BE49-F238E27FC236}">
                <a16:creationId xmlns:a16="http://schemas.microsoft.com/office/drawing/2014/main" id="{06F51B55-7A81-4B8D-BAAD-09727E53BF0B}"/>
              </a:ext>
            </a:extLst>
          </p:cNvPr>
          <p:cNvSpPr>
            <a:spLocks noGrp="1"/>
          </p:cNvSpPr>
          <p:nvPr>
            <p:ph idx="1"/>
          </p:nvPr>
        </p:nvSpPr>
        <p:spPr>
          <a:xfrm>
            <a:off x="677334" y="1575583"/>
            <a:ext cx="8596668" cy="4465780"/>
          </a:xfrm>
        </p:spPr>
        <p:txBody>
          <a:bodyPr>
            <a:normAutofit/>
          </a:bodyPr>
          <a:lstStyle/>
          <a:p>
            <a:r>
              <a:rPr lang="en-US" dirty="0" smtClean="0"/>
              <a:t>We begin by fetching </a:t>
            </a:r>
            <a:r>
              <a:rPr lang="en-US" b="1" dirty="0" smtClean="0"/>
              <a:t>all venues </a:t>
            </a:r>
            <a:r>
              <a:rPr lang="en-US" dirty="0" smtClean="0"/>
              <a:t>in İstanbul up to a range of </a:t>
            </a:r>
            <a:r>
              <a:rPr lang="en-US" b="1" dirty="0" smtClean="0"/>
              <a:t>6 Km</a:t>
            </a:r>
            <a:r>
              <a:rPr lang="en-US" dirty="0" smtClean="0"/>
              <a:t> using the Foursquare API. The Foursquare API has the explore API which allows us to find venues within a given radius from a given coordinates. We will use this API to find all the venues we need.</a:t>
            </a:r>
          </a:p>
          <a:p>
            <a:r>
              <a:rPr lang="en-US" dirty="0" smtClean="0"/>
              <a:t>We will call the API over and over till we get all venues from the API within the given distance. The maximum venues this API can fetch is 100, so we will fetch all venues by iteratively calling.</a:t>
            </a:r>
          </a:p>
          <a:p>
            <a:pPr lvl="1"/>
            <a:r>
              <a:rPr lang="en-US" dirty="0" smtClean="0"/>
              <a:t>Foursquare API requires client_id, and client_secret to function, which can be get after creating a developer account.</a:t>
            </a:r>
          </a:p>
          <a:p>
            <a:pPr lvl="1"/>
            <a:r>
              <a:rPr lang="en-US" dirty="0" smtClean="0"/>
              <a:t>We will set the radius as 6 Kilometers.</a:t>
            </a:r>
          </a:p>
          <a:p>
            <a:pPr lvl="1"/>
            <a:r>
              <a:rPr lang="en-US" dirty="0" smtClean="0"/>
              <a:t>The version is a required parameter which defines the date on which we are browsing.</a:t>
            </a:r>
          </a:p>
        </p:txBody>
      </p:sp>
    </p:spTree>
    <p:extLst>
      <p:ext uri="{BB962C8B-B14F-4D97-AF65-F5344CB8AC3E}">
        <p14:creationId xmlns:p14="http://schemas.microsoft.com/office/powerpoint/2010/main" val="394252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8C3C-628B-4B5B-8EF5-73675A471FB9}"/>
              </a:ext>
            </a:extLst>
          </p:cNvPr>
          <p:cNvSpPr>
            <a:spLocks noGrp="1"/>
          </p:cNvSpPr>
          <p:nvPr>
            <p:ph type="title"/>
          </p:nvPr>
        </p:nvSpPr>
        <p:spPr/>
        <p:txBody>
          <a:bodyPr/>
          <a:lstStyle/>
          <a:p>
            <a:r>
              <a:rPr lang="tr-TR" dirty="0" smtClean="0"/>
              <a:t>Using </a:t>
            </a:r>
            <a:r>
              <a:rPr lang="en-IN" dirty="0" smtClean="0"/>
              <a:t>Zomato </a:t>
            </a:r>
            <a:r>
              <a:rPr lang="en-IN" dirty="0"/>
              <a:t>API</a:t>
            </a:r>
          </a:p>
        </p:txBody>
      </p:sp>
      <p:sp>
        <p:nvSpPr>
          <p:cNvPr id="3" name="Content Placeholder 2">
            <a:extLst>
              <a:ext uri="{FF2B5EF4-FFF2-40B4-BE49-F238E27FC236}">
                <a16:creationId xmlns:a16="http://schemas.microsoft.com/office/drawing/2014/main" id="{D51BB439-2118-46B8-8A0D-64ECA0A0A640}"/>
              </a:ext>
            </a:extLst>
          </p:cNvPr>
          <p:cNvSpPr>
            <a:spLocks noGrp="1"/>
          </p:cNvSpPr>
          <p:nvPr>
            <p:ph idx="1"/>
          </p:nvPr>
        </p:nvSpPr>
        <p:spPr>
          <a:xfrm>
            <a:off x="677334" y="1491175"/>
            <a:ext cx="9001238" cy="4550187"/>
          </a:xfrm>
        </p:spPr>
        <p:txBody>
          <a:bodyPr>
            <a:normAutofit lnSpcReduction="10000"/>
          </a:bodyPr>
          <a:lstStyle/>
          <a:p>
            <a:r>
              <a:rPr lang="en-US" dirty="0" smtClean="0"/>
              <a:t>The Zomato API allows to search for any given venue based on certain search filters such as query, latitude, longitude and more, by its </a:t>
            </a:r>
            <a:r>
              <a:rPr lang="en-US" b="1" dirty="0" smtClean="0"/>
              <a:t>Search Function</a:t>
            </a:r>
            <a:r>
              <a:rPr lang="en-US" dirty="0" smtClean="0"/>
              <a:t>. The function returns data only for </a:t>
            </a:r>
            <a:r>
              <a:rPr lang="en-US" b="1" dirty="0" smtClean="0"/>
              <a:t>open venues </a:t>
            </a:r>
            <a:r>
              <a:rPr lang="en-US" dirty="0" smtClean="0"/>
              <a:t>at the moment.</a:t>
            </a:r>
          </a:p>
          <a:p>
            <a:r>
              <a:rPr lang="en-US" dirty="0" smtClean="0"/>
              <a:t>Zomato also requires a </a:t>
            </a:r>
            <a:r>
              <a:rPr lang="en-US" b="1" dirty="0" smtClean="0"/>
              <a:t>Zomato user key </a:t>
            </a:r>
            <a:r>
              <a:rPr lang="en-US" dirty="0" smtClean="0"/>
              <a:t>which can be got by having a developer account.</a:t>
            </a:r>
          </a:p>
          <a:p>
            <a:r>
              <a:rPr lang="en-US" dirty="0" smtClean="0"/>
              <a:t>We will use "name, latitude and longitude" values of venues obtained using Foursquare API to use the </a:t>
            </a:r>
            <a:r>
              <a:rPr lang="en-US" b="1" dirty="0" smtClean="0"/>
              <a:t>Search Function</a:t>
            </a:r>
            <a:r>
              <a:rPr lang="en-US" dirty="0" smtClean="0"/>
              <a:t> and get more data for each venue.</a:t>
            </a:r>
          </a:p>
          <a:p>
            <a:pPr lvl="1"/>
            <a:r>
              <a:rPr lang="en-US" dirty="0" smtClean="0"/>
              <a:t>The "</a:t>
            </a:r>
            <a:r>
              <a:rPr lang="en-US" b="1" dirty="0" smtClean="0"/>
              <a:t>query</a:t>
            </a:r>
            <a:r>
              <a:rPr lang="en-US" dirty="0" smtClean="0"/>
              <a:t>" will be the name of the venue.</a:t>
            </a:r>
          </a:p>
          <a:p>
            <a:pPr lvl="1"/>
            <a:r>
              <a:rPr lang="en-US" dirty="0" smtClean="0"/>
              <a:t>The "</a:t>
            </a:r>
            <a:r>
              <a:rPr lang="en-US" b="1" dirty="0" smtClean="0"/>
              <a:t>start</a:t>
            </a:r>
            <a:r>
              <a:rPr lang="en-US" dirty="0" smtClean="0"/>
              <a:t>" defines from what offset we want to start, so it </a:t>
            </a:r>
            <a:r>
              <a:rPr lang="en-US" dirty="0" err="1" smtClean="0"/>
              <a:t>wil</a:t>
            </a:r>
            <a:r>
              <a:rPr lang="tr-TR" dirty="0" smtClean="0"/>
              <a:t>l</a:t>
            </a:r>
            <a:r>
              <a:rPr lang="en-US" dirty="0" smtClean="0"/>
              <a:t> be 0.</a:t>
            </a:r>
          </a:p>
          <a:p>
            <a:pPr lvl="1"/>
            <a:r>
              <a:rPr lang="en-US" dirty="0" smtClean="0"/>
              <a:t>The "</a:t>
            </a:r>
            <a:r>
              <a:rPr lang="en-US" b="1" dirty="0" smtClean="0"/>
              <a:t>count</a:t>
            </a:r>
            <a:r>
              <a:rPr lang="en-US" dirty="0" smtClean="0"/>
              <a:t>" defines the number of venues we want to get. Because of having the exact location coordinates, we will fetch only one.</a:t>
            </a:r>
          </a:p>
          <a:p>
            <a:pPr lvl="1"/>
            <a:r>
              <a:rPr lang="en-US" dirty="0" smtClean="0"/>
              <a:t>We will use the </a:t>
            </a:r>
            <a:r>
              <a:rPr lang="en-US" b="1" dirty="0" smtClean="0"/>
              <a:t>latitude and longitude </a:t>
            </a:r>
            <a:r>
              <a:rPr lang="en-US" dirty="0" smtClean="0"/>
              <a:t>values.</a:t>
            </a:r>
          </a:p>
          <a:p>
            <a:pPr lvl="1"/>
            <a:r>
              <a:rPr lang="en-US" dirty="0" smtClean="0"/>
              <a:t>We will set the </a:t>
            </a:r>
            <a:r>
              <a:rPr lang="en-US" b="1" dirty="0" smtClean="0"/>
              <a:t>sorting criteria as real distance </a:t>
            </a:r>
            <a:r>
              <a:rPr lang="en-US" dirty="0" smtClean="0"/>
              <a:t>so each time we will get the venue based on their coordinates.</a:t>
            </a:r>
            <a:endParaRPr lang="en-US" dirty="0" smtClean="0"/>
          </a:p>
          <a:p>
            <a:endParaRPr lang="en-US" dirty="0"/>
          </a:p>
        </p:txBody>
      </p:sp>
    </p:spTree>
    <p:extLst>
      <p:ext uri="{BB962C8B-B14F-4D97-AF65-F5344CB8AC3E}">
        <p14:creationId xmlns:p14="http://schemas.microsoft.com/office/powerpoint/2010/main" val="282409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B7E8-0CB4-4295-920F-0F7F658B3BEC}"/>
              </a:ext>
            </a:extLst>
          </p:cNvPr>
          <p:cNvSpPr>
            <a:spLocks noGrp="1"/>
          </p:cNvSpPr>
          <p:nvPr>
            <p:ph type="title"/>
          </p:nvPr>
        </p:nvSpPr>
        <p:spPr/>
        <p:txBody>
          <a:bodyPr/>
          <a:lstStyle/>
          <a:p>
            <a:r>
              <a:rPr lang="en-IN" dirty="0"/>
              <a:t>Merging and Cleaning </a:t>
            </a:r>
            <a:r>
              <a:rPr lang="en-IN" dirty="0" smtClean="0"/>
              <a:t>Data</a:t>
            </a:r>
            <a:endParaRPr lang="en-IN" dirty="0"/>
          </a:p>
        </p:txBody>
      </p:sp>
      <p:sp>
        <p:nvSpPr>
          <p:cNvPr id="3" name="Content Placeholder 2">
            <a:extLst>
              <a:ext uri="{FF2B5EF4-FFF2-40B4-BE49-F238E27FC236}">
                <a16:creationId xmlns:a16="http://schemas.microsoft.com/office/drawing/2014/main" id="{7B5C4F2A-6BF9-44E5-84D2-5C7E40A52258}"/>
              </a:ext>
            </a:extLst>
          </p:cNvPr>
          <p:cNvSpPr>
            <a:spLocks noGrp="1"/>
          </p:cNvSpPr>
          <p:nvPr>
            <p:ph idx="1"/>
          </p:nvPr>
        </p:nvSpPr>
        <p:spPr>
          <a:xfrm>
            <a:off x="677334" y="1519311"/>
            <a:ext cx="9310728" cy="4881489"/>
          </a:xfrm>
        </p:spPr>
        <p:txBody>
          <a:bodyPr>
            <a:normAutofit/>
          </a:bodyPr>
          <a:lstStyle/>
          <a:p>
            <a:r>
              <a:rPr lang="en-US" dirty="0"/>
              <a:t>Data from multiple resources are not always aligned. So, it is important to merge the data retrieved from multiple resources properly.</a:t>
            </a:r>
          </a:p>
          <a:p>
            <a:endParaRPr lang="tr-TR" dirty="0" smtClean="0"/>
          </a:p>
          <a:p>
            <a:r>
              <a:rPr lang="en-US" dirty="0" smtClean="0"/>
              <a:t>To </a:t>
            </a:r>
            <a:r>
              <a:rPr lang="en-US" dirty="0"/>
              <a:t>do this:</a:t>
            </a:r>
          </a:p>
          <a:p>
            <a:pPr lvl="1"/>
            <a:r>
              <a:rPr lang="en-US" b="1" dirty="0" smtClean="0"/>
              <a:t>Firstly</a:t>
            </a:r>
            <a:r>
              <a:rPr lang="en-US" dirty="0"/>
              <a:t>, we will </a:t>
            </a:r>
            <a:r>
              <a:rPr lang="en-US" b="1" dirty="0"/>
              <a:t>plot</a:t>
            </a:r>
            <a:r>
              <a:rPr lang="en-US" dirty="0"/>
              <a:t> the two data on map.</a:t>
            </a:r>
          </a:p>
          <a:p>
            <a:pPr lvl="1"/>
            <a:r>
              <a:rPr lang="en-US" b="1" dirty="0"/>
              <a:t>Then</a:t>
            </a:r>
            <a:r>
              <a:rPr lang="en-US" dirty="0"/>
              <a:t>, we will try to </a:t>
            </a:r>
            <a:r>
              <a:rPr lang="en-US" b="1" dirty="0"/>
              <a:t>merge data </a:t>
            </a:r>
            <a:r>
              <a:rPr lang="en-US" dirty="0"/>
              <a:t>using their latitude and longitude values.</a:t>
            </a:r>
          </a:p>
          <a:p>
            <a:pPr lvl="1"/>
            <a:r>
              <a:rPr lang="en-US" dirty="0"/>
              <a:t>The </a:t>
            </a:r>
            <a:r>
              <a:rPr lang="en-US" b="1" dirty="0"/>
              <a:t>key point </a:t>
            </a:r>
            <a:r>
              <a:rPr lang="en-US" dirty="0"/>
              <a:t>is that: The coordinates are very close or the same for the same venue.</a:t>
            </a:r>
          </a:p>
          <a:p>
            <a:endParaRPr lang="tr-TR" b="1" dirty="0" smtClean="0"/>
          </a:p>
          <a:p>
            <a:r>
              <a:rPr lang="en-US" b="1" dirty="0" smtClean="0"/>
              <a:t>Finally</a:t>
            </a:r>
            <a:r>
              <a:rPr lang="en-US" dirty="0"/>
              <a:t>: For the remaining venues, we will inspect the data for ensuring that any remaining </a:t>
            </a:r>
            <a:r>
              <a:rPr lang="en-US" b="1" dirty="0"/>
              <a:t>mismatched or noisy data</a:t>
            </a:r>
            <a:r>
              <a:rPr lang="en-US" dirty="0"/>
              <a:t> are also removed.</a:t>
            </a:r>
          </a:p>
          <a:p>
            <a:endParaRPr lang="tr-TR" dirty="0" smtClean="0"/>
          </a:p>
          <a:p>
            <a:r>
              <a:rPr lang="en-US" dirty="0" smtClean="0"/>
              <a:t>After </a:t>
            </a:r>
            <a:r>
              <a:rPr lang="en-US" dirty="0"/>
              <a:t>performing the data cleaning actions, the final dataset will be ready for clustering analysis</a:t>
            </a:r>
            <a:r>
              <a:rPr lang="en-US" dirty="0" smtClean="0"/>
              <a:t>.</a:t>
            </a:r>
            <a:endParaRPr lang="tr-TR" dirty="0" smtClean="0"/>
          </a:p>
        </p:txBody>
      </p:sp>
    </p:spTree>
    <p:extLst>
      <p:ext uri="{BB962C8B-B14F-4D97-AF65-F5344CB8AC3E}">
        <p14:creationId xmlns:p14="http://schemas.microsoft.com/office/powerpoint/2010/main" val="231805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92000" cy="6857999"/>
          </a:xfrm>
          <a:prstGeom prst="rect">
            <a:avLst/>
          </a:prstGeom>
        </p:spPr>
      </p:pic>
      <p:sp>
        <p:nvSpPr>
          <p:cNvPr id="5" name="TextBox 4"/>
          <p:cNvSpPr txBox="1"/>
          <p:nvPr/>
        </p:nvSpPr>
        <p:spPr>
          <a:xfrm>
            <a:off x="1217037" y="6049106"/>
            <a:ext cx="4673780" cy="646331"/>
          </a:xfrm>
          <a:prstGeom prst="rect">
            <a:avLst/>
          </a:prstGeom>
          <a:noFill/>
        </p:spPr>
        <p:txBody>
          <a:bodyPr wrap="none" rtlCol="0">
            <a:spAutoFit/>
          </a:bodyPr>
          <a:lstStyle/>
          <a:p>
            <a:pPr>
              <a:spcBef>
                <a:spcPct val="0"/>
              </a:spcBef>
            </a:pPr>
            <a:r>
              <a:rPr lang="en-US" sz="3600" dirty="0" smtClean="0">
                <a:solidFill>
                  <a:srgbClr val="0000FF"/>
                </a:solidFill>
                <a:latin typeface="+mj-lt"/>
                <a:ea typeface="+mj-ea"/>
                <a:cs typeface="+mj-cs"/>
              </a:rPr>
              <a:t>Venues</a:t>
            </a:r>
            <a:r>
              <a:rPr lang="tr-TR" sz="3600" dirty="0" smtClean="0">
                <a:solidFill>
                  <a:srgbClr val="0000FF"/>
                </a:solidFill>
                <a:latin typeface="+mj-lt"/>
                <a:ea typeface="+mj-ea"/>
                <a:cs typeface="+mj-cs"/>
              </a:rPr>
              <a:t> </a:t>
            </a:r>
            <a:r>
              <a:rPr lang="en-US" sz="3600" dirty="0" smtClean="0">
                <a:solidFill>
                  <a:srgbClr val="0000FF"/>
                </a:solidFill>
                <a:latin typeface="+mj-lt"/>
                <a:ea typeface="+mj-ea"/>
                <a:cs typeface="+mj-cs"/>
              </a:rPr>
              <a:t>by</a:t>
            </a:r>
            <a:r>
              <a:rPr lang="tr-TR" sz="3600" dirty="0" smtClean="0">
                <a:solidFill>
                  <a:srgbClr val="0000FF"/>
                </a:solidFill>
                <a:latin typeface="+mj-lt"/>
                <a:ea typeface="+mj-ea"/>
                <a:cs typeface="+mj-cs"/>
              </a:rPr>
              <a:t> </a:t>
            </a:r>
            <a:r>
              <a:rPr lang="en-US" sz="3600" dirty="0" smtClean="0">
                <a:solidFill>
                  <a:srgbClr val="0000FF"/>
                </a:solidFill>
                <a:latin typeface="+mj-lt"/>
                <a:ea typeface="+mj-ea"/>
                <a:cs typeface="+mj-cs"/>
              </a:rPr>
              <a:t>Foursquare</a:t>
            </a:r>
            <a:endParaRPr lang="en-US" sz="3600" dirty="0">
              <a:solidFill>
                <a:srgbClr val="0000FF"/>
              </a:solidFill>
              <a:latin typeface="+mj-lt"/>
              <a:ea typeface="+mj-ea"/>
              <a:cs typeface="+mj-cs"/>
            </a:endParaRPr>
          </a:p>
        </p:txBody>
      </p:sp>
    </p:spTree>
    <p:extLst>
      <p:ext uri="{BB962C8B-B14F-4D97-AF65-F5344CB8AC3E}">
        <p14:creationId xmlns:p14="http://schemas.microsoft.com/office/powerpoint/2010/main" val="424269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1999" cy="6858000"/>
          </a:xfrm>
          <a:prstGeom prst="rect">
            <a:avLst/>
          </a:prstGeom>
        </p:spPr>
      </p:pic>
      <p:sp>
        <p:nvSpPr>
          <p:cNvPr id="5" name="TextBox 4"/>
          <p:cNvSpPr txBox="1"/>
          <p:nvPr/>
        </p:nvSpPr>
        <p:spPr>
          <a:xfrm>
            <a:off x="3270919" y="6063174"/>
            <a:ext cx="3941207" cy="646331"/>
          </a:xfrm>
          <a:prstGeom prst="rect">
            <a:avLst/>
          </a:prstGeom>
          <a:noFill/>
        </p:spPr>
        <p:txBody>
          <a:bodyPr wrap="none" rtlCol="0">
            <a:spAutoFit/>
          </a:bodyPr>
          <a:lstStyle/>
          <a:p>
            <a:pPr>
              <a:spcBef>
                <a:spcPct val="0"/>
              </a:spcBef>
            </a:pPr>
            <a:r>
              <a:rPr lang="en-US" sz="3600" dirty="0" smtClean="0">
                <a:solidFill>
                  <a:srgbClr val="FF0000"/>
                </a:solidFill>
                <a:latin typeface="+mj-lt"/>
                <a:ea typeface="+mj-ea"/>
                <a:cs typeface="+mj-cs"/>
              </a:rPr>
              <a:t>Venues</a:t>
            </a:r>
            <a:r>
              <a:rPr lang="tr-TR" sz="3600" dirty="0" smtClean="0">
                <a:solidFill>
                  <a:srgbClr val="FF0000"/>
                </a:solidFill>
                <a:latin typeface="+mj-lt"/>
                <a:ea typeface="+mj-ea"/>
                <a:cs typeface="+mj-cs"/>
              </a:rPr>
              <a:t> </a:t>
            </a:r>
            <a:r>
              <a:rPr lang="en-US" sz="3600" dirty="0" smtClean="0">
                <a:solidFill>
                  <a:srgbClr val="FF0000"/>
                </a:solidFill>
                <a:latin typeface="+mj-lt"/>
                <a:ea typeface="+mj-ea"/>
                <a:cs typeface="+mj-cs"/>
              </a:rPr>
              <a:t>by</a:t>
            </a:r>
            <a:r>
              <a:rPr lang="tr-TR" sz="3600" dirty="0" smtClean="0">
                <a:solidFill>
                  <a:srgbClr val="FF0000"/>
                </a:solidFill>
                <a:latin typeface="+mj-lt"/>
                <a:ea typeface="+mj-ea"/>
                <a:cs typeface="+mj-cs"/>
              </a:rPr>
              <a:t> Zomato</a:t>
            </a:r>
            <a:endParaRPr lang="en-US" sz="3600" dirty="0">
              <a:solidFill>
                <a:srgbClr val="FF0000"/>
              </a:solidFill>
              <a:latin typeface="+mj-lt"/>
              <a:ea typeface="+mj-ea"/>
              <a:cs typeface="+mj-cs"/>
            </a:endParaRPr>
          </a:p>
        </p:txBody>
      </p:sp>
    </p:spTree>
    <p:extLst>
      <p:ext uri="{BB962C8B-B14F-4D97-AF65-F5344CB8AC3E}">
        <p14:creationId xmlns:p14="http://schemas.microsoft.com/office/powerpoint/2010/main" val="278107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974E-8518-445C-A766-51DE6B63BA99}"/>
              </a:ext>
            </a:extLst>
          </p:cNvPr>
          <p:cNvSpPr>
            <a:spLocks noGrp="1"/>
          </p:cNvSpPr>
          <p:nvPr>
            <p:ph type="title"/>
          </p:nvPr>
        </p:nvSpPr>
        <p:spPr/>
        <p:txBody>
          <a:bodyPr/>
          <a:lstStyle/>
          <a:p>
            <a:r>
              <a:rPr lang="tr-TR" dirty="0" err="1" smtClean="0"/>
              <a:t>Merging</a:t>
            </a:r>
            <a:r>
              <a:rPr lang="tr-TR" dirty="0" smtClean="0"/>
              <a:t> &amp; </a:t>
            </a:r>
            <a:r>
              <a:rPr lang="tr-TR" dirty="0" err="1" smtClean="0"/>
              <a:t>Cleaning</a:t>
            </a:r>
            <a:endParaRPr lang="en-IN" dirty="0"/>
          </a:p>
        </p:txBody>
      </p:sp>
      <p:sp>
        <p:nvSpPr>
          <p:cNvPr id="3" name="Content Placeholder 2">
            <a:extLst>
              <a:ext uri="{FF2B5EF4-FFF2-40B4-BE49-F238E27FC236}">
                <a16:creationId xmlns:a16="http://schemas.microsoft.com/office/drawing/2014/main" id="{F98A33B5-AA87-4740-BFF9-549E54CA3EA9}"/>
              </a:ext>
            </a:extLst>
          </p:cNvPr>
          <p:cNvSpPr>
            <a:spLocks noGrp="1"/>
          </p:cNvSpPr>
          <p:nvPr>
            <p:ph idx="1"/>
          </p:nvPr>
        </p:nvSpPr>
        <p:spPr>
          <a:xfrm>
            <a:off x="677333" y="1434905"/>
            <a:ext cx="9254457" cy="5008098"/>
          </a:xfrm>
        </p:spPr>
        <p:txBody>
          <a:bodyPr>
            <a:normAutofit fontScale="92500"/>
          </a:bodyPr>
          <a:lstStyle/>
          <a:p>
            <a:r>
              <a:rPr lang="en-US" dirty="0" smtClean="0"/>
              <a:t>When </a:t>
            </a:r>
            <a:r>
              <a:rPr lang="en-US" dirty="0"/>
              <a:t>we inspect the data gathered from both APIs, names of some venues are completely different. This may be resulted from 3 things:</a:t>
            </a:r>
          </a:p>
          <a:p>
            <a:pPr lvl="1"/>
            <a:r>
              <a:rPr lang="en-US" dirty="0" smtClean="0"/>
              <a:t>There </a:t>
            </a:r>
            <a:r>
              <a:rPr lang="en-US" dirty="0"/>
              <a:t>are venues that have specific restaurants/cafes inside them as provided by Zomato API.</a:t>
            </a:r>
          </a:p>
          <a:p>
            <a:pPr lvl="1"/>
            <a:r>
              <a:rPr lang="en-US" dirty="0" smtClean="0"/>
              <a:t>Some </a:t>
            </a:r>
            <a:r>
              <a:rPr lang="en-US" dirty="0"/>
              <a:t>have been replaced with new restaurants.</a:t>
            </a:r>
          </a:p>
          <a:p>
            <a:pPr lvl="1"/>
            <a:r>
              <a:rPr lang="en-US" dirty="0" smtClean="0"/>
              <a:t>Two </a:t>
            </a:r>
            <a:r>
              <a:rPr lang="en-US" dirty="0"/>
              <a:t>locations are so close by that they have practically same latitude and longitude values.</a:t>
            </a:r>
          </a:p>
          <a:p>
            <a:r>
              <a:rPr lang="en-US" dirty="0" smtClean="0"/>
              <a:t>The </a:t>
            </a:r>
            <a:r>
              <a:rPr lang="en-US" dirty="0"/>
              <a:t>venues belong to 1&amp;2 are OK for our analysis, but the venues of 3rd group should be removed. We do this by removing the name of the venues got from FourSquare API</a:t>
            </a:r>
            <a:r>
              <a:rPr lang="en-US" dirty="0" smtClean="0"/>
              <a:t>.</a:t>
            </a:r>
            <a:endParaRPr lang="tr-TR" dirty="0" smtClean="0"/>
          </a:p>
          <a:p>
            <a:endParaRPr lang="tr-TR" dirty="0" smtClean="0"/>
          </a:p>
          <a:p>
            <a:r>
              <a:rPr lang="en-US" dirty="0" smtClean="0"/>
              <a:t>We </a:t>
            </a:r>
            <a:r>
              <a:rPr lang="en-US" dirty="0"/>
              <a:t>have rating data obtained from FourSquare API. This is very valuable data for a person who do not have any info or insight </a:t>
            </a:r>
            <a:r>
              <a:rPr lang="en-US" dirty="0" err="1"/>
              <a:t>abot</a:t>
            </a:r>
            <a:r>
              <a:rPr lang="en-US" dirty="0"/>
              <a:t> the venue. So, we examine the Rating Data and see two cleaning need:</a:t>
            </a:r>
          </a:p>
          <a:p>
            <a:pPr lvl="1"/>
            <a:r>
              <a:rPr lang="en-US" dirty="0" smtClean="0"/>
              <a:t>There </a:t>
            </a:r>
            <a:r>
              <a:rPr lang="en-US" dirty="0"/>
              <a:t>are some venues with no-rating. So, we should remove these venues.</a:t>
            </a:r>
          </a:p>
          <a:p>
            <a:pPr lvl="1"/>
            <a:r>
              <a:rPr lang="en-US" dirty="0" smtClean="0"/>
              <a:t>Some </a:t>
            </a:r>
            <a:r>
              <a:rPr lang="en-US" dirty="0"/>
              <a:t>venues has a rating, but number of people who rated is low. So, it is hard to be sure the rating value really represents the venue or not (Maybe the mans of the venue rated :)). So, we should remove the venues with vote number below a certain number.</a:t>
            </a:r>
            <a:endParaRPr lang="en-IN" dirty="0"/>
          </a:p>
        </p:txBody>
      </p:sp>
    </p:spTree>
    <p:extLst>
      <p:ext uri="{BB962C8B-B14F-4D97-AF65-F5344CB8AC3E}">
        <p14:creationId xmlns:p14="http://schemas.microsoft.com/office/powerpoint/2010/main" val="29651362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1772</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WHERE to GO in ISTANBUL, TURKEY</vt:lpstr>
      <vt:lpstr>Introduction</vt:lpstr>
      <vt:lpstr>Data Collection and APIs</vt:lpstr>
      <vt:lpstr>Using Foursquare API</vt:lpstr>
      <vt:lpstr>Using Zomato API</vt:lpstr>
      <vt:lpstr>Merging and Cleaning Data</vt:lpstr>
      <vt:lpstr>PowerPoint Presentation</vt:lpstr>
      <vt:lpstr>PowerPoint Presentation</vt:lpstr>
      <vt:lpstr>Merging &amp; Cleaning</vt:lpstr>
      <vt:lpstr>Methodology</vt:lpstr>
      <vt:lpstr>Categories </vt:lpstr>
      <vt:lpstr>Rating</vt:lpstr>
      <vt:lpstr>Price</vt:lpstr>
      <vt:lpstr>Clustering</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Venues in Indore</dc:title>
  <dc:creator>Achal Vaidya</dc:creator>
  <cp:lastModifiedBy>Rafet Yildirim (Garanti Teknoloji)</cp:lastModifiedBy>
  <cp:revision>28</cp:revision>
  <dcterms:created xsi:type="dcterms:W3CDTF">2020-04-27T09:51:52Z</dcterms:created>
  <dcterms:modified xsi:type="dcterms:W3CDTF">2020-11-29T02:17:35Z</dcterms:modified>
</cp:coreProperties>
</file>