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9" r:id="rId1"/>
    <p:sldMasterId id="2147484143" r:id="rId2"/>
    <p:sldMasterId id="2147484155" r:id="rId3"/>
    <p:sldMasterId id="2147484167" r:id="rId4"/>
    <p:sldMasterId id="2147484130" r:id="rId5"/>
  </p:sldMasterIdLst>
  <p:notesMasterIdLst>
    <p:notesMasterId r:id="rId11"/>
  </p:notesMasterIdLst>
  <p:handoutMasterIdLst>
    <p:handoutMasterId r:id="rId12"/>
  </p:handoutMasterIdLst>
  <p:sldIdLst>
    <p:sldId id="347" r:id="rId6"/>
    <p:sldId id="355" r:id="rId7"/>
    <p:sldId id="350" r:id="rId8"/>
    <p:sldId id="344" r:id="rId9"/>
    <p:sldId id="357" r:id="rId10"/>
  </p:sldIdLst>
  <p:sldSz cx="9144000" cy="5143500" type="screen16x9"/>
  <p:notesSz cx="6797675" cy="9928225"/>
  <p:defaultTextStyle>
    <a:defPPr marL="0" marR="0" indent="0" algn="l" defTabSz="342875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0850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128579" algn="ctr" defTabSz="40850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257156" algn="ctr" defTabSz="40850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385736" algn="ctr" defTabSz="40850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514313" algn="ctr" defTabSz="40850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642890" algn="ctr" defTabSz="40850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771468" algn="ctr" defTabSz="40850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900046" algn="ctr" defTabSz="40850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028622" algn="ctr" defTabSz="40850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Савина Валерия Валериевна" initials="СВВ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3C0"/>
    <a:srgbClr val="A8ABAF"/>
    <a:srgbClr val="8DC0DF"/>
    <a:srgbClr val="B999D1"/>
    <a:srgbClr val="193B52"/>
    <a:srgbClr val="5DA7D9"/>
    <a:srgbClr val="9FDED1"/>
    <a:srgbClr val="5AC0A4"/>
    <a:srgbClr val="F19545"/>
    <a:srgbClr val="F8C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3" autoAdjust="0"/>
    <p:restoredTop sz="97158" autoAdjust="0"/>
  </p:normalViewPr>
  <p:slideViewPr>
    <p:cSldViewPr snapToGrid="0" snapToObjects="1">
      <p:cViewPr varScale="1">
        <p:scale>
          <a:sx n="216" d="100"/>
          <a:sy n="216" d="100"/>
        </p:scale>
        <p:origin x="-582" y="-102"/>
      </p:cViewPr>
      <p:guideLst>
        <p:guide orient="horz" pos="1062"/>
        <p:guide orient="horz" pos="2986"/>
        <p:guide orient="horz" pos="611"/>
        <p:guide orient="horz" pos="162"/>
        <p:guide orient="horz" pos="895"/>
        <p:guide orient="horz" pos="2742"/>
        <p:guide orient="horz" pos="825"/>
        <p:guide pos="3716"/>
        <p:guide pos="5615"/>
        <p:guide pos="263"/>
        <p:guide pos="1904"/>
        <p:guide pos="1650"/>
        <p:guide pos="33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-405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07FC5-D862-4CB3-90B0-72B3F992403A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0DBF2-6414-4132-A3CA-F58055B9D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104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484410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38" latinLnBrk="0">
      <a:defRPr sz="500">
        <a:latin typeface="Lucida Grande"/>
        <a:ea typeface="Lucida Grande"/>
        <a:cs typeface="Lucida Grande"/>
        <a:sym typeface="Lucida Grande"/>
      </a:defRPr>
    </a:lvl1pPr>
    <a:lvl2pPr indent="85719" defTabSz="171438" latinLnBrk="0">
      <a:defRPr sz="500">
        <a:latin typeface="Lucida Grande"/>
        <a:ea typeface="Lucida Grande"/>
        <a:cs typeface="Lucida Grande"/>
        <a:sym typeface="Lucida Grande"/>
      </a:defRPr>
    </a:lvl2pPr>
    <a:lvl3pPr indent="171438" defTabSz="171438" latinLnBrk="0">
      <a:defRPr sz="500">
        <a:latin typeface="Lucida Grande"/>
        <a:ea typeface="Lucida Grande"/>
        <a:cs typeface="Lucida Grande"/>
        <a:sym typeface="Lucida Grande"/>
      </a:defRPr>
    </a:lvl3pPr>
    <a:lvl4pPr indent="257156" defTabSz="171438" latinLnBrk="0">
      <a:defRPr sz="500">
        <a:latin typeface="Lucida Grande"/>
        <a:ea typeface="Lucida Grande"/>
        <a:cs typeface="Lucida Grande"/>
        <a:sym typeface="Lucida Grande"/>
      </a:defRPr>
    </a:lvl4pPr>
    <a:lvl5pPr indent="342875" defTabSz="171438" latinLnBrk="0">
      <a:defRPr sz="500">
        <a:latin typeface="Lucida Grande"/>
        <a:ea typeface="Lucida Grande"/>
        <a:cs typeface="Lucida Grande"/>
        <a:sym typeface="Lucida Grande"/>
      </a:defRPr>
    </a:lvl5pPr>
    <a:lvl6pPr indent="428592" defTabSz="171438" latinLnBrk="0">
      <a:defRPr sz="500">
        <a:latin typeface="Lucida Grande"/>
        <a:ea typeface="Lucida Grande"/>
        <a:cs typeface="Lucida Grande"/>
        <a:sym typeface="Lucida Grande"/>
      </a:defRPr>
    </a:lvl6pPr>
    <a:lvl7pPr indent="514313" defTabSz="171438" latinLnBrk="0">
      <a:defRPr sz="500">
        <a:latin typeface="Lucida Grande"/>
        <a:ea typeface="Lucida Grande"/>
        <a:cs typeface="Lucida Grande"/>
        <a:sym typeface="Lucida Grande"/>
      </a:defRPr>
    </a:lvl7pPr>
    <a:lvl8pPr indent="600030" defTabSz="171438" latinLnBrk="0">
      <a:defRPr sz="500">
        <a:latin typeface="Lucida Grande"/>
        <a:ea typeface="Lucida Grande"/>
        <a:cs typeface="Lucida Grande"/>
        <a:sym typeface="Lucida Grande"/>
      </a:defRPr>
    </a:lvl8pPr>
    <a:lvl9pPr indent="685749" defTabSz="171438" latinLnBrk="0">
      <a:defRPr sz="5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35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ая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0"/>
            <a:ext cx="9141291" cy="5143500"/>
          </a:xfrm>
          <a:prstGeom prst="rect">
            <a:avLst/>
          </a:prstGeom>
        </p:spPr>
      </p:pic>
      <p:sp>
        <p:nvSpPr>
          <p:cNvPr id="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 lIns="91436" tIns="45718" rIns="91436" bIns="45718"/>
          <a:lstStyle>
            <a:lvl1pPr marL="0" marR="0" indent="0" algn="l" defTabSz="17143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 lIns="91436" tIns="45718" rIns="91436" bIns="45718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80" y="3952853"/>
            <a:ext cx="4657725" cy="1045647"/>
          </a:xfrm>
          <a:prstGeom prst="rect">
            <a:avLst/>
          </a:prstGeom>
        </p:spPr>
        <p:txBody>
          <a:bodyPr vert="horz" lIns="91436" tIns="45718" rIns="91436" bIns="45718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1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9" y="268909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9377" y="969963"/>
            <a:ext cx="6277009" cy="3849396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5607156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193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54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9" y="268909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7787" y="1516064"/>
            <a:ext cx="6278598" cy="3303296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29" hasCustomPrompt="1"/>
          </p:nvPr>
        </p:nvSpPr>
        <p:spPr>
          <a:xfrm>
            <a:off x="2619376" y="969054"/>
            <a:ext cx="6277010" cy="451762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2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5607156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193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1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9" y="268909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2617788" y="1615342"/>
            <a:ext cx="3011394" cy="3212895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2617788" y="971624"/>
            <a:ext cx="3011394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31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5607156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5896010" y="1619249"/>
            <a:ext cx="3000375" cy="3212895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51" hasCustomPrompt="1"/>
          </p:nvPr>
        </p:nvSpPr>
        <p:spPr>
          <a:xfrm>
            <a:off x="5896010" y="969965"/>
            <a:ext cx="3000375" cy="547099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193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59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9" y="268909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755230" y="1619235"/>
            <a:ext cx="2016000" cy="3200124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marR="0" lvl="0" indent="-179992" algn="l" defTabSz="171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80385" y="1619252"/>
            <a:ext cx="2016000" cy="3213099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marR="0" lvl="0" indent="-179992" algn="l" defTabSz="171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2619376" y="954661"/>
            <a:ext cx="2050514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4752725" y="969742"/>
            <a:ext cx="2016003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867526" y="971579"/>
            <a:ext cx="2028860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5607156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2617788" y="1619164"/>
            <a:ext cx="2039812" cy="3206546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marR="0" lvl="0" indent="-179992" algn="l" defTabSz="171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193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52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6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6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7" y="297063"/>
            <a:ext cx="7802669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7" y="969964"/>
            <a:ext cx="8474110" cy="3849396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79992" indent="-179992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indent="-179992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lvl="1" indent="-179992" algn="l" defTabSz="171438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</p:spTree>
    <p:extLst>
      <p:ext uri="{BB962C8B-B14F-4D97-AF65-F5344CB8AC3E}">
        <p14:creationId xmlns:p14="http://schemas.microsoft.com/office/powerpoint/2010/main" val="2673059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6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6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2"/>
            <a:ext cx="8474109" cy="450698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7" y="297063"/>
            <a:ext cx="7802669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7" y="1520826"/>
            <a:ext cx="8474110" cy="3298534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79992" indent="-179992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indent="-179992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lvl="1" indent="-179992" algn="l" defTabSz="171438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</p:spTree>
    <p:extLst>
      <p:ext uri="{BB962C8B-B14F-4D97-AF65-F5344CB8AC3E}">
        <p14:creationId xmlns:p14="http://schemas.microsoft.com/office/powerpoint/2010/main" val="1796127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6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6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7" y="297063"/>
            <a:ext cx="7802669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3206179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85" indent="-107147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lvl="1" indent="-179992" algn="l" defTabSz="171438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2475" y="1619532"/>
            <a:ext cx="4183912" cy="3206179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85" indent="-107147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lvl="1" indent="-179992" algn="l" defTabSz="171438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2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56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6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6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3200173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3200173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3" y="966950"/>
            <a:ext cx="2736001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2" y="967189"/>
            <a:ext cx="2736001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5" y="966950"/>
            <a:ext cx="2736001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7" y="297063"/>
            <a:ext cx="7802669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90" y="1629821"/>
            <a:ext cx="2737585" cy="3200173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550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6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6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3200173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marR="0" lvl="0" indent="-179992" algn="l" defTabSz="171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99002" y="1619186"/>
            <a:ext cx="2033566" cy="3200173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marR="0" lvl="0" indent="-179992" algn="l" defTabSz="171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7652" y="1619186"/>
            <a:ext cx="2048735" cy="3200173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marR="0" lvl="0" indent="-179992" algn="l" defTabSz="171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3" y="966950"/>
            <a:ext cx="2016003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1" y="968302"/>
            <a:ext cx="2046266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7652" y="968302"/>
            <a:ext cx="2048735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7" y="297063"/>
            <a:ext cx="7802669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3200173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marR="0" lvl="0" indent="-179992" algn="l" defTabSz="171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4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71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0"/>
            <a:ext cx="9141291" cy="5143500"/>
          </a:xfrm>
          <a:prstGeom prst="rect">
            <a:avLst/>
          </a:prstGeom>
        </p:spPr>
      </p:pic>
      <p:sp>
        <p:nvSpPr>
          <p:cNvPr id="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 lIns="91436" tIns="45718" rIns="91436" bIns="45718"/>
          <a:lstStyle>
            <a:lvl1pPr marL="0" marR="0" indent="0" algn="l" defTabSz="17143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Закрывающий слайд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 lIns="91436" tIns="45718" rIns="91436" bIns="45718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80" y="3952853"/>
            <a:ext cx="4657725" cy="1045647"/>
          </a:xfrm>
          <a:prstGeom prst="rect">
            <a:avLst/>
          </a:prstGeom>
        </p:spPr>
        <p:txBody>
          <a:bodyPr vert="horz" lIns="91436" tIns="45718" rIns="91436" bIns="45718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r>
              <a:rPr lang="en-US" dirty="0" smtClean="0"/>
              <a:t>                                                                              </a:t>
            </a:r>
            <a:r>
              <a:rPr lang="ru-RU" dirty="0" smtClean="0"/>
              <a:t>+7 (код) </a:t>
            </a:r>
            <a:r>
              <a:rPr lang="ru-RU" dirty="0" err="1" smtClean="0"/>
              <a:t>ххх-хххх</a:t>
            </a:r>
            <a:r>
              <a:rPr lang="ru-RU" dirty="0" smtClean="0"/>
              <a:t>//</a:t>
            </a:r>
            <a:r>
              <a:rPr lang="en-US" dirty="0" smtClean="0"/>
              <a:t> xxx@ibs.ru</a:t>
            </a:r>
            <a:r>
              <a:rPr lang="ru-RU" dirty="0" smtClean="0"/>
              <a:t> (по желанию)//ARIAL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0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Т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0"/>
            <a:ext cx="9141291" cy="51435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  <p:sp>
        <p:nvSpPr>
          <p:cNvPr id="1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 lIns="91436" tIns="45718" rIns="91436" bIns="45718"/>
          <a:lstStyle>
            <a:lvl1pPr marL="0" marR="0" indent="0" algn="l" defTabSz="17143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 lIns="91436" tIns="45718" rIns="91436" bIns="45718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80" y="4191049"/>
            <a:ext cx="4657725" cy="807451"/>
          </a:xfrm>
          <a:prstGeom prst="rect">
            <a:avLst/>
          </a:prstGeom>
        </p:spPr>
        <p:txBody>
          <a:bodyPr vert="horz" lIns="91436" tIns="45718" rIns="91436" bIns="45718" anchor="b"/>
          <a:lstStyle>
            <a:lvl1pPr marL="0" indent="0">
              <a:buNone/>
              <a:defRPr sz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12//R38 G38 B38//ВСЕ ПРОПИСНЫЕ  </a:t>
            </a:r>
          </a:p>
        </p:txBody>
      </p:sp>
    </p:spTree>
    <p:extLst>
      <p:ext uri="{BB962C8B-B14F-4D97-AF65-F5344CB8AC3E}">
        <p14:creationId xmlns:p14="http://schemas.microsoft.com/office/powerpoint/2010/main" val="3558565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5"/>
            <a:ext cx="7772400" cy="11017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684-D5E1-421E-B64E-FD1479234BE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BA4C-A420-421C-A26D-96A1D5383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531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684-D5E1-421E-B64E-FD1479234BE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BA4C-A420-421C-A26D-96A1D5383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165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684-D5E1-421E-B64E-FD1479234BE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BA4C-A420-421C-A26D-96A1D5383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845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684-D5E1-421E-B64E-FD1479234BE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BA4C-A420-421C-A26D-96A1D5383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5072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684-D5E1-421E-B64E-FD1479234BE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BA4C-A420-421C-A26D-96A1D5383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0975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684-D5E1-421E-B64E-FD1479234BE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BA4C-A420-421C-A26D-96A1D5383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5967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684-D5E1-421E-B64E-FD1479234BE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BA4C-A420-421C-A26D-96A1D5383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5863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684-D5E1-421E-B64E-FD1479234BE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BA4C-A420-421C-A26D-96A1D5383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9386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684-D5E1-421E-B64E-FD1479234BE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BA4C-A420-421C-A26D-96A1D5383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902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684-D5E1-421E-B64E-FD1479234BE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BA4C-A420-421C-A26D-96A1D5383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77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415" y="257556"/>
            <a:ext cx="2404872" cy="4885944"/>
          </a:xfrm>
          <a:prstGeom prst="rect">
            <a:avLst/>
          </a:prstGeom>
        </p:spPr>
      </p:pic>
      <p:sp>
        <p:nvSpPr>
          <p:cNvPr id="16" name="Текст 2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20691" y="1420816"/>
            <a:ext cx="4780922" cy="34163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285736" indent="-285736">
              <a:spcBef>
                <a:spcPts val="0"/>
              </a:spcBef>
              <a:spcAft>
                <a:spcPts val="600"/>
              </a:spcAft>
              <a:buClr>
                <a:srgbClr val="2B82BF"/>
              </a:buClr>
              <a:buSzPct val="100000"/>
              <a:buFont typeface="Arial" panose="020B0604020202020204" pitchFamily="34" charset="0"/>
              <a:buChar char="•"/>
              <a:defRPr lang="en-US" sz="1400" kern="1200" cap="all" baseline="0" dirty="0" smtClean="0">
                <a:solidFill>
                  <a:srgbClr val="262626"/>
                </a:solidFill>
                <a:latin typeface="Arial"/>
                <a:ea typeface="+mn-ea"/>
                <a:cs typeface="Arial"/>
              </a:defRPr>
            </a:lvl1pPr>
            <a:lvl2pPr marL="465726" indent="-285736">
              <a:spcBef>
                <a:spcPts val="240"/>
              </a:spcBef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cap="all" baseline="0">
                <a:solidFill>
                  <a:srgbClr val="262626"/>
                </a:solidFill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285736" marR="0" lvl="0" indent="-285736" algn="l" defTabSz="171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ru-RU" dirty="0" smtClean="0"/>
              <a:t>ГЛАВА </a:t>
            </a:r>
            <a:r>
              <a:rPr lang="en-US" dirty="0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err="1" smtClean="0"/>
              <a:t>Arial</a:t>
            </a:r>
            <a:r>
              <a:rPr lang="ru-RU" dirty="0" smtClean="0"/>
              <a:t> Обычный, 14//R38 G38 B38//все прописные</a:t>
            </a:r>
            <a:endParaRPr lang="en-US" dirty="0" smtClean="0"/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Arial </a:t>
            </a:r>
            <a:r>
              <a:rPr lang="ru-RU" dirty="0" smtClean="0"/>
              <a:t>обычный, 12// R38 G38 B38//все прописные</a:t>
            </a:r>
          </a:p>
          <a:p>
            <a:pPr lvl="1"/>
            <a:endParaRPr lang="en-US" dirty="0" smtClean="0"/>
          </a:p>
          <a:p>
            <a:pPr lvl="0"/>
            <a:endParaRPr lang="ru-RU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ru-RU" dirty="0" smtClean="0"/>
          </a:p>
        </p:txBody>
      </p:sp>
      <p:sp>
        <p:nvSpPr>
          <p:cNvPr id="17" name="Заголовок 13"/>
          <p:cNvSpPr>
            <a:spLocks noGrp="1"/>
          </p:cNvSpPr>
          <p:nvPr userDrawn="1">
            <p:ph type="title" hasCustomPrompt="1"/>
          </p:nvPr>
        </p:nvSpPr>
        <p:spPr>
          <a:xfrm>
            <a:off x="420688" y="246858"/>
            <a:ext cx="4780922" cy="723107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содержание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16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684-D5E1-421E-B64E-FD1479234BE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BA4C-A420-421C-A26D-96A1D5383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739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5"/>
            <a:ext cx="7772400" cy="11017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951A-02FE-47CE-8F92-D43EAE4E8269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1136-12ED-42AC-B921-E93ACE777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3234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951A-02FE-47CE-8F92-D43EAE4E8269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1136-12ED-42AC-B921-E93ACE777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8343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951A-02FE-47CE-8F92-D43EAE4E8269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1136-12ED-42AC-B921-E93ACE777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083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951A-02FE-47CE-8F92-D43EAE4E8269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1136-12ED-42AC-B921-E93ACE777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8204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951A-02FE-47CE-8F92-D43EAE4E8269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1136-12ED-42AC-B921-E93ACE777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1344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951A-02FE-47CE-8F92-D43EAE4E8269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1136-12ED-42AC-B921-E93ACE777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8267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951A-02FE-47CE-8F92-D43EAE4E8269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1136-12ED-42AC-B921-E93ACE777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2260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951A-02FE-47CE-8F92-D43EAE4E8269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1136-12ED-42AC-B921-E93ACE777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2900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951A-02FE-47CE-8F92-D43EAE4E8269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1136-12ED-42AC-B921-E93ACE777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83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0"/>
            <a:ext cx="9141291" cy="5143500"/>
          </a:xfrm>
          <a:prstGeom prst="rect">
            <a:avLst/>
          </a:prstGeom>
        </p:spPr>
      </p:pic>
      <p:sp>
        <p:nvSpPr>
          <p:cNvPr id="17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439740" y="3214823"/>
            <a:ext cx="4749172" cy="1679802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600" cap="all" baseline="0"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РАЗДЕЛА//</a:t>
            </a:r>
            <a:r>
              <a:rPr lang="en-US" dirty="0" smtClean="0"/>
              <a:t>ARIAL</a:t>
            </a:r>
            <a:r>
              <a:rPr lang="ru-RU" dirty="0" smtClean="0"/>
              <a:t> ОБЫЧНЫЙ, 16//</a:t>
            </a:r>
            <a:r>
              <a:rPr lang="en-US" dirty="0" smtClean="0"/>
              <a:t>R38G38B38//</a:t>
            </a:r>
            <a:r>
              <a:rPr lang="ru-RU" dirty="0" smtClean="0"/>
              <a:t>ВСЕ ПРОПИСНЫЕ</a:t>
            </a:r>
            <a:endParaRPr lang="en-US" dirty="0" smtClean="0"/>
          </a:p>
        </p:txBody>
      </p:sp>
      <p:sp>
        <p:nvSpPr>
          <p:cNvPr id="21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30213" y="254002"/>
            <a:ext cx="4768850" cy="715963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1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951A-02FE-47CE-8F92-D43EAE4E8269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1136-12ED-42AC-B921-E93ACE777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4750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951A-02FE-47CE-8F92-D43EAE4E8269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1136-12ED-42AC-B921-E93ACE777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7891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40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1132-EEE3-45E9-91F1-C08E832258B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DDC0-BB35-4828-A498-4D4908B430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488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1132-EEE3-45E9-91F1-C08E832258B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DDC0-BB35-4828-A498-4D4908B430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887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7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1132-EEE3-45E9-91F1-C08E832258B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DDC0-BB35-4828-A498-4D4908B430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987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1132-EEE3-45E9-91F1-C08E832258B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DDC0-BB35-4828-A498-4D4908B430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819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1132-EEE3-45E9-91F1-C08E832258B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DDC0-BB35-4828-A498-4D4908B430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276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1132-EEE3-45E9-91F1-C08E832258B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DDC0-BB35-4828-A498-4D4908B430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8018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1132-EEE3-45E9-91F1-C08E832258B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DDC0-BB35-4828-A498-4D4908B430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259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1132-EEE3-45E9-91F1-C08E832258B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DDC0-BB35-4828-A498-4D4908B430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6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5236"/>
            <a:ext cx="9144000" cy="588264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6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6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7" y="969054"/>
            <a:ext cx="8474110" cy="3370115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79992" indent="-179992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59982" indent="-179992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7" y="297063"/>
            <a:ext cx="7802669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917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1132-EEE3-45E9-91F1-C08E832258B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DDC0-BB35-4828-A498-4D4908B430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1912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1132-EEE3-45E9-91F1-C08E832258B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DDC0-BB35-4828-A498-4D4908B430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0561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2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1132-EEE3-45E9-91F1-C08E832258B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09.11.2020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DDC0-BB35-4828-A498-4D4908B430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010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5"/>
            <a:ext cx="7772400" cy="11017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330C-F166-495C-A504-D521E40E117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998-A21A-41EB-867A-FEC9DCCC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4819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330C-F166-495C-A504-D521E40E117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998-A21A-41EB-867A-FEC9DCCC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9782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330C-F166-495C-A504-D521E40E117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998-A21A-41EB-867A-FEC9DCCC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4504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330C-F166-495C-A504-D521E40E117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998-A21A-41EB-867A-FEC9DCCC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0171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330C-F166-495C-A504-D521E40E117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998-A21A-41EB-867A-FEC9DCCC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5076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330C-F166-495C-A504-D521E40E117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998-A21A-41EB-867A-FEC9DCCC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674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330C-F166-495C-A504-D521E40E117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998-A21A-41EB-867A-FEC9DCCC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0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5236"/>
            <a:ext cx="9144000" cy="588264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6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6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7" y="1516063"/>
            <a:ext cx="8474110" cy="2823104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79992" indent="-179992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59982" indent="-179992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7" y="297063"/>
            <a:ext cx="7802669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3"/>
            <a:ext cx="8474109" cy="451761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</p:spTree>
    <p:extLst>
      <p:ext uri="{BB962C8B-B14F-4D97-AF65-F5344CB8AC3E}">
        <p14:creationId xmlns:p14="http://schemas.microsoft.com/office/powerpoint/2010/main" val="1825129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330C-F166-495C-A504-D521E40E117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998-A21A-41EB-867A-FEC9DCCC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03063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330C-F166-495C-A504-D521E40E117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998-A21A-41EB-867A-FEC9DCCC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3142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330C-F166-495C-A504-D521E40E117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998-A21A-41EB-867A-FEC9DCCC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0414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330C-F166-495C-A504-D521E40E117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998-A21A-41EB-867A-FEC9DCCC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77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5236"/>
            <a:ext cx="9144000" cy="588264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6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6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7" y="297063"/>
            <a:ext cx="7802669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2739745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85" indent="-107147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lvl="1" indent="-179992" algn="l" defTabSz="171438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8411" y="1613594"/>
            <a:ext cx="4176000" cy="2739745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85" indent="-107147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lvl="1" indent="-179992" algn="l" defTabSz="171438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2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126008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5236"/>
            <a:ext cx="9144000" cy="588264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6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6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2733739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2733739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3" y="966950"/>
            <a:ext cx="2736001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2" y="967189"/>
            <a:ext cx="2736001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5" y="966950"/>
            <a:ext cx="2736001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7" y="297063"/>
            <a:ext cx="7802669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90" y="1617945"/>
            <a:ext cx="2737585" cy="2733739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230371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5236"/>
            <a:ext cx="9144000" cy="588264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6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6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2733739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marR="0" lvl="0" indent="-179992" algn="l" defTabSz="171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80566" y="1619186"/>
            <a:ext cx="2052000" cy="2733739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marR="0" lvl="0" indent="-179992" algn="l" defTabSz="171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1712" y="1619186"/>
            <a:ext cx="2052000" cy="2733739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marR="0" lvl="0" indent="-179992" algn="l" defTabSz="171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3" y="966950"/>
            <a:ext cx="2016003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1" y="968302"/>
            <a:ext cx="2046266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1712" y="968302"/>
            <a:ext cx="2054673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7" y="297063"/>
            <a:ext cx="7802669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2733739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marR="0" lvl="0" indent="-179992" algn="l" defTabSz="171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4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254791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632" y="272391"/>
            <a:ext cx="568800" cy="5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  <p:sldLayoutId id="2147484121" r:id="rId12"/>
    <p:sldLayoutId id="2147484122" r:id="rId13"/>
    <p:sldLayoutId id="2147484123" r:id="rId14"/>
    <p:sldLayoutId id="2147484124" r:id="rId15"/>
    <p:sldLayoutId id="2147484125" r:id="rId16"/>
    <p:sldLayoutId id="2147484126" r:id="rId17"/>
    <p:sldLayoutId id="2147484127" r:id="rId18"/>
    <p:sldLayoutId id="2147484128" r:id="rId19"/>
  </p:sldLayoutIdLst>
  <p:timing>
    <p:tnLst>
      <p:par>
        <p:cTn id="1" dur="indefinite" restart="never" nodeType="tmRoot"/>
      </p:par>
    </p:tnLst>
  </p:timing>
  <p:txStyles>
    <p:titleStyle>
      <a:lvl1pPr algn="ctr" defTabSz="171438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79" indent="-128579" algn="l" defTabSz="17143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8585" indent="-107147" algn="l" defTabSz="171438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28592" indent="-85719" algn="l" defTabSz="171438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30" indent="-85719" algn="l" defTabSz="171438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1468" indent="-85719" algn="l" defTabSz="171438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42905" indent="-85719" algn="l" defTabSz="171438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343" indent="-85719" algn="l" defTabSz="171438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779" indent="-85719" algn="l" defTabSz="171438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57216" indent="-85719" algn="l" defTabSz="171438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14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38" algn="l" defTabSz="1714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875" algn="l" defTabSz="1714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13" algn="l" defTabSz="1714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49" algn="l" defTabSz="1714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186" algn="l" defTabSz="1714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622" algn="l" defTabSz="1714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060" algn="l" defTabSz="1714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498" algn="l" defTabSz="1714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075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22684-D5E1-421E-B64E-FD1479234BE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FBA4C-A420-421C-A26D-96A1D5383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7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timing>
    <p:tnLst>
      <p:par>
        <p:cTn id="1" dur="indefinite" restart="never" nodeType="tmRoot"/>
      </p:par>
    </p:tnLst>
  </p:timing>
  <p:txStyles>
    <p:titleStyle>
      <a:lvl1pPr algn="ctr" defTabSz="91435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4" indent="-342884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075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0951A-02FE-47CE-8F92-D43EAE4E8269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1136-12ED-42AC-B921-E93ACE777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37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</p:sldLayoutIdLst>
  <p:timing>
    <p:tnLst>
      <p:par>
        <p:cTn id="1" dur="indefinite" restart="never" nodeType="tmRoot"/>
      </p:par>
    </p:tnLst>
  </p:timing>
  <p:txStyles>
    <p:titleStyle>
      <a:lvl1pPr algn="ctr" defTabSz="91435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4" indent="-342884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7" tIns="34289" rIns="68577" bIns="34289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77" tIns="34289" rIns="68577" bIns="34289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 hangingPunct="1"/>
            <a:fld id="{5A6B1132-EEE3-45E9-91F1-C08E832258B3}" type="datetimeFigureOut">
              <a:rPr lang="ru-RU" kern="1200" smtClean="0">
                <a:solidFill>
                  <a:prstClr val="black">
                    <a:tint val="75000"/>
                  </a:prstClr>
                </a:solidFill>
              </a:rPr>
              <a:pPr defTabSz="685766" hangingPunct="1"/>
              <a:t>09.11.2020</a:t>
            </a:fld>
            <a:endParaRPr lang="ru-RU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 hangingPunct="1"/>
            <a:endParaRPr lang="ru-RU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 hangingPunct="1"/>
            <a:fld id="{81D0DDC0-BB35-4828-A498-4D4908B430DD}" type="slidenum">
              <a:rPr lang="ru-RU" kern="1200" smtClean="0">
                <a:solidFill>
                  <a:prstClr val="black">
                    <a:tint val="75000"/>
                  </a:prstClr>
                </a:solidFill>
              </a:rPr>
              <a:pPr defTabSz="685766" hangingPunct="1"/>
              <a:t>‹#›</a:t>
            </a:fld>
            <a:endParaRPr lang="ru-RU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1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timing>
    <p:tnLst>
      <p:par>
        <p:cTn id="1" dur="indefinite" restart="never" nodeType="tmRoot"/>
      </p:par>
    </p:tnLst>
  </p:timing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075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F330C-F166-495C-A504-D521E40E117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73998-A21A-41EB-867A-FEC9DCCC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69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iming>
    <p:tnLst>
      <p:par>
        <p:cTn id="1" dur="indefinite" restart="never" nodeType="tmRoot"/>
      </p:par>
    </p:tnLst>
  </p:timing>
  <p:txStyles>
    <p:titleStyle>
      <a:lvl1pPr algn="ctr" defTabSz="91435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4" indent="-342884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7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Предприятие выпускает высокопроницаемую трансформаторную сталь (ВПС)</a:t>
            </a:r>
          </a:p>
          <a:p>
            <a:r>
              <a:rPr lang="ru-RU" dirty="0" smtClean="0"/>
              <a:t>Основной показатель качества ВПС – </a:t>
            </a:r>
            <a:r>
              <a:rPr lang="ru-RU" b="1" dirty="0" smtClean="0">
                <a:solidFill>
                  <a:schemeClr val="accent2"/>
                </a:solidFill>
              </a:rPr>
              <a:t>низкие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tx2"/>
                </a:solidFill>
              </a:rPr>
              <a:t>удельные магнитные потери</a:t>
            </a:r>
          </a:p>
          <a:p>
            <a:r>
              <a:rPr lang="ru-RU" dirty="0" smtClean="0"/>
              <a:t>ВПС считается качественной при удельных магнитных потерях </a:t>
            </a:r>
            <a:r>
              <a:rPr lang="ru-RU" b="1" dirty="0">
                <a:solidFill>
                  <a:schemeClr val="accent2"/>
                </a:solidFill>
              </a:rPr>
              <a:t>&lt; 1.1 Вт/кг</a:t>
            </a:r>
            <a:endParaRPr lang="ru-RU" dirty="0" smtClean="0"/>
          </a:p>
          <a:p>
            <a:pPr marL="0" indent="0">
              <a:buNone/>
            </a:pPr>
            <a:endParaRPr lang="ru-RU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2"/>
                </a:solidFill>
              </a:rPr>
              <a:t>Цель работы: </a:t>
            </a:r>
            <a:r>
              <a:rPr lang="ru-RU" dirty="0" smtClean="0"/>
              <a:t>определить </a:t>
            </a:r>
            <a:r>
              <a:rPr lang="ru-RU" dirty="0" smtClean="0"/>
              <a:t>возможные направления улучшения технологического процесса для увеличения процента </a:t>
            </a:r>
            <a:r>
              <a:rPr lang="ru-RU" dirty="0"/>
              <a:t>выхода продукции с низкими удельными магнитными </a:t>
            </a:r>
            <a:r>
              <a:rPr lang="ru-RU" dirty="0" smtClean="0"/>
              <a:t>потерями</a:t>
            </a:r>
            <a:endParaRPr lang="ru-RU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ru-RU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2"/>
                </a:solidFill>
              </a:rPr>
              <a:t>Задачи (и их важность):</a:t>
            </a:r>
            <a:endParaRPr lang="ru-RU" b="1" dirty="0">
              <a:solidFill>
                <a:schemeClr val="accent2"/>
              </a:solidFill>
            </a:endParaRPr>
          </a:p>
          <a:p>
            <a:r>
              <a:rPr lang="ru-RU" dirty="0" smtClean="0">
                <a:solidFill>
                  <a:srgbClr val="262626"/>
                </a:solidFill>
              </a:rPr>
              <a:t>Определить проблемы с данными по параметрам технологического процесса (</a:t>
            </a:r>
            <a:r>
              <a:rPr lang="ru-RU" b="1" dirty="0" smtClean="0">
                <a:solidFill>
                  <a:schemeClr val="accent2"/>
                </a:solidFill>
              </a:rPr>
              <a:t>70</a:t>
            </a:r>
            <a:r>
              <a:rPr lang="ru-RU" b="1" dirty="0" smtClean="0">
                <a:solidFill>
                  <a:schemeClr val="accent2"/>
                </a:solidFill>
              </a:rPr>
              <a:t>%</a:t>
            </a:r>
            <a:r>
              <a:rPr lang="ru-RU" dirty="0" smtClean="0">
                <a:solidFill>
                  <a:srgbClr val="262626"/>
                </a:solidFill>
              </a:rPr>
              <a:t>)</a:t>
            </a:r>
            <a:endParaRPr lang="ru-RU" dirty="0">
              <a:solidFill>
                <a:srgbClr val="262626"/>
              </a:solidFill>
            </a:endParaRPr>
          </a:p>
          <a:p>
            <a:r>
              <a:rPr lang="ru-RU" dirty="0" smtClean="0">
                <a:solidFill>
                  <a:srgbClr val="262626"/>
                </a:solidFill>
              </a:rPr>
              <a:t>Определить </a:t>
            </a:r>
            <a:r>
              <a:rPr lang="ru-RU" dirty="0">
                <a:solidFill>
                  <a:srgbClr val="262626"/>
                </a:solidFill>
              </a:rPr>
              <a:t>наиболее важные </a:t>
            </a:r>
            <a:r>
              <a:rPr lang="ru-RU" dirty="0" smtClean="0">
                <a:solidFill>
                  <a:srgbClr val="262626"/>
                </a:solidFill>
              </a:rPr>
              <a:t>этапы и параметры </a:t>
            </a:r>
            <a:r>
              <a:rPr lang="ru-RU" dirty="0">
                <a:solidFill>
                  <a:srgbClr val="262626"/>
                </a:solidFill>
              </a:rPr>
              <a:t>технологического </a:t>
            </a:r>
            <a:r>
              <a:rPr lang="ru-RU" dirty="0" smtClean="0">
                <a:solidFill>
                  <a:srgbClr val="262626"/>
                </a:solidFill>
              </a:rPr>
              <a:t>процесса, влияющие на качество продукции (</a:t>
            </a:r>
            <a:r>
              <a:rPr lang="ru-RU" b="1" dirty="0" smtClean="0">
                <a:solidFill>
                  <a:schemeClr val="accent2"/>
                </a:solidFill>
              </a:rPr>
              <a:t>30%</a:t>
            </a:r>
            <a:r>
              <a:rPr lang="ru-RU" dirty="0" smtClean="0">
                <a:solidFill>
                  <a:srgbClr val="262626"/>
                </a:solidFill>
              </a:rPr>
              <a:t>)</a:t>
            </a:r>
            <a:endParaRPr lang="ru-RU" dirty="0">
              <a:solidFill>
                <a:srgbClr val="262626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76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48"/>
          </p:nvPr>
        </p:nvSpPr>
        <p:spPr>
          <a:xfrm>
            <a:off x="422272" y="967768"/>
            <a:ext cx="4629788" cy="3385156"/>
          </a:xfrm>
        </p:spPr>
        <p:txBody>
          <a:bodyPr/>
          <a:lstStyle/>
          <a:p>
            <a:pPr lvl="1" indent="-179992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sz="1400" dirty="0" smtClean="0"/>
              <a:t>Производство </a:t>
            </a:r>
            <a:r>
              <a:rPr lang="ru-RU" sz="1400" dirty="0"/>
              <a:t>ВПС начинается с </a:t>
            </a:r>
            <a:r>
              <a:rPr lang="ru-RU" sz="1400" dirty="0" smtClean="0"/>
              <a:t>плавки</a:t>
            </a:r>
          </a:p>
          <a:p>
            <a:pPr lvl="1" indent="-179992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sz="1400" dirty="0" smtClean="0"/>
              <a:t>Плавка </a:t>
            </a:r>
            <a:r>
              <a:rPr lang="ru-RU" sz="1400" dirty="0"/>
              <a:t>разливается на </a:t>
            </a:r>
            <a:r>
              <a:rPr lang="ru-RU" sz="1400" dirty="0" smtClean="0"/>
              <a:t>заготовки (слябы)</a:t>
            </a:r>
          </a:p>
          <a:p>
            <a:pPr lvl="1" indent="-179992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sz="1400" dirty="0" smtClean="0"/>
              <a:t>Из сляба производится горячекатаный рулон</a:t>
            </a:r>
          </a:p>
          <a:p>
            <a:pPr lvl="1" indent="-179992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sz="1400" dirty="0" smtClean="0"/>
              <a:t>Горячекатаный </a:t>
            </a:r>
            <a:r>
              <a:rPr lang="ru-RU" sz="1400" dirty="0"/>
              <a:t>рулон </a:t>
            </a:r>
            <a:r>
              <a:rPr lang="ru-RU" sz="1400" dirty="0" smtClean="0"/>
              <a:t>нормализуется </a:t>
            </a:r>
            <a:r>
              <a:rPr lang="ru-RU" sz="1400" dirty="0"/>
              <a:t>и отправляется на холодный </a:t>
            </a:r>
            <a:r>
              <a:rPr lang="ru-RU" sz="1400" dirty="0" smtClean="0"/>
              <a:t>прокат</a:t>
            </a:r>
          </a:p>
          <a:p>
            <a:pPr lvl="1" indent="-179992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sz="1400" dirty="0" smtClean="0"/>
              <a:t>Холоднокатаный рулон обезуглероживается</a:t>
            </a:r>
            <a:endParaRPr lang="ru-RU" sz="1400" dirty="0"/>
          </a:p>
          <a:p>
            <a:pPr marL="0" lvl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</a:pPr>
            <a:endParaRPr lang="ru-RU" sz="1400" dirty="0" smtClean="0"/>
          </a:p>
          <a:p>
            <a:pPr marL="0" lvl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</a:pPr>
            <a:r>
              <a:rPr lang="ru-RU" sz="1400" b="1" dirty="0" smtClean="0">
                <a:solidFill>
                  <a:schemeClr val="accent2"/>
                </a:solidFill>
              </a:rPr>
              <a:t>Важно:</a:t>
            </a:r>
            <a:endParaRPr lang="ru-RU" sz="1400" b="1" dirty="0">
              <a:solidFill>
                <a:schemeClr val="accent2"/>
              </a:solidFill>
            </a:endParaRPr>
          </a:p>
          <a:p>
            <a:pPr lvl="1" indent="-179992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sz="1400" dirty="0"/>
              <a:t>Одной плавке соответствует несколько </a:t>
            </a:r>
            <a:r>
              <a:rPr lang="ru-RU" sz="1400" dirty="0" smtClean="0"/>
              <a:t>рулонов</a:t>
            </a:r>
          </a:p>
          <a:p>
            <a:pPr lvl="1" indent="-179992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sz="1400" dirty="0" smtClean="0"/>
              <a:t>В процессе обработки рулоны могут разрезаться (из длинного получается несколько коротких)</a:t>
            </a:r>
            <a:endParaRPr lang="ru-RU" sz="1400" dirty="0"/>
          </a:p>
          <a:p>
            <a:pPr lvl="1" indent="-179992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sz="1400" dirty="0" smtClean="0"/>
              <a:t>Каждый рулон </a:t>
            </a:r>
            <a:r>
              <a:rPr lang="ru-RU" sz="1400" dirty="0"/>
              <a:t>имеет </a:t>
            </a:r>
            <a:r>
              <a:rPr lang="ru-RU" sz="1400" dirty="0" smtClean="0"/>
              <a:t>свою длину</a:t>
            </a:r>
            <a:r>
              <a:rPr lang="ru-RU" sz="1400" dirty="0"/>
              <a:t>, толщину, </a:t>
            </a:r>
            <a:r>
              <a:rPr lang="ru-RU" sz="1400" dirty="0" smtClean="0"/>
              <a:t>ширину</a:t>
            </a:r>
            <a:endParaRPr lang="ru-RU" sz="1400" dirty="0"/>
          </a:p>
          <a:p>
            <a:endParaRPr lang="ru-RU" b="0" dirty="0" smtClean="0">
              <a:solidFill>
                <a:schemeClr val="tx1"/>
              </a:solidFill>
            </a:endParaRPr>
          </a:p>
          <a:p>
            <a:r>
              <a:rPr lang="ru-RU" b="0" dirty="0" smtClean="0">
                <a:solidFill>
                  <a:schemeClr val="tx1"/>
                </a:solidFill>
              </a:rPr>
              <a:t> </a:t>
            </a:r>
            <a:endParaRPr lang="ru-RU" b="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972300" y="1711296"/>
            <a:ext cx="1941513" cy="411045"/>
          </a:xfrm>
          <a:prstGeom prst="rect">
            <a:avLst/>
          </a:prstGeom>
          <a:solidFill>
            <a:srgbClr val="2C83C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lIns="54000" tIns="54000" rIns="54000" bIns="54000" anchor="ctr" anchorCtr="1"/>
          <a:lstStyle/>
          <a:p>
            <a:pPr defTabSz="762000" eaLnBrk="0"/>
            <a:r>
              <a:rPr lang="ru-RU" sz="1400" b="1" dirty="0" smtClean="0">
                <a:solidFill>
                  <a:schemeClr val="bg1"/>
                </a:solidFill>
              </a:rPr>
              <a:t>Горячий прокат 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8" name="Oval 6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6972300" y="3198352"/>
            <a:ext cx="1941513" cy="411045"/>
          </a:xfrm>
          <a:prstGeom prst="rect">
            <a:avLst/>
          </a:prstGeom>
          <a:solidFill>
            <a:srgbClr val="2C83C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lIns="54000" tIns="54000" rIns="54000" bIns="54000" anchor="ctr" anchorCtr="1"/>
          <a:lstStyle/>
          <a:p>
            <a:pPr defTabSz="762000" eaLnBrk="0"/>
            <a:r>
              <a:rPr lang="ru-RU" sz="1400" b="1" dirty="0" smtClean="0">
                <a:solidFill>
                  <a:schemeClr val="bg1"/>
                </a:solidFill>
              </a:rPr>
              <a:t>Холодный прокат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9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6972300" y="2454824"/>
            <a:ext cx="1941513" cy="411045"/>
          </a:xfrm>
          <a:prstGeom prst="rect">
            <a:avLst/>
          </a:prstGeom>
          <a:solidFill>
            <a:srgbClr val="2C83C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lIns="54000" tIns="54000" rIns="54000" bIns="54000" anchor="ctr" anchorCtr="1"/>
          <a:lstStyle/>
          <a:p>
            <a:pPr defTabSz="762000" eaLnBrk="0"/>
            <a:r>
              <a:rPr lang="ru-RU" sz="1400" b="1" dirty="0" smtClean="0">
                <a:solidFill>
                  <a:schemeClr val="bg1"/>
                </a:solidFill>
              </a:rPr>
              <a:t>Нормализация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10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6972300" y="3941879"/>
            <a:ext cx="1941513" cy="411045"/>
          </a:xfrm>
          <a:prstGeom prst="rect">
            <a:avLst/>
          </a:prstGeom>
          <a:solidFill>
            <a:srgbClr val="2C83C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lIns="54000" tIns="54000" rIns="54000" bIns="54000" anchor="ctr" anchorCtr="1"/>
          <a:lstStyle/>
          <a:p>
            <a:pPr defTabSz="762000" eaLnBrk="0"/>
            <a:r>
              <a:rPr lang="ru-RU" sz="1400" b="1" dirty="0" smtClean="0">
                <a:solidFill>
                  <a:schemeClr val="bg1"/>
                </a:solidFill>
              </a:rPr>
              <a:t>Обезуглероживание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11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6972300" y="967768"/>
            <a:ext cx="1941513" cy="411045"/>
          </a:xfrm>
          <a:prstGeom prst="rect">
            <a:avLst/>
          </a:prstGeom>
          <a:solidFill>
            <a:srgbClr val="A8AB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Плавка</a:t>
            </a:r>
          </a:p>
        </p:txBody>
      </p:sp>
      <p:cxnSp>
        <p:nvCxnSpPr>
          <p:cNvPr id="6" name="Прямая со стрелкой 5"/>
          <p:cNvCxnSpPr>
            <a:stCxn id="11" idx="2"/>
            <a:endCxn id="7" idx="0"/>
          </p:cNvCxnSpPr>
          <p:nvPr/>
        </p:nvCxnSpPr>
        <p:spPr>
          <a:xfrm>
            <a:off x="7943057" y="1378813"/>
            <a:ext cx="0" cy="332483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7" idx="2"/>
            <a:endCxn id="9" idx="0"/>
          </p:cNvCxnSpPr>
          <p:nvPr/>
        </p:nvCxnSpPr>
        <p:spPr>
          <a:xfrm>
            <a:off x="7943057" y="2122341"/>
            <a:ext cx="0" cy="332483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943057" y="2865869"/>
            <a:ext cx="0" cy="332483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7943057" y="3609397"/>
            <a:ext cx="0" cy="332483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6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5251450" y="967768"/>
            <a:ext cx="1495451" cy="411045"/>
          </a:xfrm>
          <a:prstGeom prst="rect">
            <a:avLst/>
          </a:prstGeom>
          <a:solidFill>
            <a:srgbClr val="A8AB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Химия плавки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>
            <a:stCxn id="11" idx="1"/>
            <a:endCxn id="19" idx="3"/>
          </p:cNvCxnSpPr>
          <p:nvPr/>
        </p:nvCxnSpPr>
        <p:spPr>
          <a:xfrm flipH="1">
            <a:off x="6746901" y="1173291"/>
            <a:ext cx="225399" cy="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6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5251450" y="3930132"/>
            <a:ext cx="1495451" cy="411045"/>
          </a:xfrm>
          <a:prstGeom prst="rect">
            <a:avLst/>
          </a:prstGeom>
          <a:solidFill>
            <a:srgbClr val="A8AB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Химия итог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 flipH="1">
            <a:off x="6746900" y="4147401"/>
            <a:ext cx="225399" cy="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0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обезуглероживания</a:t>
            </a:r>
            <a:endParaRPr lang="ru-RU" dirty="0"/>
          </a:p>
        </p:txBody>
      </p:sp>
      <p:sp>
        <p:nvSpPr>
          <p:cNvPr id="11" name="Oval 6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550920" y="904384"/>
            <a:ext cx="2026920" cy="498683"/>
          </a:xfrm>
          <a:prstGeom prst="rect">
            <a:avLst/>
          </a:prstGeom>
          <a:solidFill>
            <a:srgbClr val="2C83C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lIns="54000" tIns="54000" rIns="54000" bIns="54000" anchor="ctr" anchorCtr="1"/>
          <a:lstStyle/>
          <a:p>
            <a:pPr defTabSz="762000" eaLnBrk="0"/>
            <a:r>
              <a:rPr lang="ru-RU" sz="1400" b="1" dirty="0" smtClean="0">
                <a:solidFill>
                  <a:schemeClr val="bg1"/>
                </a:solidFill>
              </a:rPr>
              <a:t>Обезуглероживание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12" name="Oval 6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99610" y="1984431"/>
            <a:ext cx="1611830" cy="498683"/>
          </a:xfrm>
          <a:prstGeom prst="rect">
            <a:avLst/>
          </a:prstGeom>
          <a:solidFill>
            <a:srgbClr val="2C83C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lIns="54000" tIns="54000" rIns="54000" bIns="54000" anchor="ctr" anchorCtr="1"/>
          <a:lstStyle/>
          <a:p>
            <a:pPr defTabSz="762000" eaLnBrk="0"/>
            <a:r>
              <a:rPr lang="ru-RU" sz="1400" b="1" dirty="0" smtClean="0">
                <a:solidFill>
                  <a:schemeClr val="bg1"/>
                </a:solidFill>
              </a:rPr>
              <a:t>Этап 1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20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2082636" y="1984432"/>
            <a:ext cx="1611830" cy="498683"/>
          </a:xfrm>
          <a:prstGeom prst="rect">
            <a:avLst/>
          </a:prstGeom>
          <a:solidFill>
            <a:srgbClr val="2C83C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lIns="54000" tIns="54000" rIns="54000" bIns="54000" anchor="ctr" anchorCtr="1"/>
          <a:lstStyle/>
          <a:p>
            <a:pPr defTabSz="762000" eaLnBrk="0"/>
            <a:r>
              <a:rPr lang="ru-RU" sz="1400" b="1" dirty="0" smtClean="0">
                <a:solidFill>
                  <a:schemeClr val="bg1"/>
                </a:solidFill>
              </a:rPr>
              <a:t>Этап 2 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2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5435436" y="1984429"/>
            <a:ext cx="1611830" cy="498683"/>
          </a:xfrm>
          <a:prstGeom prst="rect">
            <a:avLst/>
          </a:prstGeom>
          <a:solidFill>
            <a:srgbClr val="2C83C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lIns="54000" tIns="54000" rIns="54000" bIns="54000" anchor="ctr" anchorCtr="1"/>
          <a:lstStyle/>
          <a:p>
            <a:pPr defTabSz="762000" eaLnBrk="0"/>
            <a:r>
              <a:rPr lang="ru-RU" sz="1400" b="1" dirty="0" smtClean="0">
                <a:solidFill>
                  <a:schemeClr val="bg1"/>
                </a:solidFill>
              </a:rPr>
              <a:t>Этап 4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22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3759460" y="1984430"/>
            <a:ext cx="1611830" cy="498683"/>
          </a:xfrm>
          <a:prstGeom prst="rect">
            <a:avLst/>
          </a:prstGeom>
          <a:solidFill>
            <a:srgbClr val="2C83C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lIns="54000" tIns="54000" rIns="54000" bIns="54000" anchor="ctr" anchorCtr="1"/>
          <a:lstStyle/>
          <a:p>
            <a:pPr defTabSz="762000" eaLnBrk="0"/>
            <a:r>
              <a:rPr lang="ru-RU" sz="1400" b="1" dirty="0" smtClean="0">
                <a:solidFill>
                  <a:schemeClr val="bg1"/>
                </a:solidFill>
              </a:rPr>
              <a:t>Этап 3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23" name="Oval 6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107576" y="1984432"/>
            <a:ext cx="1611830" cy="498683"/>
          </a:xfrm>
          <a:prstGeom prst="rect">
            <a:avLst/>
          </a:prstGeom>
          <a:solidFill>
            <a:srgbClr val="2C83C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lIns="54000" tIns="54000" rIns="54000" bIns="54000" anchor="ctr" anchorCtr="1"/>
          <a:lstStyle/>
          <a:p>
            <a:pPr defTabSz="762000" eaLnBrk="0"/>
            <a:r>
              <a:rPr lang="ru-RU" sz="1400" b="1" dirty="0" smtClean="0">
                <a:solidFill>
                  <a:schemeClr val="bg1"/>
                </a:solidFill>
              </a:rPr>
              <a:t>Этап 5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26" name="Oval 6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46667" y="3341114"/>
            <a:ext cx="1495451" cy="249341"/>
          </a:xfrm>
          <a:prstGeom prst="rect">
            <a:avLst/>
          </a:prstGeom>
          <a:solidFill>
            <a:srgbClr val="B999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Н2 </a:t>
            </a:r>
          </a:p>
        </p:txBody>
      </p:sp>
      <p:sp>
        <p:nvSpPr>
          <p:cNvPr id="27" name="Oval 6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446666" y="3645913"/>
            <a:ext cx="1495451" cy="249341"/>
          </a:xfrm>
          <a:prstGeom prst="rect">
            <a:avLst/>
          </a:prstGeom>
          <a:solidFill>
            <a:srgbClr val="9FDE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СО</a:t>
            </a:r>
          </a:p>
        </p:txBody>
      </p:sp>
      <p:sp>
        <p:nvSpPr>
          <p:cNvPr id="28" name="Oval 6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456185" y="2709124"/>
            <a:ext cx="1495451" cy="249341"/>
          </a:xfrm>
          <a:prstGeom prst="rect">
            <a:avLst/>
          </a:prstGeom>
          <a:solidFill>
            <a:srgbClr val="A8AB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Температура</a:t>
            </a:r>
          </a:p>
        </p:txBody>
      </p:sp>
      <p:sp>
        <p:nvSpPr>
          <p:cNvPr id="29" name="Oval 6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456184" y="3028685"/>
            <a:ext cx="1495451" cy="249341"/>
          </a:xfrm>
          <a:prstGeom prst="rect">
            <a:avLst/>
          </a:prstGeom>
          <a:solidFill>
            <a:srgbClr val="8DC0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Точка росы </a:t>
            </a:r>
          </a:p>
        </p:txBody>
      </p:sp>
      <p:sp>
        <p:nvSpPr>
          <p:cNvPr id="30" name="Oval 6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446665" y="3948608"/>
            <a:ext cx="1495451" cy="249341"/>
          </a:xfrm>
          <a:prstGeom prst="rect">
            <a:avLst/>
          </a:prstGeom>
          <a:solidFill>
            <a:srgbClr val="9FDE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CO2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2" name="Oval 6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2129089" y="3338947"/>
            <a:ext cx="1495451" cy="249341"/>
          </a:xfrm>
          <a:prstGeom prst="rect">
            <a:avLst/>
          </a:prstGeom>
          <a:solidFill>
            <a:srgbClr val="B999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Н2 </a:t>
            </a:r>
          </a:p>
        </p:txBody>
      </p:sp>
      <p:sp>
        <p:nvSpPr>
          <p:cNvPr id="33" name="Oval 6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2129088" y="3643746"/>
            <a:ext cx="1495451" cy="249341"/>
          </a:xfrm>
          <a:prstGeom prst="rect">
            <a:avLst/>
          </a:prstGeom>
          <a:solidFill>
            <a:srgbClr val="9FDE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СО</a:t>
            </a:r>
          </a:p>
        </p:txBody>
      </p:sp>
      <p:sp>
        <p:nvSpPr>
          <p:cNvPr id="34" name="Oval 6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2138607" y="2706957"/>
            <a:ext cx="1495451" cy="249341"/>
          </a:xfrm>
          <a:prstGeom prst="rect">
            <a:avLst/>
          </a:prstGeom>
          <a:solidFill>
            <a:srgbClr val="A8AB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Температура</a:t>
            </a:r>
          </a:p>
        </p:txBody>
      </p:sp>
      <p:sp>
        <p:nvSpPr>
          <p:cNvPr id="35" name="Oval 6"/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2138606" y="3026518"/>
            <a:ext cx="1495451" cy="249341"/>
          </a:xfrm>
          <a:prstGeom prst="rect">
            <a:avLst/>
          </a:prstGeom>
          <a:solidFill>
            <a:srgbClr val="8DC0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Точка росы </a:t>
            </a:r>
          </a:p>
        </p:txBody>
      </p:sp>
      <p:sp>
        <p:nvSpPr>
          <p:cNvPr id="36" name="Oval 6"/>
          <p:cNvSpPr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2129087" y="3946441"/>
            <a:ext cx="1495451" cy="249341"/>
          </a:xfrm>
          <a:prstGeom prst="rect">
            <a:avLst/>
          </a:prstGeom>
          <a:solidFill>
            <a:srgbClr val="9FDE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CO2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8" name="Oval 6"/>
          <p:cNvSpPr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5486628" y="3335710"/>
            <a:ext cx="1495451" cy="249341"/>
          </a:xfrm>
          <a:prstGeom prst="rect">
            <a:avLst/>
          </a:prstGeom>
          <a:solidFill>
            <a:srgbClr val="B999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Н2 </a:t>
            </a:r>
          </a:p>
        </p:txBody>
      </p:sp>
      <p:sp>
        <p:nvSpPr>
          <p:cNvPr id="40" name="Oval 6"/>
          <p:cNvSpPr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5496146" y="2703720"/>
            <a:ext cx="1495451" cy="249341"/>
          </a:xfrm>
          <a:prstGeom prst="rect">
            <a:avLst/>
          </a:prstGeom>
          <a:solidFill>
            <a:srgbClr val="A8AB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Температура</a:t>
            </a:r>
          </a:p>
        </p:txBody>
      </p:sp>
      <p:sp>
        <p:nvSpPr>
          <p:cNvPr id="41" name="Oval 6"/>
          <p:cNvSpPr>
            <a:spLocks noChangeArrowheads="1"/>
          </p:cNvSpPr>
          <p:nvPr>
            <p:custDataLst>
              <p:tags r:id="rId19"/>
            </p:custDataLst>
          </p:nvPr>
        </p:nvSpPr>
        <p:spPr bwMode="gray">
          <a:xfrm>
            <a:off x="5496145" y="3023281"/>
            <a:ext cx="1495451" cy="249341"/>
          </a:xfrm>
          <a:prstGeom prst="rect">
            <a:avLst/>
          </a:prstGeom>
          <a:solidFill>
            <a:srgbClr val="8DC0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Точка росы</a:t>
            </a:r>
          </a:p>
        </p:txBody>
      </p:sp>
      <p:sp>
        <p:nvSpPr>
          <p:cNvPr id="46" name="Oval 6"/>
          <p:cNvSpPr>
            <a:spLocks noChangeArrowheads="1"/>
          </p:cNvSpPr>
          <p:nvPr>
            <p:custDataLst>
              <p:tags r:id="rId20"/>
            </p:custDataLst>
          </p:nvPr>
        </p:nvSpPr>
        <p:spPr bwMode="gray">
          <a:xfrm>
            <a:off x="7168286" y="2697097"/>
            <a:ext cx="1495451" cy="249341"/>
          </a:xfrm>
          <a:prstGeom prst="rect">
            <a:avLst/>
          </a:prstGeom>
          <a:solidFill>
            <a:srgbClr val="A8AB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Температура </a:t>
            </a:r>
          </a:p>
        </p:txBody>
      </p:sp>
      <p:sp>
        <p:nvSpPr>
          <p:cNvPr id="50" name="Oval 6"/>
          <p:cNvSpPr>
            <a:spLocks noChangeArrowheads="1"/>
          </p:cNvSpPr>
          <p:nvPr>
            <p:custDataLst>
              <p:tags r:id="rId21"/>
            </p:custDataLst>
          </p:nvPr>
        </p:nvSpPr>
        <p:spPr bwMode="gray">
          <a:xfrm>
            <a:off x="3821244" y="2999007"/>
            <a:ext cx="1495451" cy="249341"/>
          </a:xfrm>
          <a:prstGeom prst="rect">
            <a:avLst/>
          </a:prstGeom>
          <a:solidFill>
            <a:srgbClr val="B999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Н2</a:t>
            </a:r>
          </a:p>
        </p:txBody>
      </p:sp>
      <p:sp>
        <p:nvSpPr>
          <p:cNvPr id="52" name="Oval 6"/>
          <p:cNvSpPr>
            <a:spLocks noChangeArrowheads="1"/>
          </p:cNvSpPr>
          <p:nvPr>
            <p:custDataLst>
              <p:tags r:id="rId22"/>
            </p:custDataLst>
          </p:nvPr>
        </p:nvSpPr>
        <p:spPr bwMode="gray">
          <a:xfrm>
            <a:off x="3815532" y="2695870"/>
            <a:ext cx="1495451" cy="249341"/>
          </a:xfrm>
          <a:prstGeom prst="rect">
            <a:avLst/>
          </a:prstGeom>
          <a:solidFill>
            <a:srgbClr val="A8AB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Температура</a:t>
            </a:r>
          </a:p>
        </p:txBody>
      </p:sp>
      <p:sp>
        <p:nvSpPr>
          <p:cNvPr id="55" name="Oval 6"/>
          <p:cNvSpPr>
            <a:spLocks noChangeArrowheads="1"/>
          </p:cNvSpPr>
          <p:nvPr>
            <p:custDataLst>
              <p:tags r:id="rId23"/>
            </p:custDataLst>
          </p:nvPr>
        </p:nvSpPr>
        <p:spPr bwMode="gray">
          <a:xfrm>
            <a:off x="3815532" y="3305864"/>
            <a:ext cx="1495451" cy="249341"/>
          </a:xfrm>
          <a:prstGeom prst="rect">
            <a:avLst/>
          </a:prstGeom>
          <a:solidFill>
            <a:srgbClr val="F8C9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NH3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59" name="Соединительная линия уступом 58"/>
          <p:cNvCxnSpPr>
            <a:stCxn id="11" idx="2"/>
            <a:endCxn id="21" idx="0"/>
          </p:cNvCxnSpPr>
          <p:nvPr/>
        </p:nvCxnSpPr>
        <p:spPr>
          <a:xfrm rot="16200000" flipH="1">
            <a:off x="5112184" y="855262"/>
            <a:ext cx="581362" cy="1676971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A6AAA9"/>
            </a:solidFill>
            <a:miter lim="800000"/>
            <a:headEnd/>
            <a:tailEnd/>
          </a:ln>
          <a:effectLst/>
        </p:spPr>
      </p:cxnSp>
      <p:cxnSp>
        <p:nvCxnSpPr>
          <p:cNvPr id="61" name="Соединительная линия уступом 60"/>
          <p:cNvCxnSpPr>
            <a:stCxn id="11" idx="2"/>
            <a:endCxn id="20" idx="0"/>
          </p:cNvCxnSpPr>
          <p:nvPr/>
        </p:nvCxnSpPr>
        <p:spPr>
          <a:xfrm rot="5400000">
            <a:off x="3435784" y="855835"/>
            <a:ext cx="581365" cy="1675829"/>
          </a:xfrm>
          <a:prstGeom prst="bentConnector3">
            <a:avLst/>
          </a:prstGeom>
          <a:noFill/>
          <a:ln w="6350">
            <a:solidFill>
              <a:srgbClr val="A6AAA9"/>
            </a:solidFill>
            <a:miter lim="800000"/>
            <a:headEnd/>
            <a:tailEnd/>
          </a:ln>
          <a:effectLst/>
        </p:spPr>
      </p:cxnSp>
      <p:cxnSp>
        <p:nvCxnSpPr>
          <p:cNvPr id="63" name="Соединительная линия уступом 62"/>
          <p:cNvCxnSpPr>
            <a:endCxn id="12" idx="0"/>
          </p:cNvCxnSpPr>
          <p:nvPr/>
        </p:nvCxnSpPr>
        <p:spPr>
          <a:xfrm rot="10800000" flipV="1">
            <a:off x="1205525" y="1694611"/>
            <a:ext cx="3359426" cy="289820"/>
          </a:xfrm>
          <a:prstGeom prst="bentConnector2">
            <a:avLst/>
          </a:prstGeom>
          <a:noFill/>
          <a:ln w="6350">
            <a:solidFill>
              <a:srgbClr val="A6AAA9"/>
            </a:solidFill>
            <a:miter lim="800000"/>
            <a:headEnd/>
            <a:tailEnd/>
          </a:ln>
          <a:effectLst/>
        </p:spPr>
      </p:cxnSp>
      <p:cxnSp>
        <p:nvCxnSpPr>
          <p:cNvPr id="65" name="Соединительная линия уступом 64"/>
          <p:cNvCxnSpPr>
            <a:stCxn id="11" idx="2"/>
            <a:endCxn id="23" idx="0"/>
          </p:cNvCxnSpPr>
          <p:nvPr/>
        </p:nvCxnSpPr>
        <p:spPr>
          <a:xfrm rot="16200000" flipH="1">
            <a:off x="5948253" y="19193"/>
            <a:ext cx="581365" cy="3349111"/>
          </a:xfrm>
          <a:prstGeom prst="bentConnector3">
            <a:avLst/>
          </a:prstGeom>
          <a:noFill/>
          <a:ln w="6350">
            <a:solidFill>
              <a:srgbClr val="A6AAA9"/>
            </a:solidFill>
            <a:miter lim="800000"/>
            <a:headEnd/>
            <a:tailEnd/>
          </a:ln>
          <a:effectLst/>
        </p:spPr>
      </p:cxnSp>
      <p:cxnSp>
        <p:nvCxnSpPr>
          <p:cNvPr id="67" name="Соединительная линия уступом 66"/>
          <p:cNvCxnSpPr>
            <a:stCxn id="11" idx="2"/>
            <a:endCxn id="22" idx="0"/>
          </p:cNvCxnSpPr>
          <p:nvPr/>
        </p:nvCxnSpPr>
        <p:spPr>
          <a:xfrm rot="16200000" flipH="1">
            <a:off x="4274196" y="1693250"/>
            <a:ext cx="581363" cy="99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A6AAA9"/>
            </a:solidFill>
            <a:miter lim="800000"/>
            <a:headEnd/>
            <a:tailEnd/>
          </a:ln>
          <a:effectLst/>
        </p:spPr>
      </p:cxnSp>
      <p:cxnSp>
        <p:nvCxnSpPr>
          <p:cNvPr id="70" name="Соединительная линия уступом 69"/>
          <p:cNvCxnSpPr>
            <a:stCxn id="12" idx="2"/>
            <a:endCxn id="28" idx="0"/>
          </p:cNvCxnSpPr>
          <p:nvPr/>
        </p:nvCxnSpPr>
        <p:spPr>
          <a:xfrm rot="5400000">
            <a:off x="1091713" y="2595312"/>
            <a:ext cx="226010" cy="1614"/>
          </a:xfrm>
          <a:prstGeom prst="bentConnector3">
            <a:avLst/>
          </a:prstGeom>
          <a:noFill/>
          <a:ln w="6350">
            <a:solidFill>
              <a:srgbClr val="A6AAA9"/>
            </a:solidFill>
            <a:miter lim="800000"/>
            <a:headEnd/>
            <a:tailEnd/>
          </a:ln>
          <a:effectLst/>
        </p:spPr>
      </p:cxnSp>
      <p:cxnSp>
        <p:nvCxnSpPr>
          <p:cNvPr id="73" name="Соединительная линия уступом 72"/>
          <p:cNvCxnSpPr>
            <a:stCxn id="20" idx="2"/>
            <a:endCxn id="34" idx="0"/>
          </p:cNvCxnSpPr>
          <p:nvPr/>
        </p:nvCxnSpPr>
        <p:spPr>
          <a:xfrm rot="5400000">
            <a:off x="2775521" y="2593927"/>
            <a:ext cx="223842" cy="2218"/>
          </a:xfrm>
          <a:prstGeom prst="bentConnector3">
            <a:avLst/>
          </a:prstGeom>
          <a:noFill/>
          <a:ln w="6350">
            <a:solidFill>
              <a:srgbClr val="A6AAA9"/>
            </a:solidFill>
            <a:miter lim="800000"/>
            <a:headEnd/>
            <a:tailEnd/>
          </a:ln>
          <a:effectLst/>
        </p:spPr>
      </p:cxnSp>
      <p:cxnSp>
        <p:nvCxnSpPr>
          <p:cNvPr id="75" name="Соединительная линия уступом 74"/>
          <p:cNvCxnSpPr>
            <a:stCxn id="21" idx="2"/>
            <a:endCxn id="40" idx="0"/>
          </p:cNvCxnSpPr>
          <p:nvPr/>
        </p:nvCxnSpPr>
        <p:spPr>
          <a:xfrm rot="16200000" flipH="1">
            <a:off x="6132307" y="2592155"/>
            <a:ext cx="220608" cy="2521"/>
          </a:xfrm>
          <a:prstGeom prst="bentConnector3">
            <a:avLst/>
          </a:prstGeom>
          <a:noFill/>
          <a:ln w="6350">
            <a:solidFill>
              <a:srgbClr val="A6AAA9"/>
            </a:solidFill>
            <a:miter lim="800000"/>
            <a:headEnd/>
            <a:tailEnd/>
          </a:ln>
          <a:effectLst/>
        </p:spPr>
      </p:cxnSp>
      <p:cxnSp>
        <p:nvCxnSpPr>
          <p:cNvPr id="77" name="Соединительная линия уступом 76"/>
          <p:cNvCxnSpPr>
            <a:stCxn id="23" idx="2"/>
            <a:endCxn id="46" idx="0"/>
          </p:cNvCxnSpPr>
          <p:nvPr/>
        </p:nvCxnSpPr>
        <p:spPr>
          <a:xfrm rot="16200000" flipH="1">
            <a:off x="7807760" y="2588845"/>
            <a:ext cx="213982" cy="2521"/>
          </a:xfrm>
          <a:prstGeom prst="bentConnector3">
            <a:avLst/>
          </a:prstGeom>
          <a:noFill/>
          <a:ln w="6350">
            <a:solidFill>
              <a:srgbClr val="A6AAA9"/>
            </a:solidFill>
            <a:miter lim="800000"/>
            <a:headEnd/>
            <a:tailEnd/>
          </a:ln>
          <a:effectLst/>
        </p:spPr>
      </p:cxnSp>
      <p:cxnSp>
        <p:nvCxnSpPr>
          <p:cNvPr id="79" name="Соединительная линия уступом 78"/>
          <p:cNvCxnSpPr>
            <a:stCxn id="22" idx="2"/>
            <a:endCxn id="52" idx="0"/>
          </p:cNvCxnSpPr>
          <p:nvPr/>
        </p:nvCxnSpPr>
        <p:spPr>
          <a:xfrm rot="5400000">
            <a:off x="4457939" y="2588433"/>
            <a:ext cx="212757" cy="2117"/>
          </a:xfrm>
          <a:prstGeom prst="bentConnector3">
            <a:avLst/>
          </a:prstGeom>
          <a:noFill/>
          <a:ln w="6350">
            <a:solidFill>
              <a:srgbClr val="A6AAA9"/>
            </a:solidFill>
            <a:miter lim="800000"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90180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Ожидаемые результаты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Описание обнаруженных проблем с исходными данными и способов их преодоления.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Таблица </a:t>
            </a:r>
            <a:r>
              <a:rPr lang="ru-RU" dirty="0" smtClean="0"/>
              <a:t>с ТОП-20 признаков, </a:t>
            </a:r>
            <a:r>
              <a:rPr lang="ru-RU" dirty="0"/>
              <a:t>на которых достигается максимальное качество </a:t>
            </a:r>
            <a:r>
              <a:rPr lang="ru-RU" dirty="0" smtClean="0"/>
              <a:t>модели:</a:t>
            </a:r>
          </a:p>
          <a:p>
            <a:pPr lvl="1"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dirty="0"/>
              <a:t>Этап </a:t>
            </a:r>
            <a:r>
              <a:rPr lang="ru-RU" dirty="0" smtClean="0"/>
              <a:t>процесса</a:t>
            </a:r>
          </a:p>
          <a:p>
            <a:pPr lvl="1"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dirty="0" smtClean="0"/>
              <a:t>Название признака</a:t>
            </a:r>
          </a:p>
          <a:p>
            <a:pPr lvl="1"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dirty="0" smtClean="0"/>
              <a:t>Формула </a:t>
            </a:r>
            <a:r>
              <a:rPr lang="ru-RU" dirty="0"/>
              <a:t>расчёта/метод </a:t>
            </a:r>
            <a:r>
              <a:rPr lang="ru-RU" dirty="0" smtClean="0"/>
              <a:t>обработки</a:t>
            </a:r>
          </a:p>
          <a:p>
            <a:pPr lvl="1"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dirty="0" smtClean="0"/>
              <a:t>Важность </a:t>
            </a:r>
            <a:r>
              <a:rPr lang="ru-RU" dirty="0"/>
              <a:t>признака 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Сводная </a:t>
            </a:r>
            <a:r>
              <a:rPr lang="ru-RU" dirty="0"/>
              <a:t>таблица по сформированным моделям и их </a:t>
            </a:r>
            <a:r>
              <a:rPr lang="ru-RU" dirty="0" smtClean="0"/>
              <a:t>точности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7866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theme/theme1.xml><?xml version="1.0" encoding="utf-8"?>
<a:theme xmlns:a="http://schemas.openxmlformats.org/drawingml/2006/main" name="ДБР общая">
  <a:themeElements>
    <a:clrScheme name="IBS ДБР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535860"/>
      </a:accent1>
      <a:accent2>
        <a:srgbClr val="2C83C0"/>
      </a:accent2>
      <a:accent3>
        <a:srgbClr val="773F9C"/>
      </a:accent3>
      <a:accent4>
        <a:srgbClr val="5AC0A4"/>
      </a:accent4>
      <a:accent5>
        <a:srgbClr val="F19545"/>
      </a:accent5>
      <a:accent6>
        <a:srgbClr val="193B52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83C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2000" tIns="36000" rIns="72000" bIns="36000" numCol="1" spcCol="14288" rtlCol="0" anchor="ctr">
        <a:noAutofit/>
      </a:bodyPr>
      <a:lstStyle>
        <a:defPPr>
          <a:defRPr sz="1000" b="1" dirty="0">
            <a:solidFill>
              <a:schemeClr val="bg1"/>
            </a:solidFill>
            <a:cs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effectLst/>
      </a:spPr>
      <a:bodyPr wrap="square" rtlCol="0">
        <a:spAutoFit/>
      </a:bodyPr>
      <a:lstStyle>
        <a:defPPr algn="l">
          <a:buClr>
            <a:schemeClr val="accent2"/>
          </a:buClr>
          <a:defRPr sz="14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achka2018them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tachka2018theme" id="{B579533C-7502-4C31-B006-97F77BE6A6CD}" vid="{4707C3B4-9E23-439F-8054-FB437DE992E3}"/>
    </a:ext>
  </a:extLst>
</a:theme>
</file>

<file path=ppt/theme/theme5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0183" tIns="40183" rIns="40183" bIns="40183" numCol="1" spcCol="38100" rtlCol="0" anchor="ctr">
        <a:spAutoFit/>
      </a:bodyPr>
      <a:lstStyle>
        <a:defPPr marL="0" marR="0" indent="0" algn="ctr" defTabSz="108942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0183" tIns="40183" rIns="40183" bIns="40183" numCol="1" spcCol="38100" rtlCol="0" anchor="ctr">
        <a:spAutoFit/>
      </a:bodyPr>
      <a:lstStyle>
        <a:defPPr marL="0" marR="0" indent="0" algn="ctr" defTabSz="108942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22905</TotalTime>
  <Words>229</Words>
  <Application>Microsoft Office PowerPoint</Application>
  <PresentationFormat>Экран (16:9)</PresentationFormat>
  <Paragraphs>63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5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ДБР общая</vt:lpstr>
      <vt:lpstr>1_Специальное оформление</vt:lpstr>
      <vt:lpstr>2_Специальное оформление</vt:lpstr>
      <vt:lpstr>stachka2018theme</vt:lpstr>
      <vt:lpstr>Специальное оформление</vt:lpstr>
      <vt:lpstr>Постановка задачи</vt:lpstr>
      <vt:lpstr>Постановка задачи</vt:lpstr>
      <vt:lpstr>Основные понятия</vt:lpstr>
      <vt:lpstr>Этапы обезуглероживания</vt:lpstr>
      <vt:lpstr>Ожидаемые 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Лукьянова Марина Николаевна</dc:creator>
  <cp:lastModifiedBy>Петухов Илья Сергеевич</cp:lastModifiedBy>
  <cp:revision>1578</cp:revision>
  <cp:lastPrinted>2017-08-15T06:16:03Z</cp:lastPrinted>
  <dcterms:modified xsi:type="dcterms:W3CDTF">2020-11-09T12:03:17Z</dcterms:modified>
</cp:coreProperties>
</file>