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emf" ContentType="image/x-e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315" r:id="rId3"/>
    <p:sldId id="536" r:id="rId4"/>
    <p:sldId id="537" r:id="rId5"/>
    <p:sldId id="579" r:id="rId6"/>
    <p:sldId id="568" r:id="rId7"/>
    <p:sldId id="569" r:id="rId8"/>
    <p:sldId id="576" r:id="rId9"/>
    <p:sldId id="574" r:id="rId10"/>
    <p:sldId id="577" r:id="rId11"/>
    <p:sldId id="578" r:id="rId12"/>
    <p:sldId id="580" r:id="rId13"/>
    <p:sldId id="570" r:id="rId14"/>
    <p:sldId id="571" r:id="rId15"/>
    <p:sldId id="572" r:id="rId16"/>
    <p:sldId id="596" r:id="rId17"/>
    <p:sldId id="573" r:id="rId18"/>
    <p:sldId id="575" r:id="rId19"/>
    <p:sldId id="593" r:id="rId20"/>
    <p:sldId id="595" r:id="rId2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98" userDrawn="1">
          <p15:clr>
            <a:srgbClr val="A4A3A4"/>
          </p15:clr>
        </p15:guide>
        <p15:guide id="2" pos="214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kta Tehri" initials="M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842" autoAdjust="0"/>
  </p:normalViewPr>
  <p:slideViewPr>
    <p:cSldViewPr showGuides="1">
      <p:cViewPr varScale="1">
        <p:scale>
          <a:sx n="52" d="100"/>
          <a:sy n="52" d="100"/>
        </p:scale>
        <p:origin x="730" y="31"/>
      </p:cViewPr>
      <p:guideLst>
        <p:guide orient="horz" pos="2898"/>
        <p:guide pos="2142"/>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02750D8-9BDC-41E0-841E-7ED03C452279}" type="datetimeFigureOut">
              <a:rPr lang="en-US" smtClean="0"/>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037455D-2601-474F-9283-08C3F1B796E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dirty="0"/>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dirty="0"/>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panose="02020603050405020304"/>
                <a:cs typeface="Times New Roman" panose="020206030504050203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dirty="0"/>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dirty="0"/>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dirty="0"/>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AC04023-ECAF-49A9-8F35-75DB2C2B335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A9AA37-BD1D-418E-992B-F91B2110447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21920" y="0"/>
            <a:ext cx="11948160" cy="6857996"/>
          </a:xfrm>
          <a:prstGeom prst="rect">
            <a:avLst/>
          </a:prstGeom>
          <a:blipFill>
            <a:blip r:embed="rId7" cstate="print"/>
            <a:stretch>
              <a:fillRect/>
            </a:stretch>
          </a:blipFill>
        </p:spPr>
        <p:txBody>
          <a:bodyPr wrap="square" lIns="0" tIns="0" rIns="0" bIns="0" rtlCol="0"/>
          <a:lstStyle/>
          <a:p/>
        </p:txBody>
      </p:sp>
      <p:sp>
        <p:nvSpPr>
          <p:cNvPr id="2" name="Holder 2"/>
          <p:cNvSpPr>
            <a:spLocks noGrp="1"/>
          </p:cNvSpPr>
          <p:nvPr>
            <p:ph type="title"/>
          </p:nvPr>
        </p:nvSpPr>
        <p:spPr>
          <a:xfrm>
            <a:off x="656336" y="120853"/>
            <a:ext cx="10879327" cy="2506980"/>
          </a:xfrm>
          <a:prstGeom prst="rect">
            <a:avLst/>
          </a:prstGeom>
        </p:spPr>
        <p:txBody>
          <a:bodyPr wrap="square" lIns="0" tIns="0" rIns="0" bIns="0">
            <a:spAutoFit/>
          </a:bodyPr>
          <a:lstStyle>
            <a:lvl1pPr>
              <a:defRPr sz="4400" b="0"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a:xfrm>
            <a:off x="838200" y="1804416"/>
            <a:ext cx="10515600" cy="4368165"/>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074654" y="6466738"/>
            <a:ext cx="229870" cy="177800"/>
          </a:xfrm>
          <a:prstGeom prst="rect">
            <a:avLst/>
          </a:prstGeom>
        </p:spPr>
        <p:txBody>
          <a:bodyPr wrap="square" lIns="0" tIns="0" rIns="0" bIns="0">
            <a:spAutoFit/>
          </a:bodyPr>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dirty="0"/>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microsoft.com/office/2007/relationships/hdphoto" Target="../media/image4.wdp"/><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76176"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2" name="CorelDRAW" r:id="rId1" imgW="2169795" imgH="2163445" progId="">
                  <p:embed/>
                </p:oleObj>
              </mc:Choice>
              <mc:Fallback>
                <p:oleObj name="CorelDRAW" r:id="rId1" imgW="2169795" imgH="2163445" progId="">
                  <p:embed/>
                  <p:pic>
                    <p:nvPicPr>
                      <p:cNvPr id="0" name="Object 47"/>
                      <p:cNvPicPr>
                        <a:picLocks noChangeAspect="1" noChangeArrowheads="1"/>
                      </p:cNvPicPr>
                      <p:nvPr/>
                    </p:nvPicPr>
                    <p:blipFill>
                      <a:blip r:embed="rId2">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1"/>
          <p:cNvSpPr txBox="1"/>
          <p:nvPr/>
        </p:nvSpPr>
        <p:spPr>
          <a:xfrm>
            <a:off x="444567" y="6412210"/>
            <a:ext cx="3654799" cy="369332"/>
          </a:xfrm>
          <a:prstGeom prst="rect">
            <a:avLst/>
          </a:prstGeom>
          <a:noFill/>
        </p:spPr>
        <p:txBody>
          <a:bodyPr wrap="square" rtlCol="0">
            <a:spAutoFit/>
          </a:bodyPr>
          <a:lstStyle/>
          <a:p>
            <a:r>
              <a:rPr lang="en-US" dirty="0"/>
              <a:t> </a:t>
            </a:r>
            <a:endParaRPr lang="en-US" dirty="0"/>
          </a:p>
        </p:txBody>
      </p:sp>
      <p:sp>
        <p:nvSpPr>
          <p:cNvPr id="26" name="TextBox 25"/>
          <p:cNvSpPr txBox="1">
            <a:spLocks noChangeArrowheads="1"/>
          </p:cNvSpPr>
          <p:nvPr/>
        </p:nvSpPr>
        <p:spPr bwMode="auto">
          <a:xfrm>
            <a:off x="2124154" y="762000"/>
            <a:ext cx="8391466" cy="589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endParaRPr lang="en-US" sz="2800" b="1" dirty="0">
              <a:latin typeface="Arial Black" panose="020B0A04020102020204" pitchFamily="34" charset="0"/>
              <a:ea typeface="Karla" pitchFamily="2" charset="0"/>
              <a:cs typeface="Karla" pitchFamily="2" charset="0"/>
            </a:endParaRPr>
          </a:p>
          <a:p>
            <a:pPr lvl="0" algn="ctr" defTabSz="622300">
              <a:lnSpc>
                <a:spcPct val="90000"/>
              </a:lnSpc>
              <a:spcBef>
                <a:spcPct val="0"/>
              </a:spcBef>
              <a:spcAft>
                <a:spcPct val="35000"/>
              </a:spcAft>
            </a:pPr>
            <a:r>
              <a:rPr lang="en-US" sz="2800" b="1" dirty="0">
                <a:latin typeface="Arial Black" panose="020B0A04020102020204" pitchFamily="34" charset="0"/>
                <a:ea typeface="Karla" pitchFamily="2" charset="0"/>
                <a:cs typeface="Karla" pitchFamily="2" charset="0"/>
              </a:rPr>
              <a:t>APEX INSTITUTE OF TECHNOLOGY</a:t>
            </a:r>
            <a:endParaRPr lang="en-US" sz="2800" b="1" dirty="0">
              <a:latin typeface="Arial Black" panose="020B0A04020102020204" pitchFamily="34" charset="0"/>
              <a:ea typeface="Karla" pitchFamily="2" charset="0"/>
              <a:cs typeface="Karla" pitchFamily="2" charset="0"/>
            </a:endParaRPr>
          </a:p>
          <a:p>
            <a:pPr algn="ctr" defTabSz="622300" eaLnBrk="0" hangingPunct="0">
              <a:lnSpc>
                <a:spcPct val="90000"/>
              </a:lnSpc>
              <a:spcAft>
                <a:spcPct val="35000"/>
              </a:spcAft>
            </a:pPr>
            <a:r>
              <a:rPr lang="en-US" sz="3200" b="1" dirty="0">
                <a:latin typeface="Arial Black" panose="020B0A04020102020204" pitchFamily="34" charset="0"/>
                <a:ea typeface="Karla"/>
                <a:cs typeface="Karla"/>
              </a:rPr>
              <a:t>COMPUTER SCIENCE &amp; ENGINEERING</a:t>
            </a:r>
            <a:endParaRPr lang="en-US" sz="3200" b="1" dirty="0">
              <a:solidFill>
                <a:srgbClr val="FF0000"/>
              </a:solidFill>
              <a:latin typeface="Arial Black" panose="020B0A04020102020204" pitchFamily="34" charset="0"/>
              <a:ea typeface="Karla"/>
              <a:cs typeface="Karla"/>
            </a:endParaRPr>
          </a:p>
          <a:p>
            <a:pPr algn="ctr">
              <a:lnSpc>
                <a:spcPct val="115000"/>
              </a:lnSpc>
              <a:spcAft>
                <a:spcPts val="1000"/>
              </a:spcAft>
            </a:pPr>
            <a:r>
              <a:rPr lang="en-IN" sz="2800" dirty="0">
                <a:latin typeface="Arial Black" panose="020B0A04020102020204" pitchFamily="34" charset="0"/>
                <a:cs typeface="Arial Black" panose="020B0A04020102020204" pitchFamily="34" charset="0"/>
                <a:sym typeface="+mn-ea"/>
              </a:rPr>
              <a:t>Human Security Assistance System with GPS Location Tracking and Messaging System</a:t>
            </a:r>
            <a:endParaRPr lang="en-IN" sz="2800" dirty="0">
              <a:latin typeface="Arial Black" panose="020B0A04020102020204" pitchFamily="34" charset="0"/>
              <a:cs typeface="Arial Black" panose="020B0A04020102020204" pitchFamily="34" charset="0"/>
              <a:sym typeface="+mn-ea"/>
            </a:endParaRPr>
          </a:p>
          <a:p>
            <a:pPr algn="ctr">
              <a:lnSpc>
                <a:spcPct val="115000"/>
              </a:lnSpc>
              <a:spcAft>
                <a:spcPts val="1000"/>
              </a:spcAft>
            </a:pPr>
            <a:endParaRPr lang="en-IN" sz="2800" dirty="0">
              <a:latin typeface="Arial Black" panose="020B0A04020102020204" pitchFamily="34" charset="0"/>
              <a:cs typeface="Arial Black" panose="020B0A04020102020204" pitchFamily="34" charset="0"/>
            </a:endParaRPr>
          </a:p>
          <a:p>
            <a:pPr lvl="0" algn="ctr" defTabSz="622300">
              <a:lnSpc>
                <a:spcPct val="90000"/>
              </a:lnSpc>
              <a:spcBef>
                <a:spcPct val="0"/>
              </a:spcBef>
              <a:spcAft>
                <a:spcPct val="35000"/>
              </a:spcAft>
            </a:pPr>
            <a:r>
              <a:rPr lang="en-IN" altLang="en-US" sz="2000" b="1" dirty="0">
                <a:latin typeface="Times New Roman" panose="02020603050405020304" pitchFamily="18" charset="0"/>
                <a:ea typeface="Calibri" panose="020F0502020204030204" pitchFamily="34" charset="0"/>
                <a:cs typeface="Times New Roman" panose="02020603050405020304" pitchFamily="18" charset="0"/>
              </a:rPr>
              <a:t>ANUSHKA 21CBS1001</a:t>
            </a:r>
            <a:endParaRPr lang="en-IN" altLang="en-US" sz="2000" b="1"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IN" altLang="en-US" sz="2000" b="1" dirty="0">
                <a:latin typeface="Times New Roman" panose="02020603050405020304" pitchFamily="18" charset="0"/>
                <a:ea typeface="Calibri" panose="020F0502020204030204" pitchFamily="34" charset="0"/>
                <a:cs typeface="Times New Roman" panose="02020603050405020304" pitchFamily="18" charset="0"/>
              </a:rPr>
              <a:t>MUKTA TEHRI 21CBS1003</a:t>
            </a:r>
            <a:endParaRPr lang="en-IN" altLang="en-US" sz="2000" b="1"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IN" altLang="en-US" sz="2000" b="1" dirty="0">
                <a:latin typeface="Times New Roman" panose="02020603050405020304" pitchFamily="18" charset="0"/>
                <a:ea typeface="Calibri" panose="020F0502020204030204" pitchFamily="34" charset="0"/>
                <a:cs typeface="Times New Roman" panose="02020603050405020304" pitchFamily="18" charset="0"/>
              </a:rPr>
              <a:t>ADITYA AMITABH 21CBS1033</a:t>
            </a:r>
            <a:endParaRPr lang="en-IN" altLang="en-US" sz="2000" b="1"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IN" altLang="en-US" sz="2000" b="1" dirty="0">
                <a:solidFill>
                  <a:prstClr val="black">
                    <a:lumMod val="85000"/>
                    <a:lumOff val="15000"/>
                  </a:prstClr>
                </a:solidFill>
                <a:latin typeface="Times New Roman" panose="02020603050405020304" pitchFamily="18" charset="0"/>
                <a:ea typeface="Calibri" panose="020F0502020204030204" pitchFamily="34" charset="0"/>
                <a:cs typeface="Times New Roman" panose="02020603050405020304" pitchFamily="18" charset="0"/>
              </a:rPr>
              <a:t>KAPHI  RANI21CBS1059</a:t>
            </a:r>
            <a:endParaRPr lang="en-IN" altLang="en-US" sz="2000" b="1" dirty="0">
              <a:solidFill>
                <a:prstClr val="black">
                  <a:lumMod val="85000"/>
                  <a:lumOff val="15000"/>
                </a:prstClr>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20852"/>
            <a:ext cx="10011663" cy="1555547"/>
          </a:xfrm>
        </p:spPr>
        <p:txBody>
          <a:bodyPr/>
          <a:lstStyle/>
          <a:p>
            <a:r>
              <a:rPr lang="en-IN" sz="4400" b="1" dirty="0">
                <a:latin typeface="Times New Roman" panose="02020603050405020304" pitchFamily="18" charset="0"/>
                <a:cs typeface="Times New Roman" panose="02020603050405020304" pitchFamily="18" charset="0"/>
              </a:rPr>
              <a:t>Constraint Identification</a:t>
            </a:r>
            <a:endParaRPr lang="en-IN" dirty="0"/>
          </a:p>
        </p:txBody>
      </p:sp>
      <p:sp>
        <p:nvSpPr>
          <p:cNvPr id="3" name="Text Placeholder 2"/>
          <p:cNvSpPr>
            <a:spLocks noGrp="1"/>
          </p:cNvSpPr>
          <p:nvPr>
            <p:ph type="body" idx="1"/>
          </p:nvPr>
        </p:nvSpPr>
        <p:spPr>
          <a:xfrm>
            <a:off x="228601" y="1981200"/>
            <a:ext cx="11307062" cy="2585085"/>
          </a:xfrm>
        </p:spPr>
        <p:txBody>
          <a:bodyPr/>
          <a:lstStyle/>
          <a:p>
            <a:pPr algn="l"/>
            <a:r>
              <a:rPr lang="en-US" sz="2400" b="1" i="0" dirty="0">
                <a:effectLst/>
                <a:latin typeface="Times New Roman" panose="02020603050405020304" pitchFamily="18" charset="0"/>
                <a:cs typeface="Times New Roman" panose="02020603050405020304" pitchFamily="18" charset="0"/>
              </a:rPr>
              <a:t>Data Analysis and Monitoring</a:t>
            </a:r>
            <a:r>
              <a:rPr lang="en-US" sz="2400" b="0" i="0" dirty="0">
                <a:effectLst/>
                <a:latin typeface="Times New Roman" panose="02020603050405020304" pitchFamily="18" charset="0"/>
                <a:cs typeface="Times New Roman" panose="02020603050405020304" pitchFamily="18" charset="0"/>
              </a:rPr>
              <a:t>:</a:t>
            </a:r>
            <a:endParaRPr lang="en-US" sz="2400" b="0" i="0" dirty="0">
              <a:effectLst/>
              <a:latin typeface="Times New Roman" panose="02020603050405020304" pitchFamily="18" charset="0"/>
              <a:cs typeface="Times New Roman" panose="02020603050405020304" pitchFamily="18" charset="0"/>
            </a:endParaRPr>
          </a:p>
          <a:p>
            <a:pPr algn="l"/>
            <a:endParaRPr lang="en-US" sz="2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 The system continuously analyzes data from multiple sources to detect anomalies or patterns indicative of security constraints.</a:t>
            </a:r>
            <a:endParaRPr lang="en-US" sz="2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 Machine learning and data analytics techniques can be employed to recognize unusual events or trends.</a:t>
            </a:r>
            <a:endParaRPr lang="en-US" sz="2400" b="0" i="0" dirty="0">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609599"/>
            <a:ext cx="10011663" cy="188361"/>
          </a:xfrm>
        </p:spPr>
        <p:txBody>
          <a:bodyPr/>
          <a:lstStyle/>
          <a:p>
            <a:r>
              <a:rPr lang="en-IN" sz="4400" b="1" dirty="0">
                <a:latin typeface="Times New Roman" panose="02020603050405020304" pitchFamily="18" charset="0"/>
                <a:cs typeface="Times New Roman" panose="02020603050405020304" pitchFamily="18" charset="0"/>
              </a:rPr>
              <a:t>Constraint Identification</a:t>
            </a:r>
            <a:endParaRPr lang="en-IN" dirty="0"/>
          </a:p>
        </p:txBody>
      </p:sp>
      <p:sp>
        <p:nvSpPr>
          <p:cNvPr id="3" name="Text Placeholder 2"/>
          <p:cNvSpPr>
            <a:spLocks noGrp="1"/>
          </p:cNvSpPr>
          <p:nvPr>
            <p:ph type="body" idx="1"/>
          </p:nvPr>
        </p:nvSpPr>
        <p:spPr>
          <a:xfrm>
            <a:off x="838200" y="1804416"/>
            <a:ext cx="10515600" cy="3323590"/>
          </a:xfrm>
        </p:spPr>
        <p:txBody>
          <a:bodyPr/>
          <a:lstStyle/>
          <a:p>
            <a:pPr marL="457200" indent="-457200" algn="l">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Human Security Assistance</a:t>
            </a:r>
            <a:r>
              <a:rPr lang="en-US" sz="2400" b="0" i="0" dirty="0">
                <a:effectLst/>
                <a:latin typeface="Times New Roman" panose="02020603050405020304" pitchFamily="18" charset="0"/>
                <a:cs typeface="Times New Roman" panose="02020603050405020304" pitchFamily="18" charset="0"/>
              </a:rPr>
              <a:t>:</a:t>
            </a:r>
            <a:endParaRPr lang="en-US" sz="2400" b="0" i="0" dirty="0">
              <a:effectLst/>
              <a:latin typeface="Times New Roman" panose="02020603050405020304" pitchFamily="18" charset="0"/>
              <a:cs typeface="Times New Roman" panose="02020603050405020304" pitchFamily="18" charset="0"/>
            </a:endParaRPr>
          </a:p>
          <a:p>
            <a:pPr lvl="1" algn="l"/>
            <a:r>
              <a:rPr lang="en-US" sz="2400" b="0" i="0" dirty="0">
                <a:effectLst/>
                <a:latin typeface="Times New Roman" panose="02020603050405020304" pitchFamily="18" charset="0"/>
                <a:cs typeface="Times New Roman" panose="02020603050405020304" pitchFamily="18" charset="0"/>
              </a:rPr>
              <a:t>The system is designed to provide assistance and support to individuals facing security challenges. This could involve alerting authorities, offering guidance, or facilitating communication with relevant emergency services.</a:t>
            </a:r>
            <a:endParaRPr lang="en-US" sz="2400" b="0" i="0" dirty="0">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GPS Location Tracking</a:t>
            </a:r>
            <a:r>
              <a:rPr lang="en-US" sz="2400" b="0" i="0" dirty="0">
                <a:effectLst/>
                <a:latin typeface="Times New Roman" panose="02020603050405020304" pitchFamily="18" charset="0"/>
                <a:cs typeface="Times New Roman" panose="02020603050405020304" pitchFamily="18" charset="0"/>
              </a:rPr>
              <a:t>:</a:t>
            </a:r>
            <a:endParaRPr lang="en-US" sz="2400" b="0" i="0" dirty="0">
              <a:effectLst/>
              <a:latin typeface="Times New Roman" panose="02020603050405020304" pitchFamily="18" charset="0"/>
              <a:cs typeface="Times New Roman" panose="02020603050405020304" pitchFamily="18" charset="0"/>
            </a:endParaRPr>
          </a:p>
          <a:p>
            <a:pPr lvl="1" algn="l"/>
            <a:r>
              <a:rPr lang="en-US" sz="2400" b="0" i="0" dirty="0">
                <a:effectLst/>
                <a:latin typeface="Times New Roman" panose="02020603050405020304" pitchFamily="18" charset="0"/>
                <a:cs typeface="Times New Roman" panose="02020603050405020304" pitchFamily="18" charset="0"/>
              </a:rPr>
              <a:t>GPS (Global Positioning System) location tracking is a fundamental feature of the system. It allows the system to determine the precise location of individuals in distress. This information is critical for responding effectively to emergencies.</a:t>
            </a:r>
            <a:endParaRPr lang="en-US" sz="2400" b="0" i="0" dirty="0">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01603"/>
            <a:ext cx="10849863" cy="676910"/>
          </a:xfrm>
        </p:spPr>
        <p:txBody>
          <a:bodyPr/>
          <a:lstStyle/>
          <a:p>
            <a:pPr algn="ctr"/>
            <a:r>
              <a:rPr lang="en-IN" b="1" dirty="0"/>
              <a:t>Methodology </a:t>
            </a:r>
            <a:endParaRPr lang="en-IN" b="1" dirty="0"/>
          </a:p>
        </p:txBody>
      </p:sp>
      <p:sp>
        <p:nvSpPr>
          <p:cNvPr id="3" name="Text Placeholder 2"/>
          <p:cNvSpPr>
            <a:spLocks noGrp="1"/>
          </p:cNvSpPr>
          <p:nvPr>
            <p:ph type="body" idx="1"/>
          </p:nvPr>
        </p:nvSpPr>
        <p:spPr>
          <a:xfrm>
            <a:off x="1092835" y="1066800"/>
            <a:ext cx="10337165" cy="4801235"/>
          </a:xfrm>
        </p:spPr>
        <p:txBody>
          <a:bodyPr wrap="square"/>
          <a:lstStyle/>
          <a:p>
            <a:r>
              <a:rPr lang="en-US" sz="2400" b="1" dirty="0">
                <a:latin typeface="Times New Roman" panose="02020603050405020304" pitchFamily="18" charset="0"/>
                <a:cs typeface="Times New Roman" panose="02020603050405020304" pitchFamily="18" charset="0"/>
              </a:rPr>
              <a:t>1</a:t>
            </a:r>
            <a:r>
              <a:rPr lang="en-US" sz="2400" b="1" dirty="0">
                <a:latin typeface="Times New Roman" panose="02020603050405020304" pitchFamily="18" charset="0"/>
                <a:cs typeface="Times New Roman" panose="02020603050405020304" pitchFamily="18" charset="0"/>
              </a:rPr>
              <a:t>.  GPS Location Tracking</a:t>
            </a:r>
            <a:endParaRPr lang="en-US" sz="2400" b="1"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Real-time tracking</a:t>
            </a:r>
            <a:endParaRPr lang="en-US" sz="2400"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Location pinpointing</a:t>
            </a:r>
            <a:endParaRPr lang="en-US" sz="2400"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Location History</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2. Distance and Geolocation Calculation:</a:t>
            </a:r>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Check to see if your browser supports the Geolocation API.</a:t>
            </a:r>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To acquire the user's current position, use getCurrentPosition if it is available.</a:t>
            </a:r>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Using the Haversine formula, calculate the distance between the two spots.</a:t>
            </a:r>
            <a:endParaRPr lang="en-US" sz="2400" dirty="0">
              <a:latin typeface="Times New Roman" panose="02020603050405020304" pitchFamily="18" charset="0"/>
              <a:cs typeface="Times New Roman" panose="02020603050405020304" pitchFamily="18" charset="0"/>
            </a:endParaRPr>
          </a:p>
          <a:p>
            <a:pPr lvl="1"/>
            <a:endParaRPr lang="en-US" sz="2400" dirty="0">
              <a:latin typeface="Times New Roman" panose="02020603050405020304" pitchFamily="18" charset="0"/>
              <a:cs typeface="Times New Roman" panose="02020603050405020304" pitchFamily="18" charset="0"/>
            </a:endParaRPr>
          </a:p>
          <a:p>
            <a:pPr indent="0">
              <a:buNone/>
            </a:pPr>
            <a:r>
              <a:rPr lang="en-IN" altLang="en-US" sz="2400" b="1" dirty="0">
                <a:latin typeface="Times New Roman" panose="02020603050405020304" pitchFamily="18" charset="0"/>
                <a:cs typeface="Times New Roman" panose="02020603050405020304" pitchFamily="18" charset="0"/>
              </a:rPr>
              <a:t>3. </a:t>
            </a:r>
            <a:r>
              <a:rPr lang="en-US" sz="2400" b="1" dirty="0">
                <a:latin typeface="Times New Roman" panose="02020603050405020304" pitchFamily="18" charset="0"/>
                <a:cs typeface="Times New Roman" panose="02020603050405020304" pitchFamily="18" charset="0"/>
              </a:rPr>
              <a:t>Logging on the console:</a:t>
            </a:r>
            <a:endParaRPr lang="en-US" sz="2400" b="1" dirty="0">
              <a:latin typeface="Times New Roman" panose="02020603050405020304" pitchFamily="18" charset="0"/>
              <a:cs typeface="Times New Roman" panose="02020603050405020304" pitchFamily="18" charset="0"/>
            </a:endParaRPr>
          </a:p>
          <a:p>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To the browser console, save the timestamp, latitude, longitude, and distance.</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914400"/>
            <a:ext cx="10668214" cy="5078095"/>
          </a:xfrm>
        </p:spPr>
        <p:txBody>
          <a:bodyPr/>
          <a:lstStyle/>
          <a:p>
            <a:endParaRPr lang="en-US" dirty="0"/>
          </a:p>
          <a:p>
            <a:r>
              <a:rPr lang="en-US" sz="2400" b="1" dirty="0">
                <a:latin typeface="Times New Roman" panose="02020603050405020304" pitchFamily="18" charset="0"/>
                <a:cs typeface="Times New Roman" panose="02020603050405020304" pitchFamily="18" charset="0"/>
              </a:rPr>
              <a:t>5.   Prototype Number Extension:</a:t>
            </a:r>
            <a:endParaRPr lang="en-US" sz="2400" b="1"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Add a toRad method to the Number prototype to convert degrees to radians.</a:t>
            </a:r>
            <a:endParaRPr lang="en-US" sz="2400" dirty="0">
              <a:latin typeface="Times New Roman" panose="02020603050405020304" pitchFamily="18" charset="0"/>
              <a:cs typeface="Times New Roman" panose="02020603050405020304" pitchFamily="18" charset="0"/>
            </a:endParaRPr>
          </a:p>
          <a:p>
            <a:pPr lvl="1"/>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6.   Execution of the Interval:</a:t>
            </a:r>
            <a:endParaRPr lang="en-US" sz="2400" b="1"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Set the interval to 1000 milliseconds (1 second) to call the getLocation method periodically.</a:t>
            </a:r>
            <a:endParaRPr lang="en-US" sz="2400" dirty="0">
              <a:latin typeface="Times New Roman" panose="02020603050405020304" pitchFamily="18" charset="0"/>
              <a:cs typeface="Times New Roman" panose="02020603050405020304" pitchFamily="18" charset="0"/>
            </a:endParaRPr>
          </a:p>
          <a:p>
            <a:pPr lvl="1"/>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7.   Handling Errors:</a:t>
            </a:r>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If the browser does not allow geolocation, display a notice in the console.</a:t>
            </a:r>
            <a:endParaRPr lang="en-US" sz="2400" dirty="0">
              <a:latin typeface="Times New Roman" panose="02020603050405020304" pitchFamily="18" charset="0"/>
              <a:cs typeface="Times New Roman" panose="02020603050405020304" pitchFamily="18" charset="0"/>
            </a:endParaRPr>
          </a:p>
          <a:p>
            <a:pPr lvl="1"/>
            <a:endParaRPr lang="en-US" sz="2400" dirty="0">
              <a:latin typeface="Times New Roman" panose="02020603050405020304" pitchFamily="18" charset="0"/>
              <a:cs typeface="Times New Roman" panose="02020603050405020304" pitchFamily="18" charset="0"/>
            </a:endParaRPr>
          </a:p>
          <a:p>
            <a:pPr lvl="0"/>
            <a:r>
              <a:rPr lang="en-IN" altLang="en-US" sz="2400" b="1" dirty="0">
                <a:latin typeface="Times New Roman" panose="02020603050405020304" pitchFamily="18" charset="0"/>
                <a:cs typeface="Times New Roman" panose="02020603050405020304" pitchFamily="18" charset="0"/>
              </a:rPr>
              <a:t>8. </a:t>
            </a:r>
            <a:r>
              <a:rPr lang="en-US" sz="2400" b="1" dirty="0">
                <a:latin typeface="Times New Roman" panose="02020603050405020304" pitchFamily="18" charset="0"/>
                <a:cs typeface="Times New Roman" panose="02020603050405020304" pitchFamily="18" charset="0"/>
              </a:rPr>
              <a:t>Enhancements:</a:t>
            </a:r>
            <a:endParaRPr lang="en-US" sz="2400" b="1"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For a more comprehensive application, the code may be improved by integrating user interface components, error handling, and optional server-side processing.</a:t>
            </a:r>
            <a:endParaRPr lang="en-US" sz="2400" dirty="0">
              <a:latin typeface="Times New Roman" panose="02020603050405020304" pitchFamily="18" charset="0"/>
              <a:cs typeface="Times New Roman" panose="02020603050405020304" pitchFamily="18" charset="0"/>
            </a:endParaRPr>
          </a:p>
        </p:txBody>
      </p:sp>
      <p:sp>
        <p:nvSpPr>
          <p:cNvPr id="2" name="Text Box 1"/>
          <p:cNvSpPr txBox="1"/>
          <p:nvPr/>
        </p:nvSpPr>
        <p:spPr>
          <a:xfrm>
            <a:off x="-9525" y="1144905"/>
            <a:ext cx="4064000" cy="368300"/>
          </a:xfrm>
          <a:prstGeom prst="rect">
            <a:avLst/>
          </a:prstGeom>
          <a:noFill/>
        </p:spPr>
        <p:txBody>
          <a:bodyPr wrap="square" rtlCol="0">
            <a:spAutoFit/>
          </a:bodyPr>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762000"/>
            <a:ext cx="10439614" cy="6001385"/>
          </a:xfrm>
        </p:spPr>
        <p:txBody>
          <a:bodyPr/>
          <a:lstStyle/>
          <a:p>
            <a:endParaRPr lang="en-US" b="1" dirty="0"/>
          </a:p>
          <a:p>
            <a:r>
              <a:rPr lang="en-US" sz="2400" b="1" dirty="0">
                <a:latin typeface="Times New Roman" panose="02020603050405020304" pitchFamily="18" charset="0"/>
                <a:cs typeface="Times New Roman" panose="02020603050405020304" pitchFamily="18" charset="0"/>
              </a:rPr>
              <a:t>1</a:t>
            </a:r>
            <a:r>
              <a:rPr lang="en-IN" altLang="en-US" sz="2400" b="1" dirty="0">
                <a:latin typeface="Times New Roman" panose="02020603050405020304" pitchFamily="18" charset="0"/>
                <a:cs typeface="Times New Roman" panose="02020603050405020304" pitchFamily="18" charset="0"/>
              </a:rPr>
              <a:t>0</a:t>
            </a:r>
            <a:r>
              <a:rPr lang="en-US" sz="2400" b="1" dirty="0">
                <a:latin typeface="Times New Roman" panose="02020603050405020304" pitchFamily="18" charset="0"/>
                <a:cs typeface="Times New Roman" panose="02020603050405020304" pitchFamily="18" charset="0"/>
              </a:rPr>
              <a:t>.   Data Analytics and Reporting:  </a:t>
            </a:r>
            <a:endParaRPr lang="en-US" sz="2400" b="1"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User behavior tracking</a:t>
            </a:r>
            <a:endParaRPr lang="en-US" sz="2400"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Reporting for system and user safety</a:t>
            </a:r>
            <a:endParaRPr lang="en-US" sz="2400"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1</a:t>
            </a:r>
            <a:r>
              <a:rPr lang="en-IN" altLang="en-US" sz="2400" b="1" dirty="0">
                <a:latin typeface="Times New Roman" panose="02020603050405020304" pitchFamily="18" charset="0"/>
                <a:cs typeface="Times New Roman" panose="02020603050405020304" pitchFamily="18" charset="0"/>
              </a:rPr>
              <a:t>1</a:t>
            </a:r>
            <a:r>
              <a:rPr lang="en-US" sz="2400" b="1" dirty="0">
                <a:latin typeface="Times New Roman" panose="02020603050405020304" pitchFamily="18" charset="0"/>
                <a:cs typeface="Times New Roman" panose="02020603050405020304" pitchFamily="18" charset="0"/>
              </a:rPr>
              <a:t>.   Offline Capabilities:  </a:t>
            </a:r>
            <a:endParaRPr lang="en-US" sz="2400" b="1"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Partial functionality without network</a:t>
            </a:r>
            <a:r>
              <a:rPr lang="en-IN" altLang="en-US" sz="2400" dirty="0">
                <a:latin typeface="Times New Roman" panose="02020603050405020304" pitchFamily="18" charset="0"/>
                <a:cs typeface="Times New Roman" panose="02020603050405020304" pitchFamily="18" charset="0"/>
              </a:rPr>
              <a:t> we can callculate the distance from initial and final.</a:t>
            </a:r>
            <a:endParaRPr lang="en-IN" altLang="en-US" sz="2400"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13.   Customization and Scalability:  </a:t>
            </a:r>
            <a:endParaRPr lang="en-US" sz="2400" b="1"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Customizable features</a:t>
            </a:r>
            <a:r>
              <a:rPr lang="en-IN" altLang="en-US" sz="2400" dirty="0">
                <a:latin typeface="Times New Roman" panose="02020603050405020304" pitchFamily="18" charset="0"/>
                <a:cs typeface="Times New Roman" panose="02020603050405020304" pitchFamily="18" charset="0"/>
              </a:rPr>
              <a:t>(refresh rate *default=1000mil sec*)</a:t>
            </a:r>
            <a:endParaRPr lang="en-US" sz="2400"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Scalable for user growth</a:t>
            </a:r>
            <a:endParaRPr lang="en-US" sz="2400"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1</a:t>
            </a:r>
            <a:r>
              <a:rPr lang="en-IN" altLang="en-US" sz="2400" b="1" dirty="0">
                <a:latin typeface="Times New Roman" panose="02020603050405020304" pitchFamily="18" charset="0"/>
                <a:cs typeface="Times New Roman" panose="02020603050405020304" pitchFamily="18" charset="0"/>
              </a:rPr>
              <a:t>4</a:t>
            </a:r>
            <a:r>
              <a:rPr lang="en-US" sz="2400" b="1" dirty="0">
                <a:latin typeface="Times New Roman" panose="02020603050405020304" pitchFamily="18" charset="0"/>
                <a:cs typeface="Times New Roman" panose="02020603050405020304" pitchFamily="18" charset="0"/>
              </a:rPr>
              <a:t>.   Legal and Regulatory Compliance:  </a:t>
            </a:r>
            <a:endParaRPr lang="en-US" sz="2400" b="1"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Compliance with tracking, privacy, and emergency service laws.</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p>
          <a:p>
            <a:pPr marL="1200150" lvl="2" indent="-285750">
              <a:buFont typeface="Arial" panose="020B0604020202020204" pitchFamily="34" charset="0"/>
              <a:buChar char="•"/>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half" idx="2"/>
          </p:nvPr>
        </p:nvPicPr>
        <p:blipFill>
          <a:blip r:embed="rId1"/>
          <a:stretch>
            <a:fillRect/>
          </a:stretch>
        </p:blipFill>
        <p:spPr>
          <a:xfrm>
            <a:off x="1066800" y="609600"/>
            <a:ext cx="4138930" cy="4526280"/>
          </a:xfrm>
          <a:prstGeom prst="rect">
            <a:avLst/>
          </a:prstGeom>
        </p:spPr>
      </p:pic>
      <p:sp>
        <p:nvSpPr>
          <p:cNvPr id="9" name="Text Box 8"/>
          <p:cNvSpPr txBox="1"/>
          <p:nvPr/>
        </p:nvSpPr>
        <p:spPr>
          <a:xfrm>
            <a:off x="1065530" y="5105400"/>
            <a:ext cx="4064000" cy="645160"/>
          </a:xfrm>
          <a:prstGeom prst="rect">
            <a:avLst/>
          </a:prstGeom>
          <a:noFill/>
        </p:spPr>
        <p:txBody>
          <a:bodyPr wrap="square" rtlCol="0">
            <a:spAutoFit/>
          </a:bodyPr>
          <a:p>
            <a:r>
              <a:rPr lang="en-IN" altLang="en-US"/>
              <a:t>longitude and latitude with time and date </a:t>
            </a:r>
            <a:endParaRPr lang="en-IN" altLang="en-US"/>
          </a:p>
          <a:p>
            <a:pPr algn="ctr"/>
            <a:r>
              <a:rPr lang="en-IN" altLang="en-US"/>
              <a:t>displayed</a:t>
            </a:r>
            <a:endParaRPr lang="en-IN" altLang="en-US"/>
          </a:p>
        </p:txBody>
      </p:sp>
      <p:pic>
        <p:nvPicPr>
          <p:cNvPr id="10" name="Content Placeholder 9"/>
          <p:cNvPicPr>
            <a:picLocks noChangeAspect="1"/>
          </p:cNvPicPr>
          <p:nvPr>
            <p:ph sz="half" idx="3"/>
          </p:nvPr>
        </p:nvPicPr>
        <p:blipFill>
          <a:blip r:embed="rId2"/>
          <a:stretch>
            <a:fillRect/>
          </a:stretch>
        </p:blipFill>
        <p:spPr>
          <a:xfrm>
            <a:off x="6934200" y="609600"/>
            <a:ext cx="3403600" cy="4526280"/>
          </a:xfrm>
          <a:prstGeom prst="rect">
            <a:avLst/>
          </a:prstGeom>
        </p:spPr>
      </p:pic>
      <p:sp>
        <p:nvSpPr>
          <p:cNvPr id="12" name="Text Box 11"/>
          <p:cNvSpPr txBox="1"/>
          <p:nvPr/>
        </p:nvSpPr>
        <p:spPr>
          <a:xfrm>
            <a:off x="6858000" y="5181600"/>
            <a:ext cx="4064000" cy="368300"/>
          </a:xfrm>
          <a:prstGeom prst="rect">
            <a:avLst/>
          </a:prstGeom>
          <a:noFill/>
        </p:spPr>
        <p:txBody>
          <a:bodyPr wrap="square" rtlCol="0">
            <a:spAutoFit/>
          </a:bodyPr>
          <a:p>
            <a:pPr algn="ctr"/>
            <a:r>
              <a:rPr lang="en-IN" altLang="en-US"/>
              <a:t>coordinates plot on map</a:t>
            </a:r>
            <a:endParaRPr lang="en-I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15031" y="1589045"/>
            <a:ext cx="2743200" cy="6096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Main Features</a:t>
            </a:r>
            <a:endParaRPr lang="en-IN" sz="24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Oval 4"/>
          <p:cNvSpPr/>
          <p:nvPr/>
        </p:nvSpPr>
        <p:spPr>
          <a:xfrm>
            <a:off x="554113" y="3143177"/>
            <a:ext cx="1752593" cy="92101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GPS Location </a:t>
            </a:r>
            <a:endParaRPr lang="en-IN" dirty="0"/>
          </a:p>
        </p:txBody>
      </p:sp>
      <p:sp>
        <p:nvSpPr>
          <p:cNvPr id="6" name="Oval 5"/>
          <p:cNvSpPr/>
          <p:nvPr/>
        </p:nvSpPr>
        <p:spPr>
          <a:xfrm>
            <a:off x="794065" y="4556117"/>
            <a:ext cx="2285995" cy="83820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altLang="en-US"/>
              <a:t>DATE of tracking</a:t>
            </a:r>
            <a:endParaRPr lang="en-IN" altLang="en-US"/>
          </a:p>
        </p:txBody>
      </p:sp>
      <p:cxnSp>
        <p:nvCxnSpPr>
          <p:cNvPr id="9" name="Straight Connector 8"/>
          <p:cNvCxnSpPr>
            <a:stCxn id="4" idx="1"/>
            <a:endCxn id="5" idx="0"/>
          </p:cNvCxnSpPr>
          <p:nvPr/>
        </p:nvCxnSpPr>
        <p:spPr>
          <a:xfrm flipH="1">
            <a:off x="1430410" y="1893845"/>
            <a:ext cx="2984621" cy="1249332"/>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4" idx="3"/>
            <a:endCxn id="24" idx="0"/>
          </p:cNvCxnSpPr>
          <p:nvPr/>
        </p:nvCxnSpPr>
        <p:spPr>
          <a:xfrm>
            <a:off x="7158231" y="1893845"/>
            <a:ext cx="3540216" cy="1332149"/>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endCxn id="22" idx="0"/>
          </p:cNvCxnSpPr>
          <p:nvPr/>
        </p:nvCxnSpPr>
        <p:spPr>
          <a:xfrm>
            <a:off x="6818227" y="2209440"/>
            <a:ext cx="895468" cy="1100857"/>
          </a:xfrm>
          <a:prstGeom prst="line">
            <a:avLst/>
          </a:prstGeom>
        </p:spPr>
        <p:style>
          <a:lnRef idx="1">
            <a:schemeClr val="dk1"/>
          </a:lnRef>
          <a:fillRef idx="0">
            <a:schemeClr val="dk1"/>
          </a:fillRef>
          <a:effectRef idx="0">
            <a:schemeClr val="dk1"/>
          </a:effectRef>
          <a:fontRef idx="minor">
            <a:schemeClr val="tx1"/>
          </a:fontRef>
        </p:style>
      </p:cxnSp>
      <p:sp>
        <p:nvSpPr>
          <p:cNvPr id="20" name="Oval 19"/>
          <p:cNvSpPr/>
          <p:nvPr/>
        </p:nvSpPr>
        <p:spPr>
          <a:xfrm>
            <a:off x="3119787" y="3162649"/>
            <a:ext cx="2308464" cy="96478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altLang="en-US" dirty="0"/>
              <a:t>GPS tracking</a:t>
            </a:r>
            <a:endParaRPr lang="en-IN" altLang="en-US" dirty="0"/>
          </a:p>
        </p:txBody>
      </p:sp>
      <p:sp>
        <p:nvSpPr>
          <p:cNvPr id="21" name="Oval 20"/>
          <p:cNvSpPr/>
          <p:nvPr/>
        </p:nvSpPr>
        <p:spPr>
          <a:xfrm>
            <a:off x="3553570" y="4556117"/>
            <a:ext cx="2286000" cy="83820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altLang="en-US"/>
              <a:t>TIME of tracking</a:t>
            </a:r>
            <a:endParaRPr lang="en-IN" altLang="en-US" dirty="0"/>
          </a:p>
        </p:txBody>
      </p:sp>
      <p:sp>
        <p:nvSpPr>
          <p:cNvPr id="22" name="Oval 21"/>
          <p:cNvSpPr/>
          <p:nvPr/>
        </p:nvSpPr>
        <p:spPr>
          <a:xfrm>
            <a:off x="6570695" y="3310297"/>
            <a:ext cx="2286000" cy="83820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a:t>User Profile and Information</a:t>
            </a:r>
            <a:endParaRPr lang="en-IN" dirty="0"/>
          </a:p>
        </p:txBody>
      </p:sp>
      <p:sp>
        <p:nvSpPr>
          <p:cNvPr id="23" name="Oval 22"/>
          <p:cNvSpPr/>
          <p:nvPr/>
        </p:nvSpPr>
        <p:spPr>
          <a:xfrm>
            <a:off x="6283587" y="4456477"/>
            <a:ext cx="2286000" cy="83820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Distance from initial and final</a:t>
            </a:r>
            <a:endParaRPr lang="en-IN" dirty="0"/>
          </a:p>
        </p:txBody>
      </p:sp>
      <p:sp>
        <p:nvSpPr>
          <p:cNvPr id="24" name="Oval 23"/>
          <p:cNvSpPr/>
          <p:nvPr/>
        </p:nvSpPr>
        <p:spPr>
          <a:xfrm>
            <a:off x="9555447" y="3225994"/>
            <a:ext cx="2286000" cy="83820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a:t>Data Privacy and Security</a:t>
            </a:r>
            <a:endParaRPr lang="en-IN" dirty="0"/>
          </a:p>
        </p:txBody>
      </p:sp>
      <p:cxnSp>
        <p:nvCxnSpPr>
          <p:cNvPr id="26" name="Straight Connector 25"/>
          <p:cNvCxnSpPr/>
          <p:nvPr/>
        </p:nvCxnSpPr>
        <p:spPr>
          <a:xfrm flipH="1">
            <a:off x="1977343" y="2194474"/>
            <a:ext cx="2423251" cy="246905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a:endCxn id="20" idx="0"/>
          </p:cNvCxnSpPr>
          <p:nvPr/>
        </p:nvCxnSpPr>
        <p:spPr>
          <a:xfrm flipH="1">
            <a:off x="4274019" y="2195351"/>
            <a:ext cx="706828" cy="967298"/>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flipH="1">
            <a:off x="5271659" y="2175180"/>
            <a:ext cx="528823" cy="2484176"/>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7183005" y="2194474"/>
            <a:ext cx="3065136" cy="2406534"/>
          </a:xfrm>
          <a:prstGeom prst="line">
            <a:avLst/>
          </a:prstGeom>
        </p:spPr>
        <p:style>
          <a:lnRef idx="1">
            <a:schemeClr val="dk1"/>
          </a:lnRef>
          <a:fillRef idx="0">
            <a:schemeClr val="dk1"/>
          </a:fillRef>
          <a:effectRef idx="0">
            <a:schemeClr val="dk1"/>
          </a:effectRef>
          <a:fontRef idx="minor">
            <a:schemeClr val="tx1"/>
          </a:fontRef>
        </p:style>
      </p:cxnSp>
      <p:sp>
        <p:nvSpPr>
          <p:cNvPr id="55" name="Oval 54"/>
          <p:cNvSpPr/>
          <p:nvPr/>
        </p:nvSpPr>
        <p:spPr>
          <a:xfrm>
            <a:off x="9233046" y="4456477"/>
            <a:ext cx="2286000" cy="83820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altLang="en-US" dirty="0"/>
              <a:t>Latitude and Longitude display</a:t>
            </a:r>
            <a:endParaRPr lang="en-IN" altLang="en-US" dirty="0"/>
          </a:p>
        </p:txBody>
      </p:sp>
      <p:cxnSp>
        <p:nvCxnSpPr>
          <p:cNvPr id="57" name="Straight Connector 56"/>
          <p:cNvCxnSpPr/>
          <p:nvPr/>
        </p:nvCxnSpPr>
        <p:spPr>
          <a:xfrm>
            <a:off x="6225948" y="2209440"/>
            <a:ext cx="284508" cy="2547507"/>
          </a:xfrm>
          <a:prstGeom prst="line">
            <a:avLst/>
          </a:prstGeom>
        </p:spPr>
        <p:style>
          <a:lnRef idx="1">
            <a:schemeClr val="dk1"/>
          </a:lnRef>
          <a:fillRef idx="0">
            <a:schemeClr val="dk1"/>
          </a:fillRef>
          <a:effectRef idx="0">
            <a:schemeClr val="dk1"/>
          </a:effectRef>
          <a:fontRef idx="minor">
            <a:schemeClr val="tx1"/>
          </a:fontRef>
        </p:style>
      </p:cxnSp>
      <p:sp>
        <p:nvSpPr>
          <p:cNvPr id="82" name="TextBox 81"/>
          <p:cNvSpPr txBox="1"/>
          <p:nvPr/>
        </p:nvSpPr>
        <p:spPr>
          <a:xfrm>
            <a:off x="2040082" y="304800"/>
            <a:ext cx="8797636" cy="769441"/>
          </a:xfrm>
          <a:prstGeom prst="rect">
            <a:avLst/>
          </a:prstGeom>
          <a:noFill/>
        </p:spPr>
        <p:txBody>
          <a:bodyPr wrap="square" rtlCol="0">
            <a:spAutoFit/>
          </a:bodyPr>
          <a:lstStyle/>
          <a:p>
            <a:pPr algn="ctr"/>
            <a:r>
              <a:rPr lang="en-IN" sz="4400" b="1" dirty="0">
                <a:latin typeface="Times New Roman" panose="02020603050405020304" pitchFamily="18" charset="0"/>
                <a:cs typeface="Times New Roman" panose="02020603050405020304" pitchFamily="18" charset="0"/>
              </a:rPr>
              <a:t>Analysis of Features</a:t>
            </a:r>
            <a:endParaRPr lang="en-IN" sz="4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336" y="120853"/>
            <a:ext cx="10879327" cy="677108"/>
          </a:xfrm>
        </p:spPr>
        <p:txBody>
          <a:bodyPr/>
          <a:lstStyle/>
          <a:p>
            <a:pPr algn="ctr"/>
            <a:r>
              <a:rPr lang="en-IN" b="1" dirty="0"/>
              <a:t>Finalizing Subject to Constraints </a:t>
            </a:r>
            <a:endParaRPr lang="en-IN" b="1" dirty="0"/>
          </a:p>
        </p:txBody>
      </p:sp>
      <p:sp>
        <p:nvSpPr>
          <p:cNvPr id="3" name="Text Placeholder 2"/>
          <p:cNvSpPr>
            <a:spLocks noGrp="1"/>
          </p:cNvSpPr>
          <p:nvPr>
            <p:ph type="body" idx="1"/>
          </p:nvPr>
        </p:nvSpPr>
        <p:spPr>
          <a:xfrm>
            <a:off x="304800" y="1295400"/>
            <a:ext cx="11506200" cy="5441746"/>
          </a:xfrm>
        </p:spPr>
        <p:txBody>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Connectivity Challenges:</a:t>
            </a:r>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Limited or unreliable network and GPS signals can affect real-time tracking and communication.</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Battery Life Concerns:</a:t>
            </a:r>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The need for continuous GPS tracking and communication can strain device battery life.</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Data Privacy and Compliance:</a:t>
            </a:r>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Stringent privacy regulations and concerns around user data security must be addressed.</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Emergency Service Variability:</a:t>
            </a:r>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Diverse emergency service protocols and response times may impact integration.</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Customization Complexity:</a:t>
            </a:r>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Accommodating user preferences and customization adds complexity to the system.</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Addressing these constraints is crucial for the successful implementation and functionality of your Human tracking and safety system.</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336" y="120853"/>
            <a:ext cx="10879327" cy="1353820"/>
          </a:xfrm>
        </p:spPr>
        <p:txBody>
          <a:bodyPr/>
          <a:lstStyle/>
          <a:p>
            <a:br>
              <a:rPr lang="en-US" dirty="0"/>
            </a:br>
            <a:r>
              <a:rPr lang="en-US" dirty="0"/>
              <a:t>References</a:t>
            </a:r>
            <a:endParaRPr lang="en-US" dirty="0"/>
          </a:p>
        </p:txBody>
      </p:sp>
      <p:sp>
        <p:nvSpPr>
          <p:cNvPr id="3" name="Content Placeholder 2"/>
          <p:cNvSpPr>
            <a:spLocks noGrp="1"/>
          </p:cNvSpPr>
          <p:nvPr>
            <p:ph idx="1"/>
          </p:nvPr>
        </p:nvSpPr>
        <p:spPr/>
        <p:txBody>
          <a:bodyPr>
            <a:normAutofit fontScale="90000" lnSpcReduction="10000"/>
          </a:bodyPr>
          <a:lstStyle/>
          <a:p>
            <a:pPr marL="0" indent="0">
              <a:buNone/>
            </a:pPr>
            <a:r>
              <a:rPr lang="en-US" sz="2400" dirty="0">
                <a:latin typeface="Times New Roman" panose="02020603050405020304" pitchFamily="18" charset="0"/>
                <a:cs typeface="Times New Roman" panose="02020603050405020304" pitchFamily="18" charset="0"/>
              </a:rPr>
              <a:t>[1]  Abhijit Paradkar, Deepak Sharma “All in one Intelligent Safety System for Women Security” International Journal of Computer Applications, Volume 130, No. 11, November 2015. </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[2]S. Shambhavi, M. Nagaraja, and M. Z. Kurian, “Smart Electronic System for Women Safety,” International Journal of Innovative Research in Electrical, Electronics, Instrumentation and Control Engineering, vol. 4, Issue 3, March 2016.</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[3] A. Santhiya, B. Hariprakash, J. Mithilaesh, K. Valarmathi, “Android Based Women Tracking System Using GPS and GSM” International Journal for Research in Applied Science &amp; Engineering Technology, Volume 4, Issue 4, April 2016.</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[4] A. Usha Kiran Reddy, P. Sushmitha Gayathri, K. Sandhya, and N. Suresh, “Self Defense System for Women Safety with Location Tracking and SMS Alerting, International Journal of Innovative Technologies, vol. 5, Issue 4, April-2017, pp. 590-592. </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[5] R. Pavithra, P. S. Sangeetha, M. Shakthi Devi, S. Vanila, “Design and Implementation of a Rescue System for the Safety of Women by using Arduino Controller.”</a:t>
            </a:r>
            <a:r>
              <a:rPr lang="en-US" dirty="0"/>
              <a:t> </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29335"/>
            <a:ext cx="10515600" cy="5147945"/>
          </a:xfrm>
        </p:spPr>
        <p:txBody>
          <a:bodyPr>
            <a:normAutofit/>
          </a:bodyPr>
          <a:lstStyle/>
          <a:p>
            <a:pPr marL="0" indent="0">
              <a:buNone/>
            </a:pPr>
            <a:r>
              <a:rPr lang="en-US" sz="2000"/>
              <a:t>[6] Wellington, Vishnu Prasad, Karthick. C, “Review On Women Safety in System Access Control Using RFID Technique,” International Journal of Pure and Applied Mathematics, vol. 117, no. 21, pp. 163-167, 2017. </a:t>
            </a:r>
            <a:endParaRPr lang="en-US" sz="2000"/>
          </a:p>
          <a:p>
            <a:pPr marL="0" indent="0">
              <a:buNone/>
            </a:pPr>
            <a:r>
              <a:rPr lang="en-US" sz="2000"/>
              <a:t>[7] Sourav Kumar Pradhan, Vivi Holo, Shanti Bhusan Acharya, “GSM and ADHAR based safety management system through Smart Poles: A step towards safety for humanistic Society (Women),” in International Research Journal of Engineering and Technology, vol. 5, no. 3, March 2018. </a:t>
            </a:r>
            <a:endParaRPr lang="en-US" sz="2000"/>
          </a:p>
          <a:p>
            <a:pPr marL="0" indent="0">
              <a:buNone/>
            </a:pPr>
            <a:r>
              <a:rPr lang="en-US" sz="2000"/>
              <a:t>[8] Sonali S. Kumbhar, Sonal K. Jadhav, Prajakta A. Nalawade, and Tamanna Y. Mutawalli, “Women security system using GSM and GPS,” in International Research Journal of Engineering and Technology, vol. 5, no. 3, March 2018.</a:t>
            </a:r>
            <a:endParaRPr lang="en-US" sz="200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33399"/>
            <a:ext cx="10650727" cy="677108"/>
          </a:xfrm>
        </p:spPr>
        <p:txBody>
          <a:bodyPr/>
          <a:lstStyle/>
          <a:p>
            <a:r>
              <a:rPr lang="en-IN" dirty="0"/>
              <a:t> </a:t>
            </a:r>
            <a:r>
              <a:rPr lang="en-IN" b="1" dirty="0"/>
              <a:t>Feature/characteristics Identification</a:t>
            </a:r>
            <a:endParaRPr lang="en-IN" b="1" dirty="0"/>
          </a:p>
        </p:txBody>
      </p:sp>
      <p:sp>
        <p:nvSpPr>
          <p:cNvPr id="3" name="Text Placeholder 2"/>
          <p:cNvSpPr>
            <a:spLocks noGrp="1"/>
          </p:cNvSpPr>
          <p:nvPr>
            <p:ph type="body" idx="1"/>
          </p:nvPr>
        </p:nvSpPr>
        <p:spPr>
          <a:xfrm>
            <a:off x="304800" y="2057400"/>
            <a:ext cx="9601200" cy="3527419"/>
          </a:xfrm>
        </p:spPr>
        <p:txBody>
          <a:bodyPr/>
          <a:lstStyle/>
          <a:p>
            <a:pPr marL="285750" indent="-285750">
              <a:lnSpc>
                <a:spcPct val="150000"/>
              </a:lnSpc>
              <a:buFont typeface="Arial" panose="020B0604020202020204" pitchFamily="34" charset="0"/>
              <a:buChar char="•"/>
            </a:pPr>
            <a:r>
              <a:rPr lang="en-US" sz="2400" b="1" dirty="0">
                <a:effectLst/>
                <a:latin typeface="Times New Roman" panose="02020603050405020304" pitchFamily="18" charset="0"/>
                <a:ea typeface="Calibri" panose="020F0502020204030204" pitchFamily="34" charset="0"/>
              </a:rPr>
              <a:t>External Features: </a:t>
            </a:r>
            <a:r>
              <a:rPr lang="en-US" sz="2400" dirty="0">
                <a:effectLst/>
                <a:latin typeface="Times New Roman" panose="02020603050405020304" pitchFamily="18" charset="0"/>
                <a:ea typeface="Calibri" panose="020F0502020204030204" pitchFamily="34" charset="0"/>
              </a:rPr>
              <a:t>These are the visible, outward-facing elements of a design or structure. For example, external features might include the materials</a:t>
            </a:r>
            <a:r>
              <a:rPr lang="en-IN" altLang="en-US" sz="2400" dirty="0">
                <a:effectLst/>
                <a:latin typeface="Times New Roman" panose="02020603050405020304" pitchFamily="18" charset="0"/>
                <a:ea typeface="Calibri" panose="020F0502020204030204" pitchFamily="34" charset="0"/>
              </a:rPr>
              <a:t>, additional features, an inbuilt airsoft gun, taser, flairs, pepper spray, etc</a:t>
            </a:r>
            <a:r>
              <a:rPr lang="en-US" sz="2400" dirty="0">
                <a:effectLst/>
                <a:latin typeface="Times New Roman" panose="02020603050405020304" pitchFamily="18" charset="0"/>
                <a:ea typeface="Calibri" panose="020F0502020204030204" pitchFamily="34" charset="0"/>
              </a:rPr>
              <a:t>.</a:t>
            </a:r>
            <a:r>
              <a:rPr lang="en-IN" altLang="en-US" sz="2400" dirty="0">
                <a:effectLst/>
                <a:latin typeface="Times New Roman" panose="02020603050405020304" pitchFamily="18" charset="0"/>
                <a:ea typeface="Calibri" panose="020F0502020204030204" pitchFamily="34" charset="0"/>
              </a:rPr>
              <a:t> </a:t>
            </a:r>
            <a:r>
              <a:rPr lang="en-US" sz="2400" dirty="0">
                <a:effectLst/>
                <a:latin typeface="Times New Roman" panose="02020603050405020304" pitchFamily="18" charset="0"/>
                <a:ea typeface="Calibri" panose="020F0502020204030204" pitchFamily="34" charset="0"/>
              </a:rPr>
              <a:t>Reverse Engineering Leads to New Understanding of Products</a:t>
            </a:r>
            <a:endParaRPr lang="en-US" sz="2400" dirty="0">
              <a:effectLst/>
              <a:latin typeface="Times New Roman" panose="02020603050405020304" pitchFamily="18" charset="0"/>
              <a:ea typeface="Calibri" panose="020F0502020204030204" pitchFamily="34" charset="0"/>
            </a:endParaRPr>
          </a:p>
          <a:p>
            <a:pPr marL="285750" indent="-285750">
              <a:lnSpc>
                <a:spcPct val="150000"/>
              </a:lnSpc>
              <a:buFont typeface="Arial" panose="020B0604020202020204" pitchFamily="34" charset="0"/>
              <a:buChar char="•"/>
            </a:pPr>
            <a:r>
              <a:rPr lang="en-US" sz="2400" b="1" dirty="0">
                <a:effectLst/>
                <a:latin typeface="Times New Roman" panose="02020603050405020304" pitchFamily="18" charset="0"/>
                <a:ea typeface="Calibri" panose="020F0502020204030204" pitchFamily="34" charset="0"/>
              </a:rPr>
              <a:t>Internal Features: </a:t>
            </a:r>
            <a:r>
              <a:rPr lang="en-US" sz="2400" dirty="0">
                <a:effectLst/>
                <a:latin typeface="Times New Roman" panose="02020603050405020304" pitchFamily="18" charset="0"/>
                <a:ea typeface="Calibri" panose="020F0502020204030204" pitchFamily="34" charset="0"/>
              </a:rPr>
              <a:t>These refer to the aspects of a design or structure that are not readily visible from the outside. internal features could include the layout of </a:t>
            </a:r>
            <a:r>
              <a:rPr lang="en-IN" altLang="en-US" sz="2400" dirty="0">
                <a:effectLst/>
                <a:latin typeface="Times New Roman" panose="02020603050405020304" pitchFamily="18" charset="0"/>
                <a:ea typeface="Calibri" panose="020F0502020204030204" pitchFamily="34" charset="0"/>
              </a:rPr>
              <a:t>components</a:t>
            </a:r>
            <a:r>
              <a:rPr lang="en-US" sz="2400" dirty="0">
                <a:effectLst/>
                <a:latin typeface="Times New Roman" panose="02020603050405020304" pitchFamily="18" charset="0"/>
                <a:ea typeface="Calibri" panose="020F0502020204030204" pitchFamily="34" charset="0"/>
              </a:rPr>
              <a:t>, </a:t>
            </a:r>
            <a:r>
              <a:rPr lang="en-IN" altLang="en-US" sz="2400" dirty="0">
                <a:effectLst/>
                <a:latin typeface="Times New Roman" panose="02020603050405020304" pitchFamily="18" charset="0"/>
                <a:ea typeface="Calibri" panose="020F0502020204030204" pitchFamily="34" charset="0"/>
              </a:rPr>
              <a:t>functionalities</a:t>
            </a:r>
            <a:r>
              <a:rPr lang="en-US" sz="2400" dirty="0">
                <a:effectLst/>
                <a:latin typeface="Times New Roman" panose="02020603050405020304" pitchFamily="18" charset="0"/>
                <a:ea typeface="Calibri" panose="020F0502020204030204" pitchFamily="34" charset="0"/>
              </a:rPr>
              <a:t>, electrical systems, insulation, and </a:t>
            </a:r>
            <a:r>
              <a:rPr lang="en-IN" altLang="en-US" sz="2400" dirty="0">
                <a:effectLst/>
                <a:latin typeface="Times New Roman" panose="02020603050405020304" pitchFamily="18" charset="0"/>
                <a:ea typeface="Calibri" panose="020F0502020204030204" pitchFamily="34" charset="0"/>
              </a:rPr>
              <a:t>purpose.</a:t>
            </a:r>
            <a:endParaRPr lang="en-IN" altLang="en-US" sz="2400" dirty="0">
              <a:effectLst/>
              <a:latin typeface="Times New Roman" panose="02020603050405020304" pitchFamily="18" charset="0"/>
              <a:ea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1524000"/>
            <a:ext cx="11049000" cy="4675767"/>
          </a:xfrm>
        </p:spPr>
        <p:txBody>
          <a:bodyPr/>
          <a:lstStyle/>
          <a:p>
            <a:pPr algn="just">
              <a:lnSpc>
                <a:spcPct val="150000"/>
              </a:lnSpc>
            </a:pPr>
            <a:r>
              <a:rPr lang="en-IN" sz="2400" dirty="0">
                <a:latin typeface="Times New Roman" panose="02020603050405020304" pitchFamily="18" charset="0"/>
                <a:cs typeface="Times New Roman" panose="02020603050405020304" pitchFamily="18" charset="0"/>
              </a:rPr>
              <a:t>For a Human Security Assistance System with GPS Location Tracking and Messaging System, you'll want to identify key features and characteristics to ensure the system's effectiveness and functionality. Here are some important features and characteristics to consider:</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b="1" dirty="0">
                <a:latin typeface="Times New Roman" panose="02020603050405020304" pitchFamily="18" charset="0"/>
                <a:cs typeface="Times New Roman" panose="02020603050405020304" pitchFamily="18" charset="0"/>
              </a:rPr>
              <a:t>1. GPS Location Tracking:</a:t>
            </a:r>
            <a:endParaRPr lang="en-IN" sz="2400" b="1"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   - Real-time tracking of the user's location using GPS technology.</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   - Ability to pinpoint the user's location on a map.</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   - Location history tracking for route analysis and retrospective tracking.</a:t>
            </a:r>
            <a:endParaRPr lang="en-IN" sz="2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828674" y="227345"/>
            <a:ext cx="10829925" cy="676910"/>
          </a:xfrm>
          <a:prstGeom prst="rect">
            <a:avLst/>
          </a:prstGeom>
        </p:spPr>
        <p:txBody>
          <a:bodyPr wrap="square" lIns="0" tIns="0" rIns="0" bIns="0">
            <a:spAutoFit/>
          </a:bodyPr>
          <a:lstStyle>
            <a:lvl1pPr>
              <a:defRPr sz="4400" b="0" i="0">
                <a:latin typeface="Times New Roman" panose="02020603050405020304"/>
                <a:ea typeface="+mj-ea"/>
                <a:cs typeface="Times New Roman" panose="02020603050405020304"/>
              </a:defRPr>
            </a:lvl1pPr>
          </a:lstStyle>
          <a:p>
            <a:pPr algn="ctr"/>
            <a:r>
              <a:rPr lang="en-IN" altLang="en-US" sz="4400" b="1" dirty="0">
                <a:effectLst/>
                <a:latin typeface="Times New Roman" panose="02020603050405020304" pitchFamily="18" charset="0"/>
                <a:ea typeface="Calibri" panose="020F0502020204030204" pitchFamily="34" charset="0"/>
              </a:rPr>
              <a:t>Internal features</a:t>
            </a:r>
            <a:endParaRPr lang="en-IN" altLang="en-US" sz="4400" b="1" dirty="0">
              <a:effectLst/>
              <a:latin typeface="Times New Roman" panose="02020603050405020304" pitchFamily="18" charset="0"/>
              <a:ea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336" y="120853"/>
            <a:ext cx="10879327" cy="5909310"/>
          </a:xfrm>
        </p:spPr>
        <p:txBody>
          <a:bodyPr/>
          <a:lstStyle/>
          <a:p>
            <a:pPr marL="285750" indent="-285750">
              <a:lnSpc>
                <a:spcPct val="150000"/>
              </a:lnSpc>
            </a:pPr>
            <a:br>
              <a:rPr lang="en-IN" sz="2400"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2. Geofencing (since we are using google maps):</a:t>
            </a:r>
            <a:br>
              <a:rPr lang="en-IN" sz="2400" b="1"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 Ability to define geographical boundaries and trigger alerts when the user enters or exits specified areas.</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 Useful for safety in predefined zones or for tracking specific areas of interest.</a:t>
            </a:r>
            <a:br>
              <a:rPr lang="en-IN" sz="2400"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3. Emergency Services Integration:</a:t>
            </a:r>
            <a:br>
              <a:rPr lang="en-IN" sz="2400" b="1"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 Integration with emergency services (e.g., police, medical, fire) for rapid response when an emergency is detected.</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br>
              <a:rPr lang="en-IN" sz="2400" dirty="0">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457200"/>
            <a:ext cx="11125200" cy="4708525"/>
          </a:xfrm>
        </p:spPr>
        <p:txBody>
          <a:bodyPr/>
          <a:lstStyle/>
          <a:p>
            <a:pPr algn="just">
              <a:lnSpc>
                <a:spcPct val="150000"/>
              </a:lnSpc>
            </a:pPr>
            <a:r>
              <a:rPr lang="en-IN" sz="2400" b="1" dirty="0">
                <a:latin typeface="Times New Roman" panose="02020603050405020304" pitchFamily="18" charset="0"/>
                <a:cs typeface="Times New Roman" panose="02020603050405020304" pitchFamily="18" charset="0"/>
                <a:sym typeface="+mn-ea"/>
              </a:rPr>
              <a:t>4. User Profile and Information:</a:t>
            </a:r>
            <a:endParaRPr lang="en-IN" sz="2400" b="1"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sym typeface="+mn-ea"/>
              </a:rPr>
              <a:t>   - User profile creation with personal details, medical information, and emergency contacts.</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sym typeface="+mn-ea"/>
              </a:rPr>
              <a:t>   - Secure storage and access to user information for first responders.</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b="1" dirty="0">
                <a:latin typeface="Times New Roman" panose="02020603050405020304" pitchFamily="18" charset="0"/>
                <a:cs typeface="Times New Roman" panose="02020603050405020304" pitchFamily="18" charset="0"/>
                <a:sym typeface="+mn-ea"/>
              </a:rPr>
              <a:t>5. Alerts and Notifications:</a:t>
            </a:r>
            <a:endParaRPr lang="en-IN" sz="2400" b="1"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sym typeface="+mn-ea"/>
              </a:rPr>
              <a:t>   - Customizable alerts for various situations, including medical emergencies, falls, or  deviations from planned routes.</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sym typeface="+mn-ea"/>
              </a:rPr>
              <a:t>   - Push notifications and SMS alerts to designated contacts.</a:t>
            </a:r>
            <a:endParaRPr lang="en-IN" sz="2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1" y="1"/>
            <a:ext cx="11023600" cy="6637020"/>
          </a:xfrm>
        </p:spPr>
        <p:txBody>
          <a:bodyPr>
            <a:noAutofit/>
          </a:bodyPr>
          <a:lstStyle/>
          <a:p>
            <a:pPr marL="285750" indent="-285750" algn="just">
              <a:lnSpc>
                <a:spcPct val="150000"/>
              </a:lnSpc>
              <a:buFont typeface="Arial" panose="020B0604020202020204" pitchFamily="34" charset="0"/>
              <a:buChar char="•"/>
            </a:pPr>
            <a:endParaRPr lang="en-IN" sz="1200" b="1" dirty="0">
              <a:latin typeface="Times New Roman" panose="02020603050405020304" pitchFamily="18" charset="0"/>
              <a:cs typeface="Times New Roman" panose="02020603050405020304" pitchFamily="18" charset="0"/>
              <a:sym typeface="+mn-ea"/>
            </a:endParaRPr>
          </a:p>
          <a:p>
            <a:pPr algn="just">
              <a:lnSpc>
                <a:spcPct val="150000"/>
              </a:lnSpc>
            </a:pPr>
            <a:r>
              <a:rPr lang="en-IN" sz="2400" b="1" dirty="0">
                <a:latin typeface="Times New Roman" panose="02020603050405020304" pitchFamily="18" charset="0"/>
                <a:cs typeface="Times New Roman" panose="02020603050405020304" pitchFamily="18" charset="0"/>
                <a:sym typeface="+mn-ea"/>
              </a:rPr>
              <a:t>6. Data Privacy and Security:</a:t>
            </a:r>
            <a:endParaRPr lang="en-IN" sz="2400" b="1"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sym typeface="+mn-ea"/>
              </a:rPr>
              <a:t>   - Robust data encryption and secure storage to protect user information.</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sym typeface="+mn-ea"/>
              </a:rPr>
              <a:t>  - Strict adherence to data privacy regulations and best practices.</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b="1" dirty="0">
                <a:latin typeface="Times New Roman" panose="02020603050405020304" pitchFamily="18" charset="0"/>
                <a:cs typeface="Times New Roman" panose="02020603050405020304" pitchFamily="18" charset="0"/>
                <a:sym typeface="+mn-ea"/>
              </a:rPr>
              <a:t>7. Integration with Wearable Devices:</a:t>
            </a:r>
            <a:endParaRPr lang="en-IN" sz="2400" b="1"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sym typeface="+mn-ea"/>
              </a:rPr>
              <a:t>    - Compatibility with wearable devices (e.g., smartwatches) for convenient access to safety features.</a:t>
            </a:r>
            <a:endParaRPr lang="en-IN" sz="2400" dirty="0">
              <a:latin typeface="Times New Roman" panose="02020603050405020304" pitchFamily="18" charset="0"/>
              <a:cs typeface="Times New Roman" panose="02020603050405020304" pitchFamily="18" charset="0"/>
            </a:endParaRPr>
          </a:p>
          <a:p>
            <a:pPr indent="0" algn="just">
              <a:lnSpc>
                <a:spcPct val="150000"/>
              </a:lnSpc>
              <a:buFont typeface="Arial" panose="020B0604020202020204" pitchFamily="34" charset="0"/>
              <a:buNone/>
            </a:pPr>
            <a:r>
              <a:rPr lang="en-IN" sz="2400" b="1" dirty="0">
                <a:latin typeface="Times New Roman" panose="02020603050405020304" pitchFamily="18" charset="0"/>
                <a:cs typeface="Times New Roman" panose="02020603050405020304" pitchFamily="18" charset="0"/>
                <a:sym typeface="+mn-ea"/>
              </a:rPr>
              <a:t>8. Legal and Regulatory Compliance:</a:t>
            </a:r>
            <a:endParaRPr lang="en-IN" sz="2400" b="1" dirty="0">
              <a:latin typeface="Times New Roman" panose="02020603050405020304" pitchFamily="18" charset="0"/>
              <a:cs typeface="Times New Roman" panose="02020603050405020304" pitchFamily="18" charset="0"/>
            </a:endParaRPr>
          </a:p>
          <a:p>
            <a:pPr indent="0" algn="just">
              <a:lnSpc>
                <a:spcPct val="150000"/>
              </a:lnSpc>
              <a:buFont typeface="Arial" panose="020B0604020202020204" pitchFamily="34" charset="0"/>
              <a:buNone/>
            </a:pPr>
            <a:r>
              <a:rPr lang="en-IN" sz="2400" dirty="0">
                <a:latin typeface="Times New Roman" panose="02020603050405020304" pitchFamily="18" charset="0"/>
                <a:cs typeface="Times New Roman" panose="02020603050405020304" pitchFamily="18" charset="0"/>
                <a:sym typeface="+mn-ea"/>
              </a:rPr>
              <a:t> Compliance with local and international laws and regulations related to tracking, privacy, and emergency services.</a:t>
            </a:r>
            <a:endParaRPr lang="en-IN" sz="2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sym typeface="+mn-ea"/>
              </a:rPr>
              <a:t>These features and characteristics are essential for a comprehensive Human Security Assistance System with GPS Location Tracking and Messaging to ensure the safety and security of users in various situations. The specific implementation may vary depending on the target user group and use cases.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20853"/>
            <a:ext cx="9859263" cy="677108"/>
          </a:xfrm>
        </p:spPr>
        <p:txBody>
          <a:bodyPr/>
          <a:lstStyle/>
          <a:p>
            <a:r>
              <a:rPr lang="en-IN" sz="4400" b="1" dirty="0">
                <a:latin typeface="Times New Roman" panose="02020603050405020304" pitchFamily="18" charset="0"/>
                <a:cs typeface="Times New Roman" panose="02020603050405020304" pitchFamily="18" charset="0"/>
              </a:rPr>
              <a:t>Constraint Identification</a:t>
            </a:r>
            <a:endParaRPr lang="en-IN" dirty="0"/>
          </a:p>
        </p:txBody>
      </p:sp>
      <p:sp>
        <p:nvSpPr>
          <p:cNvPr id="3" name="Text Placeholder 2"/>
          <p:cNvSpPr>
            <a:spLocks noGrp="1"/>
          </p:cNvSpPr>
          <p:nvPr>
            <p:ph type="body" idx="1"/>
          </p:nvPr>
        </p:nvSpPr>
        <p:spPr>
          <a:xfrm>
            <a:off x="685800" y="1752600"/>
            <a:ext cx="10972800" cy="3323590"/>
          </a:xfrm>
        </p:spPr>
        <p:txBody>
          <a:bodyPr/>
          <a:lstStyle/>
          <a:p>
            <a:pPr algn="l"/>
            <a:r>
              <a:rPr lang="en-US" sz="2400" b="1" i="0" dirty="0">
                <a:effectLst/>
                <a:latin typeface="Times New Roman" panose="02020603050405020304" pitchFamily="18" charset="0"/>
                <a:cs typeface="Times New Roman" panose="02020603050405020304" pitchFamily="18" charset="0"/>
              </a:rPr>
              <a:t>Identification of Security Constraints</a:t>
            </a:r>
            <a:r>
              <a:rPr lang="en-US" sz="2400" b="0" i="0" dirty="0">
                <a:effectLst/>
                <a:latin typeface="Times New Roman" panose="02020603050405020304" pitchFamily="18" charset="0"/>
                <a:cs typeface="Times New Roman" panose="02020603050405020304" pitchFamily="18" charset="0"/>
              </a:rPr>
              <a:t>:</a:t>
            </a:r>
            <a:endParaRPr lang="en-US" sz="2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system should be able to identify a wide range of security constraints or potential risks. These may include:</a:t>
            </a:r>
            <a:endParaRPr lang="en-US" sz="24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Natural disasters (e.g., earthquakes, floods, wildfires).</a:t>
            </a:r>
            <a:endParaRPr lang="en-US" sz="24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Medical emergencies (e.g., injuries, illnesses).</a:t>
            </a:r>
            <a:endParaRPr lang="en-US" sz="24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Physical security threats (e.g., accidents, criminal activities).</a:t>
            </a:r>
            <a:endParaRPr lang="en-US" sz="24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Environmental hazards (e.g., air pollution, extreme weather).</a:t>
            </a:r>
            <a:endParaRPr lang="en-US" sz="24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Health and safety concerns (e.g., disease outbreaks, food </a:t>
            </a:r>
            <a:endParaRPr lang="en-US" sz="2400" b="0" i="0" dirty="0">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228601"/>
            <a:ext cx="11277600" cy="6369685"/>
          </a:xfrm>
          <a:prstGeom prst="rect">
            <a:avLst/>
          </a:prstGeom>
          <a:noFill/>
        </p:spPr>
        <p:txBody>
          <a:bodyPr wrap="square">
            <a:spAutoFit/>
          </a:bodyPr>
          <a:lstStyle/>
          <a:p>
            <a:pPr marL="0" indent="0" algn="just">
              <a:buNone/>
            </a:pPr>
            <a:r>
              <a:rPr lang="en-IN" sz="2400" b="1" dirty="0">
                <a:latin typeface="Times New Roman" panose="02020603050405020304" pitchFamily="18" charset="0"/>
                <a:cs typeface="Times New Roman" panose="02020603050405020304" pitchFamily="18" charset="0"/>
              </a:rPr>
              <a:t>            Constraint Identification</a:t>
            </a:r>
            <a:endParaRPr lang="en-IN" sz="2400" b="1" dirty="0">
              <a:latin typeface="Times New Roman" panose="02020603050405020304" pitchFamily="18" charset="0"/>
              <a:cs typeface="Times New Roman" panose="02020603050405020304" pitchFamily="18" charset="0"/>
            </a:endParaRPr>
          </a:p>
          <a:p>
            <a:pPr marL="0" indent="0" algn="just">
              <a:buNone/>
            </a:pPr>
            <a:endParaRPr lang="en-IN" sz="2400" b="1" i="0" dirty="0">
              <a:effectLst/>
              <a:latin typeface="Times New Roman" panose="02020603050405020304" pitchFamily="18" charset="0"/>
              <a:cs typeface="Times New Roman" panose="02020603050405020304" pitchFamily="18" charset="0"/>
            </a:endParaRPr>
          </a:p>
          <a:p>
            <a:pPr marL="0" indent="0" algn="just">
              <a:buNone/>
            </a:pPr>
            <a:endParaRPr lang="en-IN" sz="2400" b="1" dirty="0">
              <a:latin typeface="Times New Roman" panose="02020603050405020304" pitchFamily="18" charset="0"/>
              <a:cs typeface="Times New Roman" panose="02020603050405020304" pitchFamily="18" charset="0"/>
            </a:endParaRPr>
          </a:p>
          <a:p>
            <a:pPr marL="0" indent="0" algn="just">
              <a:buNone/>
            </a:pPr>
            <a:r>
              <a:rPr lang="en-US" sz="2400" b="1" i="0" dirty="0">
                <a:effectLst/>
                <a:latin typeface="Times New Roman" panose="02020603050405020304" pitchFamily="18" charset="0"/>
                <a:cs typeface="Times New Roman" panose="02020603050405020304" pitchFamily="18" charset="0"/>
              </a:rPr>
              <a:t>Types of Constraints</a:t>
            </a:r>
            <a:r>
              <a:rPr lang="en-US" sz="2400" b="0" i="0" dirty="0">
                <a:effectLst/>
                <a:latin typeface="Times New Roman" panose="02020603050405020304" pitchFamily="18" charset="0"/>
                <a:cs typeface="Times New Roman" panose="02020603050405020304" pitchFamily="18" charset="0"/>
              </a:rPr>
              <a:t>:</a:t>
            </a:r>
            <a:endParaRPr lang="en-US" sz="2400" b="0" i="0" dirty="0">
              <a:effectLst/>
              <a:latin typeface="Times New Roman" panose="02020603050405020304" pitchFamily="18" charset="0"/>
              <a:cs typeface="Times New Roman" panose="02020603050405020304" pitchFamily="18" charset="0"/>
            </a:endParaRPr>
          </a:p>
          <a:p>
            <a:pPr marL="0" indent="0" algn="just">
              <a:buNone/>
            </a:pPr>
            <a:r>
              <a:rPr lang="en-US" sz="2400" b="0" i="0" dirty="0">
                <a:effectLst/>
                <a:latin typeface="Times New Roman" panose="02020603050405020304" pitchFamily="18" charset="0"/>
                <a:cs typeface="Times New Roman" panose="02020603050405020304" pitchFamily="18" charset="0"/>
              </a:rPr>
              <a:t>Constraints can encompass a wide range of factors that pose potential threats to human security. These constraints may include:</a:t>
            </a:r>
            <a:endParaRPr lang="en-US" sz="2400" b="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Environmental Constraints</a:t>
            </a:r>
            <a:r>
              <a:rPr lang="en-US" sz="2400" b="0" i="0" dirty="0">
                <a:effectLst/>
                <a:latin typeface="Times New Roman" panose="02020603050405020304" pitchFamily="18" charset="0"/>
                <a:cs typeface="Times New Roman" panose="02020603050405020304" pitchFamily="18" charset="0"/>
              </a:rPr>
              <a:t>: Such as natural disasters (e.g., earthquakes, floods, hurricanes), extreme weather conditions, air quality issues, or geological hazards.</a:t>
            </a:r>
            <a:endParaRPr lang="en-US" sz="2400" b="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Medical Constraints</a:t>
            </a:r>
            <a:r>
              <a:rPr lang="en-US" sz="2400" b="0" i="0" dirty="0">
                <a:effectLst/>
                <a:latin typeface="Times New Roman" panose="02020603050405020304" pitchFamily="18" charset="0"/>
                <a:cs typeface="Times New Roman" panose="02020603050405020304" pitchFamily="18" charset="0"/>
              </a:rPr>
              <a:t>: Including health emergencies, injuries, illnesses, or the need for medical assistance.</a:t>
            </a:r>
            <a:endParaRPr lang="en-US" sz="2400" b="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Security Constraints</a:t>
            </a:r>
            <a:r>
              <a:rPr lang="en-US" sz="2400" b="0" i="0" dirty="0">
                <a:effectLst/>
                <a:latin typeface="Times New Roman" panose="02020603050405020304" pitchFamily="18" charset="0"/>
                <a:cs typeface="Times New Roman" panose="02020603050405020304" pitchFamily="18" charset="0"/>
              </a:rPr>
              <a:t>: Such as accidents, criminal activities, physical threats, or unsafe environments.</a:t>
            </a:r>
            <a:r>
              <a:rPr lang="en-US" sz="2400" b="1" i="0" dirty="0">
                <a:effectLst/>
                <a:latin typeface="Times New Roman" panose="02020603050405020304" pitchFamily="18" charset="0"/>
                <a:cs typeface="Times New Roman" panose="02020603050405020304" pitchFamily="18" charset="0"/>
              </a:rPr>
              <a:t> </a:t>
            </a:r>
            <a:endParaRPr lang="en-US" sz="2400" b="1"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Communication Constraints</a:t>
            </a:r>
            <a:r>
              <a:rPr lang="en-US" sz="2400" b="0" i="0" dirty="0">
                <a:effectLst/>
                <a:latin typeface="Times New Roman" panose="02020603050405020304" pitchFamily="18" charset="0"/>
                <a:cs typeface="Times New Roman" panose="02020603050405020304" pitchFamily="18" charset="0"/>
              </a:rPr>
              <a:t>: Including network outages or breakdowns in communication systems.</a:t>
            </a:r>
            <a:endParaRPr lang="en-US" sz="2400" b="0" i="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Location Constraints</a:t>
            </a:r>
            <a:r>
              <a:rPr lang="en-US" sz="2400" b="0" i="0" dirty="0">
                <a:effectLst/>
                <a:latin typeface="Times New Roman" panose="02020603050405020304" pitchFamily="18" charset="0"/>
                <a:cs typeface="Times New Roman" panose="02020603050405020304" pitchFamily="18" charset="0"/>
              </a:rPr>
              <a:t>: Constraints related to the individual's geographical location or proximity to known hazards.</a:t>
            </a:r>
            <a:endParaRPr lang="en-US" sz="2400" b="0" i="0" dirty="0">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1" y="380999"/>
            <a:ext cx="9677400" cy="416961"/>
          </a:xfrm>
        </p:spPr>
        <p:txBody>
          <a:bodyPr/>
          <a:lstStyle/>
          <a:p>
            <a:r>
              <a:rPr lang="en-IN" sz="4400" b="1" dirty="0">
                <a:latin typeface="Times New Roman" panose="02020603050405020304" pitchFamily="18" charset="0"/>
                <a:cs typeface="Times New Roman" panose="02020603050405020304" pitchFamily="18" charset="0"/>
              </a:rPr>
              <a:t>Constraint Identification</a:t>
            </a:r>
            <a:endParaRPr lang="en-IN" dirty="0"/>
          </a:p>
        </p:txBody>
      </p:sp>
      <p:sp>
        <p:nvSpPr>
          <p:cNvPr id="3" name="Text Placeholder 2"/>
          <p:cNvSpPr>
            <a:spLocks noGrp="1"/>
          </p:cNvSpPr>
          <p:nvPr>
            <p:ph type="body" idx="1"/>
          </p:nvPr>
        </p:nvSpPr>
        <p:spPr>
          <a:xfrm>
            <a:off x="685800" y="2057400"/>
            <a:ext cx="10591800" cy="2585085"/>
          </a:xfrm>
        </p:spPr>
        <p:txBody>
          <a:bodyPr/>
          <a:lstStyle/>
          <a:p>
            <a:pPr marL="457200" indent="-457200" algn="l">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Data Sources</a:t>
            </a:r>
            <a:r>
              <a:rPr lang="en-US" sz="2400" b="0" i="0" dirty="0">
                <a:effectLst/>
                <a:latin typeface="Times New Roman" panose="02020603050405020304" pitchFamily="18" charset="0"/>
                <a:cs typeface="Times New Roman" panose="02020603050405020304" pitchFamily="18" charset="0"/>
              </a:rPr>
              <a:t>:</a:t>
            </a:r>
            <a:endParaRPr lang="en-US" sz="2400" b="0" i="0" dirty="0">
              <a:effectLst/>
              <a:latin typeface="Times New Roman" panose="02020603050405020304" pitchFamily="18" charset="0"/>
              <a:cs typeface="Times New Roman" panose="02020603050405020304" pitchFamily="18" charset="0"/>
            </a:endParaRPr>
          </a:p>
          <a:p>
            <a:pPr algn="l"/>
            <a:r>
              <a:rPr lang="en-US" sz="2400" b="0" i="0" dirty="0">
                <a:effectLst/>
                <a:latin typeface="Times New Roman" panose="02020603050405020304" pitchFamily="18" charset="0"/>
                <a:cs typeface="Times New Roman" panose="02020603050405020304" pitchFamily="18" charset="0"/>
              </a:rPr>
              <a:t>To identify constraints, the system may rely on various data sources, including:</a:t>
            </a:r>
            <a:endParaRPr lang="en-US" sz="24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Environmental sensors (e.g., weather stations, air quality monitors).</a:t>
            </a:r>
            <a:endParaRPr lang="en-US" sz="24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User-generated reports (e.g., distress signals, emergency requests).</a:t>
            </a:r>
            <a:endParaRPr lang="en-US" sz="24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Geographic information systems (GIS) data.</a:t>
            </a:r>
            <a:endParaRPr lang="en-US" sz="24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Social media feeds for real-time updates on incidents.</a:t>
            </a:r>
            <a:endParaRPr lang="en-US" sz="2400" b="0" i="0" dirty="0">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9462</Words>
  <Application>WPS Presentation</Application>
  <PresentationFormat>Widescreen</PresentationFormat>
  <Paragraphs>194</Paragraphs>
  <Slides>19</Slides>
  <Notes>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0</vt:i4>
      </vt:variant>
      <vt:variant>
        <vt:lpstr>幻灯片标题</vt:lpstr>
      </vt:variant>
      <vt:variant>
        <vt:i4>19</vt:i4>
      </vt:variant>
    </vt:vector>
  </HeadingPairs>
  <TitlesOfParts>
    <vt:vector size="35" baseType="lpstr">
      <vt:lpstr>Arial</vt:lpstr>
      <vt:lpstr>SimSun</vt:lpstr>
      <vt:lpstr>Wingdings</vt:lpstr>
      <vt:lpstr>Times New Roman</vt:lpstr>
      <vt:lpstr>Calibri</vt:lpstr>
      <vt:lpstr>King</vt:lpstr>
      <vt:lpstr>Segoe Print</vt:lpstr>
      <vt:lpstr>Arial Black</vt:lpstr>
      <vt:lpstr>Karla</vt:lpstr>
      <vt:lpstr>Karla</vt:lpstr>
      <vt:lpstr>Times New Roman</vt:lpstr>
      <vt:lpstr>Calibri</vt:lpstr>
      <vt:lpstr>Time new</vt:lpstr>
      <vt:lpstr>Microsoft YaHei</vt:lpstr>
      <vt:lpstr>Arial Unicode MS</vt:lpstr>
      <vt:lpstr>Office Theme</vt:lpstr>
      <vt:lpstr>PowerPoint 演示文稿</vt:lpstr>
      <vt:lpstr> Feature/characteristics Identification</vt:lpstr>
      <vt:lpstr>PowerPoint 演示文稿</vt:lpstr>
      <vt:lpstr>   2.Messaging and Communication:    - Two-way messaging system for communication between the user and a central control or support center.    - SOS or emergency messaging functionality for immediate assistance.    - Group messaging for coordinating efforts in emergencies. 3. Geofencing:    - Ability to define geographical boundaries and trigger alerts when the user enters or exits specified areas.    - Useful for safety in predefined zones or for tracking specific areas of interest. 4. Emergency Services Integration:    - Integration with emergency services (e.g., police, medical, fire) for rapid response when an emergency is detected.      </vt:lpstr>
      <vt:lpstr>PowerPoint 演示文稿</vt:lpstr>
      <vt:lpstr>PowerPoint 演示文稿</vt:lpstr>
      <vt:lpstr>Constraint Identification</vt:lpstr>
      <vt:lpstr>PowerPoint 演示文稿</vt:lpstr>
      <vt:lpstr>Constraint Identification</vt:lpstr>
      <vt:lpstr>Constraint Identification</vt:lpstr>
      <vt:lpstr>Constraint Identification</vt:lpstr>
      <vt:lpstr>Analysis of Features</vt:lpstr>
      <vt:lpstr>PowerPoint 演示文稿</vt:lpstr>
      <vt:lpstr>PowerPoint 演示文稿</vt:lpstr>
      <vt:lpstr>PowerPoint 演示文稿</vt:lpstr>
      <vt:lpstr>PowerPoint 演示文稿</vt:lpstr>
      <vt:lpstr>Finalizing Subject to Constraints </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INSTITUTE APEX  DEPARTMENT CSE</dc:title>
  <dc:creator>DELL</dc:creator>
  <cp:lastModifiedBy>Aditya Amitabh</cp:lastModifiedBy>
  <cp:revision>418</cp:revision>
  <dcterms:created xsi:type="dcterms:W3CDTF">2020-06-14T04:04:00Z</dcterms:created>
  <dcterms:modified xsi:type="dcterms:W3CDTF">2023-11-29T18:17:38Z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2019-12-15T11:00:00Z</vt:filetime>
  </property>
  <property fmtid="{D5CDD505-2E9C-101B-9397-08002B2CF9AE}" pid="3" name="Creator">
    <vt:lpwstr>Microsoft® PowerPoint® 2016</vt:lpwstr>
  </property>
  <property fmtid="{D5CDD505-2E9C-101B-9397-08002B2CF9AE}" pid="4" name="LastSaved">
    <vt:filetime>2020-06-14T11:00:00Z</vt:filetime>
  </property>
  <property fmtid="{D5CDD505-2E9C-101B-9397-08002B2CF9AE}" pid="5" name="ICV">
    <vt:lpwstr>81BCD6F33A5D4F44BD68FFBC769B7C05_13</vt:lpwstr>
  </property>
  <property fmtid="{D5CDD505-2E9C-101B-9397-08002B2CF9AE}" pid="6" name="KSOProductBuildVer">
    <vt:lpwstr>1033-12.2.0.13306</vt:lpwstr>
  </property>
</Properties>
</file>