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5" r:id="rId9"/>
    <p:sldId id="267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FFCC"/>
    <a:srgbClr val="45A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04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16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0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2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4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7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2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08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66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43077-74F3-43BB-98C0-C5FB0DB1A5A8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25C-A00F-487F-8077-5B6EC9F983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3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oHTLc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rqjLTv" TargetMode="External"/><Relationship Id="rId2" Type="http://schemas.openxmlformats.org/officeDocument/2006/relationships/hyperlink" Target="https://goo.gl/eucTr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Uz3HE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2" y="3979147"/>
            <a:ext cx="11699238" cy="2878853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ctrTitle"/>
          </p:nvPr>
        </p:nvSpPr>
        <p:spPr>
          <a:xfrm>
            <a:off x="-73683" y="680243"/>
            <a:ext cx="10111991" cy="2387600"/>
          </a:xfrm>
        </p:spPr>
        <p:txBody>
          <a:bodyPr>
            <a:no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  <a:b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</a:t>
            </a:r>
            <a:r>
              <a:rPr lang="it-IT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Hub Lab</a:t>
            </a:r>
            <a:endParaRPr lang="it-IT" sz="7200" dirty="0">
              <a:solidFill>
                <a:schemeClr val="bg1"/>
              </a:solidFill>
            </a:endParaRPr>
          </a:p>
        </p:txBody>
      </p:sp>
      <p:sp>
        <p:nvSpPr>
          <p:cNvPr id="6" name="Rettangolo 13"/>
          <p:cNvSpPr/>
          <p:nvPr/>
        </p:nvSpPr>
        <p:spPr>
          <a:xfrm>
            <a:off x="2461844" y="6132057"/>
            <a:ext cx="9355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000" dirty="0" smtClean="0">
                <a:solidFill>
                  <a:srgbClr val="0080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Raffaele Aldrigo</a:t>
            </a:r>
            <a:endParaRPr lang="it-IT" sz="4000" dirty="0">
              <a:solidFill>
                <a:srgbClr val="008033"/>
              </a:solidFill>
            </a:endParaRPr>
          </a:p>
        </p:txBody>
      </p:sp>
      <p:pic>
        <p:nvPicPr>
          <p:cNvPr id="7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5" y="1056831"/>
            <a:ext cx="896069" cy="897596"/>
          </a:xfrm>
          <a:prstGeom prst="rect">
            <a:avLst/>
          </a:prstGeom>
        </p:spPr>
      </p:pic>
      <p:pic>
        <p:nvPicPr>
          <p:cNvPr id="8" name="Immagin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09" y="431460"/>
            <a:ext cx="2370691" cy="32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6699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will you do in this lab? 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020" y="1104338"/>
            <a:ext cx="10570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Listen Device 2 Cloud messages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Cloud 2 Device messages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 device reported properties using twin device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Call device method (direct method)</a:t>
            </a:r>
          </a:p>
        </p:txBody>
      </p:sp>
      <p:sp>
        <p:nvSpPr>
          <p:cNvPr id="8" name="Rectangle 7"/>
          <p:cNvSpPr/>
          <p:nvPr/>
        </p:nvSpPr>
        <p:spPr>
          <a:xfrm>
            <a:off x="830020" y="4400532"/>
            <a:ext cx="10821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with C# console application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subdivide in teams (max 20</a:t>
            </a: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it-IT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common library: 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goo.gl/oHTLcv</a:t>
            </a:r>
            <a:endParaRPr lang="it-IT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it-IT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new c# solution with a console </a:t>
            </a:r>
            <a:r>
              <a:rPr lang="it-IT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and reference IotLab.Common</a:t>
            </a:r>
            <a:endParaRPr lang="it-IT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091" y="3412662"/>
            <a:ext cx="34017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Requirements: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6010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dirty="0" smtClean="0">
                <a:ln w="0">
                  <a:noFill/>
                </a:ln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your marks</a:t>
            </a:r>
            <a:endParaRPr lang="it-IT" sz="6000" b="1" dirty="0">
              <a:ln w="0">
                <a:noFill/>
              </a:ln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6089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dirty="0" smtClean="0">
                <a:ln w="0"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set</a:t>
            </a:r>
            <a:endParaRPr lang="it-IT" sz="6000" b="1" dirty="0">
              <a:ln w="0"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5281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dirty="0" smtClean="0">
                <a:ln w="0">
                  <a:noFill/>
                </a:ln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Code!</a:t>
            </a:r>
            <a:endParaRPr lang="it-IT" sz="6000" b="1" dirty="0">
              <a:ln w="0">
                <a:noFill/>
              </a:ln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7943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</a:t>
            </a:r>
            <a:r>
              <a:rPr lang="fr-FR" sz="40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Listen</a:t>
            </a:r>
            <a:r>
              <a:rPr lang="fr-FR" sz="40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r>
              <a:rPr lang="fr-FR" sz="40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Cloud </a:t>
            </a:r>
            <a:r>
              <a:rPr lang="fr-FR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fr-FR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084" y="943897"/>
            <a:ext cx="11385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eventHubClient = EventHubClient.CreateFromConnectionString(Config.IotHub.ConnectionStringService, 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"messages/events"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1600" dirty="0"/>
          </a:p>
        </p:txBody>
      </p:sp>
      <p:sp>
        <p:nvSpPr>
          <p:cNvPr id="7" name="Rectangle 6"/>
          <p:cNvSpPr/>
          <p:nvPr/>
        </p:nvSpPr>
        <p:spPr>
          <a:xfrm>
            <a:off x="376084" y="1754491"/>
            <a:ext cx="11223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partitions = eventHubClient.GetRuntimeInformation().PartitionIds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partition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partitions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ReceiveMessagesFromDeviceAsync(partition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, cts.Token));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1600" dirty="0" smtClean="0">
                <a:latin typeface="Consolas" panose="020B0609020204030204" pitchFamily="49" charset="0"/>
              </a:rPr>
              <a:t>...</a:t>
            </a:r>
            <a:endParaRPr lang="it-IT" sz="1600" dirty="0"/>
          </a:p>
        </p:txBody>
      </p:sp>
      <p:sp>
        <p:nvSpPr>
          <p:cNvPr id="9" name="Rectangle 8"/>
          <p:cNvSpPr/>
          <p:nvPr/>
        </p:nvSpPr>
        <p:spPr>
          <a:xfrm>
            <a:off x="376083" y="3483868"/>
            <a:ext cx="113857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Task ReceiveMessagesFromDeviceAsync(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partition) {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eventHubReceiver = eventHubClient.GetConsumerGroup(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"teamXX"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).CreateReceiver(partition, DateTime.UtcNow);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EventData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eventData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eventHubReceiver.ReceiveAsync();</a:t>
            </a: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4715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8724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Guide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goo.gl/eucTrp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091" y="116468"/>
            <a:ext cx="7008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fr-FR" sz="36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fr-FR" sz="36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Cloud 2 </a:t>
            </a:r>
            <a:r>
              <a:rPr lang="fr-FR" sz="3600" dirty="0" err="1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r>
              <a:rPr lang="fr-FR" sz="3600" dirty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messages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091" y="2090171"/>
            <a:ext cx="401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Guide: </a:t>
            </a:r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it-IT" sz="24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goo.gl/rqjLTv</a:t>
            </a:r>
            <a:r>
              <a:rPr lang="it-IT" sz="24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091" y="1443840"/>
            <a:ext cx="8255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 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fr-FR" sz="36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091" y="2771212"/>
            <a:ext cx="5041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4)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Invoke</a:t>
            </a:r>
            <a:r>
              <a:rPr lang="fr-FR" sz="36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direct </a:t>
            </a:r>
            <a:r>
              <a:rPr lang="fr-FR" sz="3600" dirty="0" err="1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fr-FR" sz="36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090" y="3636919"/>
            <a:ext cx="1158574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methodInvocation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CloudToDeviceMethod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"shutdown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3600" dirty="0" smtClean="0"/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methodInvocation.SetPayloadJson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serviceClient.InvokeDeviceMethodAsync(...);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5299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  <a:endParaRPr lang="it-IT" sz="54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071" y="6290187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onsolas" panose="020B0609020204030204" pitchFamily="49" charset="0"/>
              </a:rPr>
              <a:t>By Aldrigo Raffaele 2018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2452" y="932816"/>
            <a:ext cx="11749548" cy="556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833" y="241829"/>
            <a:ext cx="3515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on Azure</a:t>
            </a:r>
            <a:endParaRPr lang="it-IT" sz="48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1859" y="4233796"/>
            <a:ext cx="9750295" cy="2062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1859" y="1325563"/>
            <a:ext cx="10570483" cy="22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We want to get sensor datas from a 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Send data on the 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«cloud» -&gt; Azure Iot 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Extract data from Azure Iot Hub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Analyze data (Power BI)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091" y="116468"/>
            <a:ext cx="3611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Iot app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53828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Azure Iot Hub?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7285" y="1104338"/>
            <a:ext cx="10570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020" y="1104338"/>
            <a:ext cx="10570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a SaaS that allows to: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Authorize, identify and connect devices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Collect telemetry from devices (Device 2 Cloud)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Cloud 2 Device messages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commands to devices (Device Method)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Reports devices informations thanks to TwinDevice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oT Hub"/>
          <p:cNvSpPr/>
          <p:nvPr/>
        </p:nvSpPr>
        <p:spPr bwMode="auto">
          <a:xfrm>
            <a:off x="2936392" y="1068484"/>
            <a:ext cx="4609130" cy="5369477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91414" rIns="0" bIns="9138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397" fontAlgn="base">
              <a:spcBef>
                <a:spcPct val="0"/>
              </a:spcBef>
              <a:defRPr/>
            </a:pPr>
            <a:r>
              <a:rPr lang="en-US" sz="13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36193" y="1432204"/>
            <a:ext cx="1502976" cy="2489305"/>
            <a:chOff x="2961089" y="1431911"/>
            <a:chExt cx="1503190" cy="2489658"/>
          </a:xfrm>
        </p:grpSpPr>
        <p:sp>
          <p:nvSpPr>
            <p:cNvPr id="7" name="Rectangle 6"/>
            <p:cNvSpPr/>
            <p:nvPr/>
          </p:nvSpPr>
          <p:spPr bwMode="auto">
            <a:xfrm>
              <a:off x="2961089" y="1431911"/>
              <a:ext cx="1503190" cy="2489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id</a:t>
              </a:r>
            </a:p>
          </p:txBody>
        </p:sp>
        <p:sp>
          <p:nvSpPr>
            <p:cNvPr id="8" name="Device … 1"/>
            <p:cNvSpPr>
              <a:spLocks noEditPoints="1"/>
            </p:cNvSpPr>
            <p:nvPr/>
          </p:nvSpPr>
          <p:spPr bwMode="black">
            <a:xfrm>
              <a:off x="4123562" y="3550960"/>
              <a:ext cx="297416" cy="297219"/>
            </a:xfrm>
            <a:custGeom>
              <a:avLst/>
              <a:gdLst>
                <a:gd name="T0" fmla="*/ 235 w 433"/>
                <a:gd name="T1" fmla="*/ 433 h 433"/>
                <a:gd name="T2" fmla="*/ 0 w 433"/>
                <a:gd name="T3" fmla="*/ 198 h 433"/>
                <a:gd name="T4" fmla="*/ 0 w 433"/>
                <a:gd name="T5" fmla="*/ 101 h 433"/>
                <a:gd name="T6" fmla="*/ 99 w 433"/>
                <a:gd name="T7" fmla="*/ 2 h 433"/>
                <a:gd name="T8" fmla="*/ 198 w 433"/>
                <a:gd name="T9" fmla="*/ 0 h 433"/>
                <a:gd name="T10" fmla="*/ 433 w 433"/>
                <a:gd name="T11" fmla="*/ 235 h 433"/>
                <a:gd name="T12" fmla="*/ 235 w 433"/>
                <a:gd name="T13" fmla="*/ 433 h 433"/>
                <a:gd name="T14" fmla="*/ 96 w 433"/>
                <a:gd name="T15" fmla="*/ 72 h 433"/>
                <a:gd name="T16" fmla="*/ 71 w 433"/>
                <a:gd name="T17" fmla="*/ 72 h 433"/>
                <a:gd name="T18" fmla="*/ 71 w 433"/>
                <a:gd name="T19" fmla="*/ 97 h 433"/>
                <a:gd name="T20" fmla="*/ 96 w 433"/>
                <a:gd name="T21" fmla="*/ 97 h 433"/>
                <a:gd name="T22" fmla="*/ 96 w 433"/>
                <a:gd name="T23" fmla="*/ 72 h 433"/>
                <a:gd name="T24" fmla="*/ 250 w 433"/>
                <a:gd name="T25" fmla="*/ 138 h 433"/>
                <a:gd name="T26" fmla="*/ 231 w 433"/>
                <a:gd name="T27" fmla="*/ 138 h 433"/>
                <a:gd name="T28" fmla="*/ 231 w 433"/>
                <a:gd name="T29" fmla="*/ 158 h 433"/>
                <a:gd name="T30" fmla="*/ 264 w 433"/>
                <a:gd name="T31" fmla="*/ 191 h 433"/>
                <a:gd name="T32" fmla="*/ 254 w 433"/>
                <a:gd name="T33" fmla="*/ 193 h 433"/>
                <a:gd name="T34" fmla="*/ 176 w 433"/>
                <a:gd name="T35" fmla="*/ 115 h 433"/>
                <a:gd name="T36" fmla="*/ 158 w 433"/>
                <a:gd name="T37" fmla="*/ 115 h 433"/>
                <a:gd name="T38" fmla="*/ 159 w 433"/>
                <a:gd name="T39" fmla="*/ 133 h 433"/>
                <a:gd name="T40" fmla="*/ 212 w 433"/>
                <a:gd name="T41" fmla="*/ 186 h 433"/>
                <a:gd name="T42" fmla="*/ 208 w 433"/>
                <a:gd name="T43" fmla="*/ 192 h 433"/>
                <a:gd name="T44" fmla="*/ 145 w 433"/>
                <a:gd name="T45" fmla="*/ 130 h 433"/>
                <a:gd name="T46" fmla="*/ 128 w 433"/>
                <a:gd name="T47" fmla="*/ 130 h 433"/>
                <a:gd name="T48" fmla="*/ 128 w 433"/>
                <a:gd name="T49" fmla="*/ 147 h 433"/>
                <a:gd name="T50" fmla="*/ 194 w 433"/>
                <a:gd name="T51" fmla="*/ 214 h 433"/>
                <a:gd name="T52" fmla="*/ 191 w 433"/>
                <a:gd name="T53" fmla="*/ 220 h 433"/>
                <a:gd name="T54" fmla="*/ 134 w 433"/>
                <a:gd name="T55" fmla="*/ 163 h 433"/>
                <a:gd name="T56" fmla="*/ 116 w 433"/>
                <a:gd name="T57" fmla="*/ 164 h 433"/>
                <a:gd name="T58" fmla="*/ 116 w 433"/>
                <a:gd name="T59" fmla="*/ 181 h 433"/>
                <a:gd name="T60" fmla="*/ 177 w 433"/>
                <a:gd name="T61" fmla="*/ 242 h 433"/>
                <a:gd name="T62" fmla="*/ 173 w 433"/>
                <a:gd name="T63" fmla="*/ 248 h 433"/>
                <a:gd name="T64" fmla="*/ 122 w 433"/>
                <a:gd name="T65" fmla="*/ 197 h 433"/>
                <a:gd name="T66" fmla="*/ 104 w 433"/>
                <a:gd name="T67" fmla="*/ 197 h 433"/>
                <a:gd name="T68" fmla="*/ 105 w 433"/>
                <a:gd name="T69" fmla="*/ 215 h 433"/>
                <a:gd name="T70" fmla="*/ 195 w 433"/>
                <a:gd name="T71" fmla="*/ 305 h 433"/>
                <a:gd name="T72" fmla="*/ 286 w 433"/>
                <a:gd name="T73" fmla="*/ 314 h 433"/>
                <a:gd name="T74" fmla="*/ 309 w 433"/>
                <a:gd name="T75" fmla="*/ 290 h 433"/>
                <a:gd name="T76" fmla="*/ 306 w 433"/>
                <a:gd name="T77" fmla="*/ 194 h 433"/>
                <a:gd name="T78" fmla="*/ 250 w 433"/>
                <a:gd name="T79" fmla="*/ 13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3" h="433">
                  <a:moveTo>
                    <a:pt x="235" y="433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433" y="235"/>
                    <a:pt x="433" y="235"/>
                    <a:pt x="433" y="235"/>
                  </a:cubicBezTo>
                  <a:lnTo>
                    <a:pt x="235" y="433"/>
                  </a:lnTo>
                  <a:close/>
                  <a:moveTo>
                    <a:pt x="96" y="72"/>
                  </a:moveTo>
                  <a:cubicBezTo>
                    <a:pt x="89" y="65"/>
                    <a:pt x="78" y="65"/>
                    <a:pt x="71" y="72"/>
                  </a:cubicBezTo>
                  <a:cubicBezTo>
                    <a:pt x="64" y="79"/>
                    <a:pt x="64" y="90"/>
                    <a:pt x="71" y="97"/>
                  </a:cubicBezTo>
                  <a:cubicBezTo>
                    <a:pt x="78" y="104"/>
                    <a:pt x="89" y="104"/>
                    <a:pt x="96" y="97"/>
                  </a:cubicBezTo>
                  <a:cubicBezTo>
                    <a:pt x="103" y="90"/>
                    <a:pt x="103" y="79"/>
                    <a:pt x="96" y="72"/>
                  </a:cubicBezTo>
                  <a:close/>
                  <a:moveTo>
                    <a:pt x="250" y="138"/>
                  </a:moveTo>
                  <a:cubicBezTo>
                    <a:pt x="245" y="133"/>
                    <a:pt x="236" y="133"/>
                    <a:pt x="231" y="138"/>
                  </a:cubicBezTo>
                  <a:cubicBezTo>
                    <a:pt x="225" y="144"/>
                    <a:pt x="225" y="153"/>
                    <a:pt x="231" y="158"/>
                  </a:cubicBezTo>
                  <a:cubicBezTo>
                    <a:pt x="264" y="191"/>
                    <a:pt x="264" y="191"/>
                    <a:pt x="264" y="191"/>
                  </a:cubicBezTo>
                  <a:cubicBezTo>
                    <a:pt x="254" y="193"/>
                    <a:pt x="254" y="193"/>
                    <a:pt x="254" y="193"/>
                  </a:cubicBezTo>
                  <a:cubicBezTo>
                    <a:pt x="176" y="115"/>
                    <a:pt x="176" y="115"/>
                    <a:pt x="176" y="115"/>
                  </a:cubicBezTo>
                  <a:cubicBezTo>
                    <a:pt x="171" y="110"/>
                    <a:pt x="163" y="110"/>
                    <a:pt x="158" y="115"/>
                  </a:cubicBezTo>
                  <a:cubicBezTo>
                    <a:pt x="153" y="120"/>
                    <a:pt x="154" y="128"/>
                    <a:pt x="159" y="133"/>
                  </a:cubicBezTo>
                  <a:cubicBezTo>
                    <a:pt x="212" y="186"/>
                    <a:pt x="212" y="186"/>
                    <a:pt x="212" y="186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0" y="125"/>
                    <a:pt x="132" y="125"/>
                    <a:pt x="128" y="130"/>
                  </a:cubicBezTo>
                  <a:cubicBezTo>
                    <a:pt x="123" y="135"/>
                    <a:pt x="123" y="143"/>
                    <a:pt x="128" y="147"/>
                  </a:cubicBezTo>
                  <a:cubicBezTo>
                    <a:pt x="194" y="214"/>
                    <a:pt x="194" y="214"/>
                    <a:pt x="194" y="214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29" y="159"/>
                    <a:pt x="121" y="159"/>
                    <a:pt x="116" y="164"/>
                  </a:cubicBezTo>
                  <a:cubicBezTo>
                    <a:pt x="111" y="168"/>
                    <a:pt x="111" y="176"/>
                    <a:pt x="116" y="181"/>
                  </a:cubicBezTo>
                  <a:cubicBezTo>
                    <a:pt x="177" y="242"/>
                    <a:pt x="177" y="242"/>
                    <a:pt x="177" y="242"/>
                  </a:cubicBezTo>
                  <a:cubicBezTo>
                    <a:pt x="173" y="248"/>
                    <a:pt x="173" y="248"/>
                    <a:pt x="173" y="248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17" y="192"/>
                    <a:pt x="109" y="192"/>
                    <a:pt x="104" y="197"/>
                  </a:cubicBezTo>
                  <a:cubicBezTo>
                    <a:pt x="99" y="202"/>
                    <a:pt x="100" y="210"/>
                    <a:pt x="105" y="21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228" y="338"/>
                    <a:pt x="268" y="332"/>
                    <a:pt x="286" y="314"/>
                  </a:cubicBezTo>
                  <a:cubicBezTo>
                    <a:pt x="287" y="312"/>
                    <a:pt x="305" y="294"/>
                    <a:pt x="309" y="290"/>
                  </a:cubicBezTo>
                  <a:cubicBezTo>
                    <a:pt x="333" y="266"/>
                    <a:pt x="333" y="221"/>
                    <a:pt x="306" y="194"/>
                  </a:cubicBezTo>
                  <a:lnTo>
                    <a:pt x="250" y="1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300974" y="82679"/>
            <a:ext cx="10726460" cy="985805"/>
          </a:xfrm>
        </p:spPr>
        <p:txBody>
          <a:bodyPr>
            <a:norm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</a:rPr>
              <a:t>IOT HUB ENDPOINTS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06884" y="4410279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6884" y="5103155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06884" y="5796032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1511" y="4133453"/>
            <a:ext cx="1466471" cy="2251906"/>
            <a:chOff x="276025" y="4133542"/>
            <a:chExt cx="1466679" cy="2252225"/>
          </a:xfrm>
        </p:grpSpPr>
        <p:sp>
          <p:nvSpPr>
            <p:cNvPr id="14" name="Field GW /"/>
            <p:cNvSpPr/>
            <p:nvPr/>
          </p:nvSpPr>
          <p:spPr bwMode="auto">
            <a:xfrm>
              <a:off x="276025" y="4133542"/>
              <a:ext cx="1466679" cy="22522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Field GW /</a:t>
              </a:r>
            </a:p>
            <a:p>
              <a:pPr algn="ctr"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Cloud GW</a:t>
              </a:r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 bwMode="auto">
            <a:xfrm>
              <a:off x="425509" y="4318721"/>
              <a:ext cx="782837" cy="489517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2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2727" rtlCol="0" anchor="ctr"/>
            <a:lstStyle/>
            <a:p>
              <a:pPr algn="ctr" defTabSz="932384">
                <a:defRPr/>
              </a:pPr>
              <a:endParaRPr lang="en-US" sz="1199" kern="0" dirty="0">
                <a:solidFill>
                  <a:schemeClr val="tx2"/>
                </a:solidFill>
                <a:latin typeface="Segoe UI"/>
              </a:endParaRPr>
            </a:p>
          </p:txBody>
        </p:sp>
        <p:sp>
          <p:nvSpPr>
            <p:cNvPr id="16" name="Rectangle 15"/>
            <p:cNvSpPr/>
            <p:nvPr>
              <p:custDataLst>
                <p:tags r:id="rId7"/>
              </p:custDataLst>
            </p:nvPr>
          </p:nvSpPr>
          <p:spPr bwMode="auto">
            <a:xfrm>
              <a:off x="699086" y="4516585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>
              <p:custDataLst>
                <p:tags r:id="rId8"/>
              </p:custDataLst>
            </p:nvPr>
          </p:nvSpPr>
          <p:spPr bwMode="auto">
            <a:xfrm>
              <a:off x="764607" y="4551258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9"/>
              </p:custDataLst>
            </p:nvPr>
          </p:nvSpPr>
          <p:spPr bwMode="auto">
            <a:xfrm>
              <a:off x="699086" y="4585443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10"/>
              </p:custDataLst>
            </p:nvPr>
          </p:nvSpPr>
          <p:spPr bwMode="auto">
            <a:xfrm>
              <a:off x="764607" y="4624574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>
              <p:custDataLst>
                <p:tags r:id="rId11"/>
              </p:custDataLst>
            </p:nvPr>
          </p:nvSpPr>
          <p:spPr bwMode="auto">
            <a:xfrm>
              <a:off x="699086" y="4654300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>
              <p:custDataLst>
                <p:tags r:id="rId12"/>
              </p:custDataLst>
            </p:nvPr>
          </p:nvSpPr>
          <p:spPr bwMode="auto">
            <a:xfrm>
              <a:off x="825884" y="4585249"/>
              <a:ext cx="41218" cy="4992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8560" tIns="45706" rIns="68560" bIns="45706" rtlCol="0" anchor="b" anchorCtr="0"/>
            <a:lstStyle/>
            <a:p>
              <a:pPr defTabSz="932048">
                <a:defRPr/>
              </a:pPr>
              <a:endParaRPr lang="en-US" sz="1199" kern="0" dirty="0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 rot="5400000">
              <a:off x="743982" y="4373740"/>
              <a:ext cx="63913" cy="256735"/>
            </a:xfrm>
            <a:custGeom>
              <a:avLst/>
              <a:gdLst>
                <a:gd name="connsiteX0" fmla="*/ 0 w 333445"/>
                <a:gd name="connsiteY0" fmla="*/ 961200 h 979015"/>
                <a:gd name="connsiteX1" fmla="*/ 0 w 333445"/>
                <a:gd name="connsiteY1" fmla="*/ 18342 h 979015"/>
                <a:gd name="connsiteX2" fmla="*/ 3 w 333445"/>
                <a:gd name="connsiteY2" fmla="*/ 18342 h 979015"/>
                <a:gd name="connsiteX3" fmla="*/ 3 w 333445"/>
                <a:gd name="connsiteY3" fmla="*/ 0 h 979015"/>
                <a:gd name="connsiteX4" fmla="*/ 333445 w 333445"/>
                <a:gd name="connsiteY4" fmla="*/ 0 h 979015"/>
                <a:gd name="connsiteX5" fmla="*/ 333445 w 333445"/>
                <a:gd name="connsiteY5" fmla="*/ 133540 h 979015"/>
                <a:gd name="connsiteX6" fmla="*/ 133541 w 333445"/>
                <a:gd name="connsiteY6" fmla="*/ 133540 h 979015"/>
                <a:gd name="connsiteX7" fmla="*/ 133541 w 333445"/>
                <a:gd name="connsiteY7" fmla="*/ 845475 h 979015"/>
                <a:gd name="connsiteX8" fmla="*/ 333444 w 333445"/>
                <a:gd name="connsiteY8" fmla="*/ 845475 h 979015"/>
                <a:gd name="connsiteX9" fmla="*/ 333444 w 333445"/>
                <a:gd name="connsiteY9" fmla="*/ 979015 h 979015"/>
                <a:gd name="connsiteX10" fmla="*/ 1 w 333445"/>
                <a:gd name="connsiteY10" fmla="*/ 979015 h 979015"/>
                <a:gd name="connsiteX11" fmla="*/ 1 w 333445"/>
                <a:gd name="connsiteY11" fmla="*/ 961200 h 9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45" h="979015">
                  <a:moveTo>
                    <a:pt x="0" y="961200"/>
                  </a:moveTo>
                  <a:lnTo>
                    <a:pt x="0" y="18342"/>
                  </a:lnTo>
                  <a:lnTo>
                    <a:pt x="3" y="18342"/>
                  </a:lnTo>
                  <a:lnTo>
                    <a:pt x="3" y="0"/>
                  </a:lnTo>
                  <a:lnTo>
                    <a:pt x="333445" y="0"/>
                  </a:lnTo>
                  <a:lnTo>
                    <a:pt x="333445" y="133540"/>
                  </a:lnTo>
                  <a:lnTo>
                    <a:pt x="133541" y="133540"/>
                  </a:lnTo>
                  <a:lnTo>
                    <a:pt x="133541" y="845475"/>
                  </a:lnTo>
                  <a:lnTo>
                    <a:pt x="333444" y="845475"/>
                  </a:lnTo>
                  <a:lnTo>
                    <a:pt x="333444" y="979015"/>
                  </a:lnTo>
                  <a:lnTo>
                    <a:pt x="1" y="979015"/>
                  </a:lnTo>
                  <a:lnTo>
                    <a:pt x="1" y="9612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 rot="16200000" flipV="1">
              <a:off x="743308" y="4597956"/>
              <a:ext cx="63913" cy="256735"/>
            </a:xfrm>
            <a:custGeom>
              <a:avLst/>
              <a:gdLst>
                <a:gd name="connsiteX0" fmla="*/ 0 w 333445"/>
                <a:gd name="connsiteY0" fmla="*/ 961200 h 979015"/>
                <a:gd name="connsiteX1" fmla="*/ 0 w 333445"/>
                <a:gd name="connsiteY1" fmla="*/ 18342 h 979015"/>
                <a:gd name="connsiteX2" fmla="*/ 3 w 333445"/>
                <a:gd name="connsiteY2" fmla="*/ 18342 h 979015"/>
                <a:gd name="connsiteX3" fmla="*/ 3 w 333445"/>
                <a:gd name="connsiteY3" fmla="*/ 0 h 979015"/>
                <a:gd name="connsiteX4" fmla="*/ 333445 w 333445"/>
                <a:gd name="connsiteY4" fmla="*/ 0 h 979015"/>
                <a:gd name="connsiteX5" fmla="*/ 333445 w 333445"/>
                <a:gd name="connsiteY5" fmla="*/ 133540 h 979015"/>
                <a:gd name="connsiteX6" fmla="*/ 133541 w 333445"/>
                <a:gd name="connsiteY6" fmla="*/ 133540 h 979015"/>
                <a:gd name="connsiteX7" fmla="*/ 133541 w 333445"/>
                <a:gd name="connsiteY7" fmla="*/ 845475 h 979015"/>
                <a:gd name="connsiteX8" fmla="*/ 333444 w 333445"/>
                <a:gd name="connsiteY8" fmla="*/ 845475 h 979015"/>
                <a:gd name="connsiteX9" fmla="*/ 333444 w 333445"/>
                <a:gd name="connsiteY9" fmla="*/ 979015 h 979015"/>
                <a:gd name="connsiteX10" fmla="*/ 1 w 333445"/>
                <a:gd name="connsiteY10" fmla="*/ 979015 h 979015"/>
                <a:gd name="connsiteX11" fmla="*/ 1 w 333445"/>
                <a:gd name="connsiteY11" fmla="*/ 961200 h 9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445" h="979015">
                  <a:moveTo>
                    <a:pt x="0" y="961200"/>
                  </a:moveTo>
                  <a:lnTo>
                    <a:pt x="0" y="18342"/>
                  </a:lnTo>
                  <a:lnTo>
                    <a:pt x="3" y="18342"/>
                  </a:lnTo>
                  <a:lnTo>
                    <a:pt x="3" y="0"/>
                  </a:lnTo>
                  <a:lnTo>
                    <a:pt x="333445" y="0"/>
                  </a:lnTo>
                  <a:lnTo>
                    <a:pt x="333445" y="133540"/>
                  </a:lnTo>
                  <a:lnTo>
                    <a:pt x="133541" y="133540"/>
                  </a:lnTo>
                  <a:lnTo>
                    <a:pt x="133541" y="845475"/>
                  </a:lnTo>
                  <a:lnTo>
                    <a:pt x="333444" y="845475"/>
                  </a:lnTo>
                  <a:lnTo>
                    <a:pt x="333444" y="979015"/>
                  </a:lnTo>
                  <a:lnTo>
                    <a:pt x="1" y="979015"/>
                  </a:lnTo>
                  <a:lnTo>
                    <a:pt x="1" y="9612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24" name="Field GW /"/>
            <p:cNvGrpSpPr/>
            <p:nvPr/>
          </p:nvGrpSpPr>
          <p:grpSpPr>
            <a:xfrm>
              <a:off x="752758" y="4721644"/>
              <a:ext cx="839219" cy="496927"/>
              <a:chOff x="1263807" y="4532991"/>
              <a:chExt cx="987273" cy="617355"/>
            </a:xfrm>
          </p:grpSpPr>
          <p:sp>
            <p:nvSpPr>
              <p:cNvPr id="25" name="Freeform 24"/>
              <p:cNvSpPr>
                <a:spLocks noChangeAspect="1"/>
              </p:cNvSpPr>
              <p:nvPr/>
            </p:nvSpPr>
            <p:spPr bwMode="auto">
              <a:xfrm>
                <a:off x="1263807" y="4532991"/>
                <a:ext cx="987273" cy="617355"/>
              </a:xfrm>
              <a:custGeom>
                <a:avLst/>
                <a:gdLst>
                  <a:gd name="T0" fmla="*/ 934 w 1037"/>
                  <a:gd name="T1" fmla="*/ 269 h 681"/>
                  <a:gd name="T2" fmla="*/ 861 w 1037"/>
                  <a:gd name="T3" fmla="*/ 135 h 681"/>
                  <a:gd name="T4" fmla="*/ 768 w 1037"/>
                  <a:gd name="T5" fmla="*/ 107 h 681"/>
                  <a:gd name="T6" fmla="*/ 690 w 1037"/>
                  <a:gd name="T7" fmla="*/ 128 h 681"/>
                  <a:gd name="T8" fmla="*/ 451 w 1037"/>
                  <a:gd name="T9" fmla="*/ 0 h 681"/>
                  <a:gd name="T10" fmla="*/ 328 w 1037"/>
                  <a:gd name="T11" fmla="*/ 28 h 681"/>
                  <a:gd name="T12" fmla="*/ 329 w 1037"/>
                  <a:gd name="T13" fmla="*/ 28 h 681"/>
                  <a:gd name="T14" fmla="*/ 167 w 1037"/>
                  <a:gd name="T15" fmla="*/ 286 h 681"/>
                  <a:gd name="T16" fmla="*/ 167 w 1037"/>
                  <a:gd name="T17" fmla="*/ 300 h 681"/>
                  <a:gd name="T18" fmla="*/ 0 w 1037"/>
                  <a:gd name="T19" fmla="*/ 489 h 681"/>
                  <a:gd name="T20" fmla="*/ 192 w 1037"/>
                  <a:gd name="T21" fmla="*/ 681 h 681"/>
                  <a:gd name="T22" fmla="*/ 267 w 1037"/>
                  <a:gd name="T23" fmla="*/ 681 h 681"/>
                  <a:gd name="T24" fmla="*/ 301 w 1037"/>
                  <a:gd name="T25" fmla="*/ 681 h 681"/>
                  <a:gd name="T26" fmla="*/ 313 w 1037"/>
                  <a:gd name="T27" fmla="*/ 681 h 681"/>
                  <a:gd name="T28" fmla="*/ 322 w 1037"/>
                  <a:gd name="T29" fmla="*/ 681 h 681"/>
                  <a:gd name="T30" fmla="*/ 789 w 1037"/>
                  <a:gd name="T31" fmla="*/ 681 h 681"/>
                  <a:gd name="T32" fmla="*/ 812 w 1037"/>
                  <a:gd name="T33" fmla="*/ 681 h 681"/>
                  <a:gd name="T34" fmla="*/ 837 w 1037"/>
                  <a:gd name="T35" fmla="*/ 681 h 681"/>
                  <a:gd name="T36" fmla="*/ 942 w 1037"/>
                  <a:gd name="T37" fmla="*/ 641 h 681"/>
                  <a:gd name="T38" fmla="*/ 942 w 1037"/>
                  <a:gd name="T39" fmla="*/ 642 h 681"/>
                  <a:gd name="T40" fmla="*/ 1037 w 1037"/>
                  <a:gd name="T41" fmla="*/ 458 h 681"/>
                  <a:gd name="T42" fmla="*/ 934 w 1037"/>
                  <a:gd name="T43" fmla="*/ 269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7" h="681">
                    <a:moveTo>
                      <a:pt x="934" y="269"/>
                    </a:moveTo>
                    <a:cubicBezTo>
                      <a:pt x="933" y="213"/>
                      <a:pt x="904" y="164"/>
                      <a:pt x="861" y="135"/>
                    </a:cubicBezTo>
                    <a:cubicBezTo>
                      <a:pt x="834" y="117"/>
                      <a:pt x="803" y="107"/>
                      <a:pt x="768" y="107"/>
                    </a:cubicBezTo>
                    <a:cubicBezTo>
                      <a:pt x="739" y="107"/>
                      <a:pt x="713" y="115"/>
                      <a:pt x="690" y="128"/>
                    </a:cubicBezTo>
                    <a:cubicBezTo>
                      <a:pt x="638" y="52"/>
                      <a:pt x="550" y="0"/>
                      <a:pt x="451" y="0"/>
                    </a:cubicBezTo>
                    <a:cubicBezTo>
                      <a:pt x="407" y="0"/>
                      <a:pt x="365" y="10"/>
                      <a:pt x="328" y="28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233" y="74"/>
                      <a:pt x="167" y="172"/>
                      <a:pt x="167" y="286"/>
                    </a:cubicBezTo>
                    <a:cubicBezTo>
                      <a:pt x="167" y="290"/>
                      <a:pt x="167" y="296"/>
                      <a:pt x="167" y="300"/>
                    </a:cubicBezTo>
                    <a:cubicBezTo>
                      <a:pt x="71" y="313"/>
                      <a:pt x="0" y="392"/>
                      <a:pt x="0" y="489"/>
                    </a:cubicBezTo>
                    <a:cubicBezTo>
                      <a:pt x="0" y="594"/>
                      <a:pt x="86" y="681"/>
                      <a:pt x="192" y="681"/>
                    </a:cubicBezTo>
                    <a:cubicBezTo>
                      <a:pt x="192" y="681"/>
                      <a:pt x="192" y="681"/>
                      <a:pt x="267" y="681"/>
                    </a:cubicBezTo>
                    <a:cubicBezTo>
                      <a:pt x="278" y="681"/>
                      <a:pt x="295" y="681"/>
                      <a:pt x="301" y="681"/>
                    </a:cubicBezTo>
                    <a:cubicBezTo>
                      <a:pt x="301" y="681"/>
                      <a:pt x="301" y="681"/>
                      <a:pt x="313" y="681"/>
                    </a:cubicBezTo>
                    <a:cubicBezTo>
                      <a:pt x="315" y="681"/>
                      <a:pt x="318" y="681"/>
                      <a:pt x="322" y="681"/>
                    </a:cubicBezTo>
                    <a:cubicBezTo>
                      <a:pt x="438" y="681"/>
                      <a:pt x="685" y="681"/>
                      <a:pt x="789" y="681"/>
                    </a:cubicBezTo>
                    <a:cubicBezTo>
                      <a:pt x="797" y="681"/>
                      <a:pt x="805" y="681"/>
                      <a:pt x="812" y="681"/>
                    </a:cubicBezTo>
                    <a:cubicBezTo>
                      <a:pt x="820" y="681"/>
                      <a:pt x="830" y="681"/>
                      <a:pt x="837" y="681"/>
                    </a:cubicBezTo>
                    <a:cubicBezTo>
                      <a:pt x="876" y="681"/>
                      <a:pt x="912" y="663"/>
                      <a:pt x="942" y="641"/>
                    </a:cubicBezTo>
                    <a:cubicBezTo>
                      <a:pt x="942" y="642"/>
                      <a:pt x="942" y="642"/>
                      <a:pt x="942" y="642"/>
                    </a:cubicBezTo>
                    <a:cubicBezTo>
                      <a:pt x="1000" y="601"/>
                      <a:pt x="1037" y="534"/>
                      <a:pt x="1037" y="458"/>
                    </a:cubicBezTo>
                    <a:cubicBezTo>
                      <a:pt x="1037" y="380"/>
                      <a:pt x="995" y="309"/>
                      <a:pt x="934" y="269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822727" rtlCol="0" anchor="ctr"/>
              <a:lstStyle/>
              <a:p>
                <a:pPr algn="ctr" defTabSz="932384">
                  <a:defRPr/>
                </a:pPr>
                <a:endParaRPr lang="en-US" sz="1199" kern="0">
                  <a:solidFill>
                    <a:srgbClr val="161616"/>
                  </a:solidFill>
                  <a:latin typeface="Segoe UI"/>
                </a:endParaRPr>
              </a:p>
            </p:txBody>
          </p:sp>
          <p:sp>
            <p:nvSpPr>
              <p:cNvPr id="26" name="Frame 5"/>
              <p:cNvSpPr>
                <a:spLocks noChangeAspect="1"/>
              </p:cNvSpPr>
              <p:nvPr/>
            </p:nvSpPr>
            <p:spPr bwMode="auto">
              <a:xfrm>
                <a:off x="1614525" y="4728221"/>
                <a:ext cx="305716" cy="305634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6" rIns="45706" bIns="9141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48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9" kern="0" dirty="0" err="1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27" name="Straight Arrow Connector 26"/>
          <p:cNvCxnSpPr/>
          <p:nvPr/>
        </p:nvCxnSpPr>
        <p:spPr>
          <a:xfrm>
            <a:off x="1706884" y="1764183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06884" y="2292845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0124" y="1340686"/>
            <a:ext cx="1469245" cy="2625155"/>
            <a:chOff x="274638" y="1340379"/>
            <a:chExt cx="1469453" cy="2625527"/>
          </a:xfrm>
        </p:grpSpPr>
        <p:sp>
          <p:nvSpPr>
            <p:cNvPr id="30" name="device"/>
            <p:cNvSpPr/>
            <p:nvPr/>
          </p:nvSpPr>
          <p:spPr bwMode="auto">
            <a:xfrm>
              <a:off x="274638" y="1340379"/>
              <a:ext cx="1469453" cy="262552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52248" y="1945944"/>
              <a:ext cx="349791" cy="579342"/>
              <a:chOff x="1763317" y="5394932"/>
              <a:chExt cx="349840" cy="579424"/>
            </a:xfrm>
            <a:solidFill>
              <a:schemeClr val="bg1"/>
            </a:solidFill>
          </p:grpSpPr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1763317" y="5394932"/>
                <a:ext cx="294924" cy="198821"/>
              </a:xfrm>
              <a:prstGeom prst="fram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1763317" y="5438764"/>
                <a:ext cx="349840" cy="535592"/>
              </a:xfrm>
              <a:custGeom>
                <a:avLst/>
                <a:gdLst/>
                <a:ahLst/>
                <a:cxnLst/>
                <a:rect l="l" t="t" r="r" b="b"/>
                <a:pathLst>
                  <a:path w="299642" h="458740">
                    <a:moveTo>
                      <a:pt x="77921" y="146916"/>
                    </a:moveTo>
                    <a:lnTo>
                      <a:pt x="185736" y="146916"/>
                    </a:lnTo>
                    <a:lnTo>
                      <a:pt x="185736" y="440039"/>
                    </a:lnTo>
                    <a:lnTo>
                      <a:pt x="252606" y="440039"/>
                    </a:lnTo>
                    <a:lnTo>
                      <a:pt x="252606" y="458740"/>
                    </a:lnTo>
                    <a:lnTo>
                      <a:pt x="0" y="458740"/>
                    </a:lnTo>
                    <a:lnTo>
                      <a:pt x="0" y="440039"/>
                    </a:lnTo>
                    <a:lnTo>
                      <a:pt x="77921" y="440039"/>
                    </a:lnTo>
                    <a:close/>
                    <a:moveTo>
                      <a:pt x="266065" y="0"/>
                    </a:moveTo>
                    <a:lnTo>
                      <a:pt x="299642" y="0"/>
                    </a:lnTo>
                    <a:lnTo>
                      <a:pt x="299642" y="96621"/>
                    </a:lnTo>
                    <a:lnTo>
                      <a:pt x="266065" y="966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2040" y="2286596"/>
              <a:ext cx="564440" cy="467239"/>
              <a:chOff x="517516" y="3589298"/>
              <a:chExt cx="1770439" cy="1465554"/>
            </a:xfrm>
            <a:solidFill>
              <a:schemeClr val="bg1"/>
            </a:solidFill>
          </p:grpSpPr>
          <p:sp>
            <p:nvSpPr>
              <p:cNvPr id="36" name="Freeform 28"/>
              <p:cNvSpPr>
                <a:spLocks noEditPoints="1"/>
              </p:cNvSpPr>
              <p:nvPr/>
            </p:nvSpPr>
            <p:spPr bwMode="auto">
              <a:xfrm>
                <a:off x="517516" y="3774191"/>
                <a:ext cx="1770439" cy="1280661"/>
              </a:xfrm>
              <a:custGeom>
                <a:avLst/>
                <a:gdLst>
                  <a:gd name="T0" fmla="*/ 857 w 990"/>
                  <a:gd name="T1" fmla="*/ 0 h 716"/>
                  <a:gd name="T2" fmla="*/ 693 w 990"/>
                  <a:gd name="T3" fmla="*/ 0 h 716"/>
                  <a:gd name="T4" fmla="*/ 670 w 990"/>
                  <a:gd name="T5" fmla="*/ 9 h 716"/>
                  <a:gd name="T6" fmla="*/ 519 w 990"/>
                  <a:gd name="T7" fmla="*/ 159 h 716"/>
                  <a:gd name="T8" fmla="*/ 519 w 990"/>
                  <a:gd name="T9" fmla="*/ 113 h 716"/>
                  <a:gd name="T10" fmla="*/ 451 w 990"/>
                  <a:gd name="T11" fmla="*/ 46 h 716"/>
                  <a:gd name="T12" fmla="*/ 384 w 990"/>
                  <a:gd name="T13" fmla="*/ 113 h 716"/>
                  <a:gd name="T14" fmla="*/ 384 w 990"/>
                  <a:gd name="T15" fmla="*/ 290 h 716"/>
                  <a:gd name="T16" fmla="*/ 217 w 990"/>
                  <a:gd name="T17" fmla="*/ 450 h 716"/>
                  <a:gd name="T18" fmla="*/ 133 w 990"/>
                  <a:gd name="T19" fmla="*/ 450 h 716"/>
                  <a:gd name="T20" fmla="*/ 0 w 990"/>
                  <a:gd name="T21" fmla="*/ 583 h 716"/>
                  <a:gd name="T22" fmla="*/ 133 w 990"/>
                  <a:gd name="T23" fmla="*/ 716 h 716"/>
                  <a:gd name="T24" fmla="*/ 285 w 990"/>
                  <a:gd name="T25" fmla="*/ 716 h 716"/>
                  <a:gd name="T26" fmla="*/ 308 w 990"/>
                  <a:gd name="T27" fmla="*/ 707 h 716"/>
                  <a:gd name="T28" fmla="*/ 759 w 990"/>
                  <a:gd name="T29" fmla="*/ 266 h 716"/>
                  <a:gd name="T30" fmla="*/ 857 w 990"/>
                  <a:gd name="T31" fmla="*/ 266 h 716"/>
                  <a:gd name="T32" fmla="*/ 990 w 990"/>
                  <a:gd name="T33" fmla="*/ 133 h 716"/>
                  <a:gd name="T34" fmla="*/ 857 w 990"/>
                  <a:gd name="T35" fmla="*/ 0 h 716"/>
                  <a:gd name="T36" fmla="*/ 855 w 990"/>
                  <a:gd name="T37" fmla="*/ 202 h 716"/>
                  <a:gd name="T38" fmla="*/ 801 w 990"/>
                  <a:gd name="T39" fmla="*/ 202 h 716"/>
                  <a:gd name="T40" fmla="*/ 677 w 990"/>
                  <a:gd name="T41" fmla="*/ 202 h 716"/>
                  <a:gd name="T42" fmla="*/ 624 w 990"/>
                  <a:gd name="T43" fmla="*/ 202 h 716"/>
                  <a:gd name="T44" fmla="*/ 619 w 990"/>
                  <a:gd name="T45" fmla="*/ 206 h 716"/>
                  <a:gd name="T46" fmla="*/ 619 w 990"/>
                  <a:gd name="T47" fmla="*/ 310 h 716"/>
                  <a:gd name="T48" fmla="*/ 614 w 990"/>
                  <a:gd name="T49" fmla="*/ 315 h 716"/>
                  <a:gd name="T50" fmla="*/ 508 w 990"/>
                  <a:gd name="T51" fmla="*/ 315 h 716"/>
                  <a:gd name="T52" fmla="*/ 504 w 990"/>
                  <a:gd name="T53" fmla="*/ 320 h 716"/>
                  <a:gd name="T54" fmla="*/ 504 w 990"/>
                  <a:gd name="T55" fmla="*/ 423 h 716"/>
                  <a:gd name="T56" fmla="*/ 499 w 990"/>
                  <a:gd name="T57" fmla="*/ 428 h 716"/>
                  <a:gd name="T58" fmla="*/ 393 w 990"/>
                  <a:gd name="T59" fmla="*/ 428 h 716"/>
                  <a:gd name="T60" fmla="*/ 388 w 990"/>
                  <a:gd name="T61" fmla="*/ 433 h 716"/>
                  <a:gd name="T62" fmla="*/ 388 w 990"/>
                  <a:gd name="T63" fmla="*/ 537 h 716"/>
                  <a:gd name="T64" fmla="*/ 383 w 990"/>
                  <a:gd name="T65" fmla="*/ 541 h 716"/>
                  <a:gd name="T66" fmla="*/ 277 w 990"/>
                  <a:gd name="T67" fmla="*/ 541 h 716"/>
                  <a:gd name="T68" fmla="*/ 272 w 990"/>
                  <a:gd name="T69" fmla="*/ 546 h 716"/>
                  <a:gd name="T70" fmla="*/ 272 w 990"/>
                  <a:gd name="T71" fmla="*/ 647 h 716"/>
                  <a:gd name="T72" fmla="*/ 267 w 990"/>
                  <a:gd name="T73" fmla="*/ 652 h 716"/>
                  <a:gd name="T74" fmla="*/ 135 w 990"/>
                  <a:gd name="T75" fmla="*/ 652 h 716"/>
                  <a:gd name="T76" fmla="*/ 65 w 990"/>
                  <a:gd name="T77" fmla="*/ 582 h 716"/>
                  <a:gd name="T78" fmla="*/ 133 w 990"/>
                  <a:gd name="T79" fmla="*/ 514 h 716"/>
                  <a:gd name="T80" fmla="*/ 230 w 990"/>
                  <a:gd name="T81" fmla="*/ 514 h 716"/>
                  <a:gd name="T82" fmla="*/ 253 w 990"/>
                  <a:gd name="T83" fmla="*/ 505 h 716"/>
                  <a:gd name="T84" fmla="*/ 706 w 990"/>
                  <a:gd name="T85" fmla="*/ 64 h 716"/>
                  <a:gd name="T86" fmla="*/ 857 w 990"/>
                  <a:gd name="T87" fmla="*/ 64 h 716"/>
                  <a:gd name="T88" fmla="*/ 926 w 990"/>
                  <a:gd name="T89" fmla="*/ 132 h 716"/>
                  <a:gd name="T90" fmla="*/ 855 w 990"/>
                  <a:gd name="T91" fmla="*/ 202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0" h="716">
                    <a:moveTo>
                      <a:pt x="857" y="0"/>
                    </a:moveTo>
                    <a:cubicBezTo>
                      <a:pt x="693" y="0"/>
                      <a:pt x="693" y="0"/>
                      <a:pt x="693" y="0"/>
                    </a:cubicBezTo>
                    <a:cubicBezTo>
                      <a:pt x="684" y="0"/>
                      <a:pt x="676" y="3"/>
                      <a:pt x="670" y="9"/>
                    </a:cubicBezTo>
                    <a:cubicBezTo>
                      <a:pt x="519" y="159"/>
                      <a:pt x="519" y="159"/>
                      <a:pt x="519" y="159"/>
                    </a:cubicBezTo>
                    <a:cubicBezTo>
                      <a:pt x="519" y="113"/>
                      <a:pt x="519" y="113"/>
                      <a:pt x="519" y="113"/>
                    </a:cubicBezTo>
                    <a:cubicBezTo>
                      <a:pt x="519" y="76"/>
                      <a:pt x="489" y="46"/>
                      <a:pt x="451" y="46"/>
                    </a:cubicBezTo>
                    <a:cubicBezTo>
                      <a:pt x="414" y="46"/>
                      <a:pt x="384" y="76"/>
                      <a:pt x="384" y="113"/>
                    </a:cubicBezTo>
                    <a:cubicBezTo>
                      <a:pt x="384" y="290"/>
                      <a:pt x="384" y="290"/>
                      <a:pt x="384" y="290"/>
                    </a:cubicBezTo>
                    <a:cubicBezTo>
                      <a:pt x="217" y="450"/>
                      <a:pt x="217" y="450"/>
                      <a:pt x="217" y="450"/>
                    </a:cubicBezTo>
                    <a:cubicBezTo>
                      <a:pt x="133" y="450"/>
                      <a:pt x="133" y="450"/>
                      <a:pt x="133" y="450"/>
                    </a:cubicBezTo>
                    <a:cubicBezTo>
                      <a:pt x="60" y="450"/>
                      <a:pt x="0" y="510"/>
                      <a:pt x="0" y="583"/>
                    </a:cubicBezTo>
                    <a:cubicBezTo>
                      <a:pt x="0" y="657"/>
                      <a:pt x="60" y="716"/>
                      <a:pt x="133" y="716"/>
                    </a:cubicBezTo>
                    <a:cubicBezTo>
                      <a:pt x="285" y="716"/>
                      <a:pt x="285" y="716"/>
                      <a:pt x="285" y="716"/>
                    </a:cubicBezTo>
                    <a:cubicBezTo>
                      <a:pt x="294" y="716"/>
                      <a:pt x="302" y="713"/>
                      <a:pt x="308" y="707"/>
                    </a:cubicBezTo>
                    <a:cubicBezTo>
                      <a:pt x="759" y="266"/>
                      <a:pt x="759" y="266"/>
                      <a:pt x="759" y="266"/>
                    </a:cubicBezTo>
                    <a:cubicBezTo>
                      <a:pt x="857" y="266"/>
                      <a:pt x="857" y="266"/>
                      <a:pt x="857" y="266"/>
                    </a:cubicBezTo>
                    <a:cubicBezTo>
                      <a:pt x="930" y="266"/>
                      <a:pt x="990" y="206"/>
                      <a:pt x="990" y="133"/>
                    </a:cubicBezTo>
                    <a:cubicBezTo>
                      <a:pt x="990" y="59"/>
                      <a:pt x="930" y="0"/>
                      <a:pt x="857" y="0"/>
                    </a:cubicBezTo>
                    <a:close/>
                    <a:moveTo>
                      <a:pt x="855" y="202"/>
                    </a:moveTo>
                    <a:cubicBezTo>
                      <a:pt x="801" y="202"/>
                      <a:pt x="801" y="202"/>
                      <a:pt x="801" y="202"/>
                    </a:cubicBezTo>
                    <a:cubicBezTo>
                      <a:pt x="677" y="202"/>
                      <a:pt x="677" y="202"/>
                      <a:pt x="677" y="202"/>
                    </a:cubicBezTo>
                    <a:cubicBezTo>
                      <a:pt x="624" y="202"/>
                      <a:pt x="624" y="202"/>
                      <a:pt x="624" y="202"/>
                    </a:cubicBezTo>
                    <a:cubicBezTo>
                      <a:pt x="621" y="202"/>
                      <a:pt x="619" y="204"/>
                      <a:pt x="619" y="206"/>
                    </a:cubicBezTo>
                    <a:cubicBezTo>
                      <a:pt x="619" y="310"/>
                      <a:pt x="619" y="310"/>
                      <a:pt x="619" y="310"/>
                    </a:cubicBezTo>
                    <a:cubicBezTo>
                      <a:pt x="619" y="313"/>
                      <a:pt x="617" y="315"/>
                      <a:pt x="614" y="315"/>
                    </a:cubicBezTo>
                    <a:cubicBezTo>
                      <a:pt x="508" y="315"/>
                      <a:pt x="508" y="315"/>
                      <a:pt x="508" y="315"/>
                    </a:cubicBezTo>
                    <a:cubicBezTo>
                      <a:pt x="506" y="315"/>
                      <a:pt x="504" y="317"/>
                      <a:pt x="504" y="320"/>
                    </a:cubicBezTo>
                    <a:cubicBezTo>
                      <a:pt x="504" y="423"/>
                      <a:pt x="504" y="423"/>
                      <a:pt x="504" y="423"/>
                    </a:cubicBezTo>
                    <a:cubicBezTo>
                      <a:pt x="504" y="426"/>
                      <a:pt x="501" y="428"/>
                      <a:pt x="499" y="428"/>
                    </a:cubicBezTo>
                    <a:cubicBezTo>
                      <a:pt x="393" y="428"/>
                      <a:pt x="393" y="428"/>
                      <a:pt x="393" y="428"/>
                    </a:cubicBezTo>
                    <a:cubicBezTo>
                      <a:pt x="390" y="428"/>
                      <a:pt x="388" y="430"/>
                      <a:pt x="388" y="433"/>
                    </a:cubicBezTo>
                    <a:cubicBezTo>
                      <a:pt x="388" y="537"/>
                      <a:pt x="388" y="537"/>
                      <a:pt x="388" y="537"/>
                    </a:cubicBezTo>
                    <a:cubicBezTo>
                      <a:pt x="388" y="539"/>
                      <a:pt x="386" y="541"/>
                      <a:pt x="383" y="541"/>
                    </a:cubicBezTo>
                    <a:cubicBezTo>
                      <a:pt x="277" y="541"/>
                      <a:pt x="277" y="541"/>
                      <a:pt x="277" y="541"/>
                    </a:cubicBezTo>
                    <a:cubicBezTo>
                      <a:pt x="274" y="541"/>
                      <a:pt x="272" y="544"/>
                      <a:pt x="272" y="546"/>
                    </a:cubicBezTo>
                    <a:cubicBezTo>
                      <a:pt x="272" y="647"/>
                      <a:pt x="272" y="647"/>
                      <a:pt x="272" y="647"/>
                    </a:cubicBezTo>
                    <a:cubicBezTo>
                      <a:pt x="272" y="650"/>
                      <a:pt x="270" y="652"/>
                      <a:pt x="267" y="652"/>
                    </a:cubicBezTo>
                    <a:cubicBezTo>
                      <a:pt x="135" y="652"/>
                      <a:pt x="135" y="652"/>
                      <a:pt x="135" y="652"/>
                    </a:cubicBezTo>
                    <a:cubicBezTo>
                      <a:pt x="97" y="652"/>
                      <a:pt x="64" y="621"/>
                      <a:pt x="65" y="582"/>
                    </a:cubicBezTo>
                    <a:cubicBezTo>
                      <a:pt x="65" y="545"/>
                      <a:pt x="96" y="514"/>
                      <a:pt x="133" y="514"/>
                    </a:cubicBezTo>
                    <a:cubicBezTo>
                      <a:pt x="230" y="514"/>
                      <a:pt x="230" y="514"/>
                      <a:pt x="230" y="514"/>
                    </a:cubicBezTo>
                    <a:cubicBezTo>
                      <a:pt x="239" y="514"/>
                      <a:pt x="247" y="511"/>
                      <a:pt x="253" y="505"/>
                    </a:cubicBezTo>
                    <a:cubicBezTo>
                      <a:pt x="706" y="64"/>
                      <a:pt x="706" y="64"/>
                      <a:pt x="706" y="64"/>
                    </a:cubicBezTo>
                    <a:cubicBezTo>
                      <a:pt x="857" y="64"/>
                      <a:pt x="857" y="64"/>
                      <a:pt x="857" y="64"/>
                    </a:cubicBezTo>
                    <a:cubicBezTo>
                      <a:pt x="895" y="64"/>
                      <a:pt x="925" y="94"/>
                      <a:pt x="926" y="132"/>
                    </a:cubicBezTo>
                    <a:cubicBezTo>
                      <a:pt x="926" y="170"/>
                      <a:pt x="894" y="202"/>
                      <a:pt x="855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auto">
              <a:xfrm>
                <a:off x="1204260" y="3589298"/>
                <a:ext cx="241493" cy="24149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30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8" name="Round Same Side Corner Rectangle 43"/>
              <p:cNvSpPr/>
              <p:nvPr/>
            </p:nvSpPr>
            <p:spPr bwMode="auto">
              <a:xfrm>
                <a:off x="1205445" y="3840498"/>
                <a:ext cx="248989" cy="461948"/>
              </a:xfrm>
              <a:custGeom>
                <a:avLst/>
                <a:gdLst>
                  <a:gd name="connsiteX0" fmla="*/ 119561 w 239122"/>
                  <a:gd name="connsiteY0" fmla="*/ 0 h 461948"/>
                  <a:gd name="connsiteX1" fmla="*/ 119561 w 239122"/>
                  <a:gd name="connsiteY1" fmla="*/ 0 h 461948"/>
                  <a:gd name="connsiteX2" fmla="*/ 239122 w 239122"/>
                  <a:gd name="connsiteY2" fmla="*/ 119561 h 461948"/>
                  <a:gd name="connsiteX3" fmla="*/ 239122 w 239122"/>
                  <a:gd name="connsiteY3" fmla="*/ 461948 h 461948"/>
                  <a:gd name="connsiteX4" fmla="*/ 239122 w 239122"/>
                  <a:gd name="connsiteY4" fmla="*/ 461948 h 461948"/>
                  <a:gd name="connsiteX5" fmla="*/ 0 w 239122"/>
                  <a:gd name="connsiteY5" fmla="*/ 461948 h 461948"/>
                  <a:gd name="connsiteX6" fmla="*/ 0 w 239122"/>
                  <a:gd name="connsiteY6" fmla="*/ 461948 h 461948"/>
                  <a:gd name="connsiteX7" fmla="*/ 0 w 239122"/>
                  <a:gd name="connsiteY7" fmla="*/ 119561 h 461948"/>
                  <a:gd name="connsiteX8" fmla="*/ 119561 w 239122"/>
                  <a:gd name="connsiteY8" fmla="*/ 0 h 461948"/>
                  <a:gd name="connsiteX0" fmla="*/ 119561 w 248989"/>
                  <a:gd name="connsiteY0" fmla="*/ 0 h 461948"/>
                  <a:gd name="connsiteX1" fmla="*/ 119561 w 248989"/>
                  <a:gd name="connsiteY1" fmla="*/ 0 h 461948"/>
                  <a:gd name="connsiteX2" fmla="*/ 239122 w 248989"/>
                  <a:gd name="connsiteY2" fmla="*/ 119561 h 461948"/>
                  <a:gd name="connsiteX3" fmla="*/ 239122 w 248989"/>
                  <a:gd name="connsiteY3" fmla="*/ 461948 h 461948"/>
                  <a:gd name="connsiteX4" fmla="*/ 248989 w 248989"/>
                  <a:gd name="connsiteY4" fmla="*/ 211969 h 461948"/>
                  <a:gd name="connsiteX5" fmla="*/ 0 w 248989"/>
                  <a:gd name="connsiteY5" fmla="*/ 461948 h 461948"/>
                  <a:gd name="connsiteX6" fmla="*/ 0 w 248989"/>
                  <a:gd name="connsiteY6" fmla="*/ 461948 h 461948"/>
                  <a:gd name="connsiteX7" fmla="*/ 0 w 248989"/>
                  <a:gd name="connsiteY7" fmla="*/ 119561 h 461948"/>
                  <a:gd name="connsiteX8" fmla="*/ 119561 w 248989"/>
                  <a:gd name="connsiteY8" fmla="*/ 0 h 4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89" h="461948">
                    <a:moveTo>
                      <a:pt x="119561" y="0"/>
                    </a:moveTo>
                    <a:lnTo>
                      <a:pt x="119561" y="0"/>
                    </a:lnTo>
                    <a:cubicBezTo>
                      <a:pt x="185593" y="0"/>
                      <a:pt x="239122" y="53529"/>
                      <a:pt x="239122" y="119561"/>
                    </a:cubicBezTo>
                    <a:lnTo>
                      <a:pt x="239122" y="461948"/>
                    </a:lnTo>
                    <a:lnTo>
                      <a:pt x="248989" y="211969"/>
                    </a:lnTo>
                    <a:lnTo>
                      <a:pt x="0" y="461948"/>
                    </a:lnTo>
                    <a:lnTo>
                      <a:pt x="0" y="461948"/>
                    </a:lnTo>
                    <a:lnTo>
                      <a:pt x="0" y="119561"/>
                    </a:lnTo>
                    <a:cubicBezTo>
                      <a:pt x="0" y="53529"/>
                      <a:pt x="53529" y="0"/>
                      <a:pt x="11956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9" kern="0" dirty="0" err="1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42803" y="1875865"/>
              <a:ext cx="423676" cy="255222"/>
              <a:chOff x="1783977" y="3232718"/>
              <a:chExt cx="423736" cy="255258"/>
            </a:xfrm>
            <a:solidFill>
              <a:schemeClr val="bg1"/>
            </a:solidFill>
          </p:grpSpPr>
          <p:sp>
            <p:nvSpPr>
              <p:cNvPr id="34" name="SMOKE / FIRE ALARMS"/>
              <p:cNvSpPr>
                <a:spLocks noChangeAspect="1"/>
              </p:cNvSpPr>
              <p:nvPr/>
            </p:nvSpPr>
            <p:spPr bwMode="auto">
              <a:xfrm>
                <a:off x="1783977" y="3232718"/>
                <a:ext cx="423736" cy="255258"/>
              </a:xfrm>
              <a:custGeom>
                <a:avLst/>
                <a:gdLst/>
                <a:ahLst/>
                <a:cxnLst/>
                <a:rect l="l" t="t" r="r" b="b"/>
                <a:pathLst>
                  <a:path w="731007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521400" y="8749"/>
                    </a:moveTo>
                    <a:cubicBezTo>
                      <a:pt x="595332" y="8749"/>
                      <a:pt x="655265" y="57027"/>
                      <a:pt x="655265" y="116580"/>
                    </a:cubicBezTo>
                    <a:lnTo>
                      <a:pt x="646490" y="151591"/>
                    </a:lnTo>
                    <a:cubicBezTo>
                      <a:pt x="693997" y="154874"/>
                      <a:pt x="731007" y="195099"/>
                      <a:pt x="731007" y="244028"/>
                    </a:cubicBezTo>
                    <a:cubicBezTo>
                      <a:pt x="731007" y="296103"/>
                      <a:pt x="689084" y="338319"/>
                      <a:pt x="637370" y="338319"/>
                    </a:cubicBezTo>
                    <a:lnTo>
                      <a:pt x="600991" y="330923"/>
                    </a:lnTo>
                    <a:cubicBezTo>
                      <a:pt x="579942" y="358883"/>
                      <a:pt x="539786" y="376601"/>
                      <a:pt x="494015" y="376601"/>
                    </a:cubicBezTo>
                    <a:cubicBezTo>
                      <a:pt x="456012" y="376601"/>
                      <a:pt x="421879" y="364386"/>
                      <a:pt x="399142" y="344154"/>
                    </a:cubicBezTo>
                    <a:cubicBezTo>
                      <a:pt x="376220" y="358135"/>
                      <a:pt x="348984" y="365325"/>
                      <a:pt x="319939" y="365538"/>
                    </a:cubicBezTo>
                    <a:cubicBezTo>
                      <a:pt x="352906" y="329186"/>
                      <a:pt x="370353" y="277720"/>
                      <a:pt x="362255" y="233156"/>
                    </a:cubicBezTo>
                    <a:cubicBezTo>
                      <a:pt x="335238" y="158276"/>
                      <a:pt x="277572" y="118421"/>
                      <a:pt x="255960" y="50217"/>
                    </a:cubicBezTo>
                    <a:cubicBezTo>
                      <a:pt x="273900" y="42656"/>
                      <a:pt x="293757" y="39479"/>
                      <a:pt x="314429" y="39479"/>
                    </a:cubicBezTo>
                    <a:cubicBezTo>
                      <a:pt x="348346" y="39479"/>
                      <a:pt x="380066" y="48032"/>
                      <a:pt x="405728" y="65440"/>
                    </a:cubicBezTo>
                    <a:cubicBezTo>
                      <a:pt x="427045" y="31216"/>
                      <a:pt x="470965" y="8749"/>
                      <a:pt x="521400" y="8749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" name="SMOKE / FIRE ALARMS"/>
              <p:cNvSpPr>
                <a:spLocks noChangeAspect="1"/>
              </p:cNvSpPr>
              <p:nvPr/>
            </p:nvSpPr>
            <p:spPr bwMode="auto">
              <a:xfrm>
                <a:off x="1783977" y="3232718"/>
                <a:ext cx="176056" cy="255258"/>
              </a:xfrm>
              <a:custGeom>
                <a:avLst/>
                <a:gdLst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314429 w 731007"/>
                  <a:gd name="connsiteY18" fmla="*/ 39479 h 440357"/>
                  <a:gd name="connsiteX19" fmla="*/ 405728 w 731007"/>
                  <a:gd name="connsiteY19" fmla="*/ 65440 h 440357"/>
                  <a:gd name="connsiteX20" fmla="*/ 521400 w 731007"/>
                  <a:gd name="connsiteY20" fmla="*/ 8749 h 440357"/>
                  <a:gd name="connsiteX21" fmla="*/ 196781 w 731007"/>
                  <a:gd name="connsiteY21" fmla="*/ 0 h 440357"/>
                  <a:gd name="connsiteX22" fmla="*/ 301893 w 731007"/>
                  <a:gd name="connsiteY22" fmla="*/ 244170 h 440357"/>
                  <a:gd name="connsiteX23" fmla="*/ 187524 w 731007"/>
                  <a:gd name="connsiteY23" fmla="*/ 417106 h 440357"/>
                  <a:gd name="connsiteX24" fmla="*/ 141582 w 731007"/>
                  <a:gd name="connsiteY24" fmla="*/ 440357 h 440357"/>
                  <a:gd name="connsiteX25" fmla="*/ 5105 w 731007"/>
                  <a:gd name="connsiteY25" fmla="*/ 283042 h 440357"/>
                  <a:gd name="connsiteX26" fmla="*/ 196781 w 731007"/>
                  <a:gd name="connsiteY26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405728 w 731007"/>
                  <a:gd name="connsiteY18" fmla="*/ 65440 h 440357"/>
                  <a:gd name="connsiteX19" fmla="*/ 521400 w 731007"/>
                  <a:gd name="connsiteY19" fmla="*/ 8749 h 440357"/>
                  <a:gd name="connsiteX20" fmla="*/ 196781 w 731007"/>
                  <a:gd name="connsiteY20" fmla="*/ 0 h 440357"/>
                  <a:gd name="connsiteX21" fmla="*/ 301893 w 731007"/>
                  <a:gd name="connsiteY21" fmla="*/ 244170 h 440357"/>
                  <a:gd name="connsiteX22" fmla="*/ 187524 w 731007"/>
                  <a:gd name="connsiteY22" fmla="*/ 417106 h 440357"/>
                  <a:gd name="connsiteX23" fmla="*/ 141582 w 731007"/>
                  <a:gd name="connsiteY23" fmla="*/ 440357 h 440357"/>
                  <a:gd name="connsiteX24" fmla="*/ 5105 w 731007"/>
                  <a:gd name="connsiteY24" fmla="*/ 283042 h 440357"/>
                  <a:gd name="connsiteX25" fmla="*/ 196781 w 731007"/>
                  <a:gd name="connsiteY25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19939 w 731007"/>
                  <a:gd name="connsiteY16" fmla="*/ 365538 h 440357"/>
                  <a:gd name="connsiteX17" fmla="*/ 362255 w 731007"/>
                  <a:gd name="connsiteY17" fmla="*/ 233156 h 440357"/>
                  <a:gd name="connsiteX18" fmla="*/ 521400 w 731007"/>
                  <a:gd name="connsiteY18" fmla="*/ 8749 h 440357"/>
                  <a:gd name="connsiteX19" fmla="*/ 196781 w 731007"/>
                  <a:gd name="connsiteY19" fmla="*/ 0 h 440357"/>
                  <a:gd name="connsiteX20" fmla="*/ 301893 w 731007"/>
                  <a:gd name="connsiteY20" fmla="*/ 244170 h 440357"/>
                  <a:gd name="connsiteX21" fmla="*/ 187524 w 731007"/>
                  <a:gd name="connsiteY21" fmla="*/ 417106 h 440357"/>
                  <a:gd name="connsiteX22" fmla="*/ 141582 w 731007"/>
                  <a:gd name="connsiteY22" fmla="*/ 440357 h 440357"/>
                  <a:gd name="connsiteX23" fmla="*/ 5105 w 731007"/>
                  <a:gd name="connsiteY23" fmla="*/ 283042 h 440357"/>
                  <a:gd name="connsiteX24" fmla="*/ 196781 w 731007"/>
                  <a:gd name="connsiteY24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362255 w 731007"/>
                  <a:gd name="connsiteY16" fmla="*/ 233156 h 440357"/>
                  <a:gd name="connsiteX17" fmla="*/ 521400 w 731007"/>
                  <a:gd name="connsiteY17" fmla="*/ 8749 h 440357"/>
                  <a:gd name="connsiteX18" fmla="*/ 196781 w 731007"/>
                  <a:gd name="connsiteY18" fmla="*/ 0 h 440357"/>
                  <a:gd name="connsiteX19" fmla="*/ 301893 w 731007"/>
                  <a:gd name="connsiteY19" fmla="*/ 244170 h 440357"/>
                  <a:gd name="connsiteX20" fmla="*/ 187524 w 731007"/>
                  <a:gd name="connsiteY20" fmla="*/ 417106 h 440357"/>
                  <a:gd name="connsiteX21" fmla="*/ 141582 w 731007"/>
                  <a:gd name="connsiteY21" fmla="*/ 440357 h 440357"/>
                  <a:gd name="connsiteX22" fmla="*/ 5105 w 731007"/>
                  <a:gd name="connsiteY22" fmla="*/ 283042 h 440357"/>
                  <a:gd name="connsiteX23" fmla="*/ 196781 w 731007"/>
                  <a:gd name="connsiteY23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399142 w 731007"/>
                  <a:gd name="connsiteY15" fmla="*/ 344154 h 440357"/>
                  <a:gd name="connsiteX16" fmla="*/ 521400 w 731007"/>
                  <a:gd name="connsiteY16" fmla="*/ 8749 h 440357"/>
                  <a:gd name="connsiteX17" fmla="*/ 196781 w 731007"/>
                  <a:gd name="connsiteY17" fmla="*/ 0 h 440357"/>
                  <a:gd name="connsiteX18" fmla="*/ 301893 w 731007"/>
                  <a:gd name="connsiteY18" fmla="*/ 244170 h 440357"/>
                  <a:gd name="connsiteX19" fmla="*/ 187524 w 731007"/>
                  <a:gd name="connsiteY19" fmla="*/ 417106 h 440357"/>
                  <a:gd name="connsiteX20" fmla="*/ 141582 w 731007"/>
                  <a:gd name="connsiteY20" fmla="*/ 440357 h 440357"/>
                  <a:gd name="connsiteX21" fmla="*/ 5105 w 731007"/>
                  <a:gd name="connsiteY21" fmla="*/ 283042 h 440357"/>
                  <a:gd name="connsiteX22" fmla="*/ 196781 w 731007"/>
                  <a:gd name="connsiteY22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521400 w 731007"/>
                  <a:gd name="connsiteY8" fmla="*/ 8749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521400 w 731007"/>
                  <a:gd name="connsiteY15" fmla="*/ 8749 h 440357"/>
                  <a:gd name="connsiteX16" fmla="*/ 196781 w 731007"/>
                  <a:gd name="connsiteY16" fmla="*/ 0 h 440357"/>
                  <a:gd name="connsiteX17" fmla="*/ 301893 w 731007"/>
                  <a:gd name="connsiteY17" fmla="*/ 244170 h 440357"/>
                  <a:gd name="connsiteX18" fmla="*/ 187524 w 731007"/>
                  <a:gd name="connsiteY18" fmla="*/ 417106 h 440357"/>
                  <a:gd name="connsiteX19" fmla="*/ 141582 w 731007"/>
                  <a:gd name="connsiteY19" fmla="*/ 440357 h 440357"/>
                  <a:gd name="connsiteX20" fmla="*/ 5105 w 731007"/>
                  <a:gd name="connsiteY20" fmla="*/ 283042 h 440357"/>
                  <a:gd name="connsiteX21" fmla="*/ 196781 w 731007"/>
                  <a:gd name="connsiteY21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494015 w 731007"/>
                  <a:gd name="connsiteY8" fmla="*/ 376601 h 440357"/>
                  <a:gd name="connsiteX9" fmla="*/ 655265 w 731007"/>
                  <a:gd name="connsiteY9" fmla="*/ 116580 h 440357"/>
                  <a:gd name="connsiteX10" fmla="*/ 646490 w 731007"/>
                  <a:gd name="connsiteY10" fmla="*/ 151591 h 440357"/>
                  <a:gd name="connsiteX11" fmla="*/ 731007 w 731007"/>
                  <a:gd name="connsiteY11" fmla="*/ 244028 h 440357"/>
                  <a:gd name="connsiteX12" fmla="*/ 637370 w 731007"/>
                  <a:gd name="connsiteY12" fmla="*/ 338319 h 440357"/>
                  <a:gd name="connsiteX13" fmla="*/ 600991 w 731007"/>
                  <a:gd name="connsiteY13" fmla="*/ 330923 h 440357"/>
                  <a:gd name="connsiteX14" fmla="*/ 494015 w 731007"/>
                  <a:gd name="connsiteY14" fmla="*/ 376601 h 440357"/>
                  <a:gd name="connsiteX15" fmla="*/ 196781 w 731007"/>
                  <a:gd name="connsiteY15" fmla="*/ 0 h 440357"/>
                  <a:gd name="connsiteX16" fmla="*/ 301893 w 731007"/>
                  <a:gd name="connsiteY16" fmla="*/ 244170 h 440357"/>
                  <a:gd name="connsiteX17" fmla="*/ 187524 w 731007"/>
                  <a:gd name="connsiteY17" fmla="*/ 417106 h 440357"/>
                  <a:gd name="connsiteX18" fmla="*/ 141582 w 731007"/>
                  <a:gd name="connsiteY18" fmla="*/ 440357 h 440357"/>
                  <a:gd name="connsiteX19" fmla="*/ 5105 w 731007"/>
                  <a:gd name="connsiteY19" fmla="*/ 283042 h 440357"/>
                  <a:gd name="connsiteX20" fmla="*/ 196781 w 731007"/>
                  <a:gd name="connsiteY20" fmla="*/ 0 h 440357"/>
                  <a:gd name="connsiteX0" fmla="*/ 160062 w 731007"/>
                  <a:gd name="connsiteY0" fmla="*/ 227454 h 440357"/>
                  <a:gd name="connsiteX1" fmla="*/ 88479 w 731007"/>
                  <a:gd name="connsiteY1" fmla="*/ 356592 h 440357"/>
                  <a:gd name="connsiteX2" fmla="*/ 153242 w 731007"/>
                  <a:gd name="connsiteY2" fmla="*/ 419027 h 440357"/>
                  <a:gd name="connsiteX3" fmla="*/ 172114 w 731007"/>
                  <a:gd name="connsiteY3" fmla="*/ 407258 h 440357"/>
                  <a:gd name="connsiteX4" fmla="*/ 215034 w 731007"/>
                  <a:gd name="connsiteY4" fmla="*/ 336843 h 440357"/>
                  <a:gd name="connsiteX5" fmla="*/ 153423 w 731007"/>
                  <a:gd name="connsiteY5" fmla="*/ 272459 h 440357"/>
                  <a:gd name="connsiteX6" fmla="*/ 165412 w 731007"/>
                  <a:gd name="connsiteY6" fmla="*/ 257518 h 440357"/>
                  <a:gd name="connsiteX7" fmla="*/ 160062 w 731007"/>
                  <a:gd name="connsiteY7" fmla="*/ 227454 h 440357"/>
                  <a:gd name="connsiteX8" fmla="*/ 494015 w 731007"/>
                  <a:gd name="connsiteY8" fmla="*/ 376601 h 440357"/>
                  <a:gd name="connsiteX9" fmla="*/ 646490 w 731007"/>
                  <a:gd name="connsiteY9" fmla="*/ 151591 h 440357"/>
                  <a:gd name="connsiteX10" fmla="*/ 731007 w 731007"/>
                  <a:gd name="connsiteY10" fmla="*/ 244028 h 440357"/>
                  <a:gd name="connsiteX11" fmla="*/ 637370 w 731007"/>
                  <a:gd name="connsiteY11" fmla="*/ 338319 h 440357"/>
                  <a:gd name="connsiteX12" fmla="*/ 600991 w 731007"/>
                  <a:gd name="connsiteY12" fmla="*/ 330923 h 440357"/>
                  <a:gd name="connsiteX13" fmla="*/ 494015 w 731007"/>
                  <a:gd name="connsiteY13" fmla="*/ 376601 h 440357"/>
                  <a:gd name="connsiteX14" fmla="*/ 196781 w 731007"/>
                  <a:gd name="connsiteY14" fmla="*/ 0 h 440357"/>
                  <a:gd name="connsiteX15" fmla="*/ 301893 w 731007"/>
                  <a:gd name="connsiteY15" fmla="*/ 244170 h 440357"/>
                  <a:gd name="connsiteX16" fmla="*/ 187524 w 731007"/>
                  <a:gd name="connsiteY16" fmla="*/ 417106 h 440357"/>
                  <a:gd name="connsiteX17" fmla="*/ 141582 w 731007"/>
                  <a:gd name="connsiteY17" fmla="*/ 440357 h 440357"/>
                  <a:gd name="connsiteX18" fmla="*/ 5105 w 731007"/>
                  <a:gd name="connsiteY18" fmla="*/ 283042 h 440357"/>
                  <a:gd name="connsiteX19" fmla="*/ 196781 w 731007"/>
                  <a:gd name="connsiteY19" fmla="*/ 0 h 440357"/>
                  <a:gd name="connsiteX0" fmla="*/ 160062 w 656493"/>
                  <a:gd name="connsiteY0" fmla="*/ 227454 h 440357"/>
                  <a:gd name="connsiteX1" fmla="*/ 88479 w 656493"/>
                  <a:gd name="connsiteY1" fmla="*/ 356592 h 440357"/>
                  <a:gd name="connsiteX2" fmla="*/ 153242 w 656493"/>
                  <a:gd name="connsiteY2" fmla="*/ 419027 h 440357"/>
                  <a:gd name="connsiteX3" fmla="*/ 172114 w 656493"/>
                  <a:gd name="connsiteY3" fmla="*/ 407258 h 440357"/>
                  <a:gd name="connsiteX4" fmla="*/ 215034 w 656493"/>
                  <a:gd name="connsiteY4" fmla="*/ 336843 h 440357"/>
                  <a:gd name="connsiteX5" fmla="*/ 153423 w 656493"/>
                  <a:gd name="connsiteY5" fmla="*/ 272459 h 440357"/>
                  <a:gd name="connsiteX6" fmla="*/ 165412 w 656493"/>
                  <a:gd name="connsiteY6" fmla="*/ 257518 h 440357"/>
                  <a:gd name="connsiteX7" fmla="*/ 160062 w 656493"/>
                  <a:gd name="connsiteY7" fmla="*/ 227454 h 440357"/>
                  <a:gd name="connsiteX8" fmla="*/ 494015 w 656493"/>
                  <a:gd name="connsiteY8" fmla="*/ 376601 h 440357"/>
                  <a:gd name="connsiteX9" fmla="*/ 646490 w 656493"/>
                  <a:gd name="connsiteY9" fmla="*/ 151591 h 440357"/>
                  <a:gd name="connsiteX10" fmla="*/ 637370 w 656493"/>
                  <a:gd name="connsiteY10" fmla="*/ 338319 h 440357"/>
                  <a:gd name="connsiteX11" fmla="*/ 600991 w 656493"/>
                  <a:gd name="connsiteY11" fmla="*/ 330923 h 440357"/>
                  <a:gd name="connsiteX12" fmla="*/ 494015 w 656493"/>
                  <a:gd name="connsiteY12" fmla="*/ 376601 h 440357"/>
                  <a:gd name="connsiteX13" fmla="*/ 196781 w 656493"/>
                  <a:gd name="connsiteY13" fmla="*/ 0 h 440357"/>
                  <a:gd name="connsiteX14" fmla="*/ 301893 w 656493"/>
                  <a:gd name="connsiteY14" fmla="*/ 244170 h 440357"/>
                  <a:gd name="connsiteX15" fmla="*/ 187524 w 656493"/>
                  <a:gd name="connsiteY15" fmla="*/ 417106 h 440357"/>
                  <a:gd name="connsiteX16" fmla="*/ 141582 w 656493"/>
                  <a:gd name="connsiteY16" fmla="*/ 440357 h 440357"/>
                  <a:gd name="connsiteX17" fmla="*/ 5105 w 656493"/>
                  <a:gd name="connsiteY17" fmla="*/ 283042 h 440357"/>
                  <a:gd name="connsiteX18" fmla="*/ 196781 w 656493"/>
                  <a:gd name="connsiteY18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00991 w 637370"/>
                  <a:gd name="connsiteY10" fmla="*/ 330923 h 440357"/>
                  <a:gd name="connsiteX11" fmla="*/ 494015 w 637370"/>
                  <a:gd name="connsiteY11" fmla="*/ 376601 h 440357"/>
                  <a:gd name="connsiteX12" fmla="*/ 196781 w 637370"/>
                  <a:gd name="connsiteY12" fmla="*/ 0 h 440357"/>
                  <a:gd name="connsiteX13" fmla="*/ 301893 w 637370"/>
                  <a:gd name="connsiteY13" fmla="*/ 244170 h 440357"/>
                  <a:gd name="connsiteX14" fmla="*/ 187524 w 637370"/>
                  <a:gd name="connsiteY14" fmla="*/ 417106 h 440357"/>
                  <a:gd name="connsiteX15" fmla="*/ 141582 w 637370"/>
                  <a:gd name="connsiteY15" fmla="*/ 440357 h 440357"/>
                  <a:gd name="connsiteX16" fmla="*/ 5105 w 637370"/>
                  <a:gd name="connsiteY16" fmla="*/ 283042 h 440357"/>
                  <a:gd name="connsiteX17" fmla="*/ 196781 w 637370"/>
                  <a:gd name="connsiteY17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36062 w 637370"/>
                  <a:gd name="connsiteY10" fmla="*/ 329796 h 440357"/>
                  <a:gd name="connsiteX11" fmla="*/ 600991 w 637370"/>
                  <a:gd name="connsiteY11" fmla="*/ 330923 h 440357"/>
                  <a:gd name="connsiteX12" fmla="*/ 494015 w 637370"/>
                  <a:gd name="connsiteY12" fmla="*/ 376601 h 440357"/>
                  <a:gd name="connsiteX13" fmla="*/ 196781 w 637370"/>
                  <a:gd name="connsiteY13" fmla="*/ 0 h 440357"/>
                  <a:gd name="connsiteX14" fmla="*/ 301893 w 637370"/>
                  <a:gd name="connsiteY14" fmla="*/ 244170 h 440357"/>
                  <a:gd name="connsiteX15" fmla="*/ 187524 w 637370"/>
                  <a:gd name="connsiteY15" fmla="*/ 417106 h 440357"/>
                  <a:gd name="connsiteX16" fmla="*/ 141582 w 637370"/>
                  <a:gd name="connsiteY16" fmla="*/ 440357 h 440357"/>
                  <a:gd name="connsiteX17" fmla="*/ 5105 w 637370"/>
                  <a:gd name="connsiteY17" fmla="*/ 283042 h 440357"/>
                  <a:gd name="connsiteX18" fmla="*/ 196781 w 637370"/>
                  <a:gd name="connsiteY18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636062 w 637370"/>
                  <a:gd name="connsiteY10" fmla="*/ 329796 h 440357"/>
                  <a:gd name="connsiteX11" fmla="*/ 494015 w 637370"/>
                  <a:gd name="connsiteY11" fmla="*/ 376601 h 440357"/>
                  <a:gd name="connsiteX12" fmla="*/ 196781 w 637370"/>
                  <a:gd name="connsiteY12" fmla="*/ 0 h 440357"/>
                  <a:gd name="connsiteX13" fmla="*/ 301893 w 637370"/>
                  <a:gd name="connsiteY13" fmla="*/ 244170 h 440357"/>
                  <a:gd name="connsiteX14" fmla="*/ 187524 w 637370"/>
                  <a:gd name="connsiteY14" fmla="*/ 417106 h 440357"/>
                  <a:gd name="connsiteX15" fmla="*/ 141582 w 637370"/>
                  <a:gd name="connsiteY15" fmla="*/ 440357 h 440357"/>
                  <a:gd name="connsiteX16" fmla="*/ 5105 w 637370"/>
                  <a:gd name="connsiteY16" fmla="*/ 283042 h 440357"/>
                  <a:gd name="connsiteX17" fmla="*/ 196781 w 637370"/>
                  <a:gd name="connsiteY17" fmla="*/ 0 h 440357"/>
                  <a:gd name="connsiteX0" fmla="*/ 160062 w 637370"/>
                  <a:gd name="connsiteY0" fmla="*/ 227454 h 440357"/>
                  <a:gd name="connsiteX1" fmla="*/ 88479 w 637370"/>
                  <a:gd name="connsiteY1" fmla="*/ 356592 h 440357"/>
                  <a:gd name="connsiteX2" fmla="*/ 153242 w 637370"/>
                  <a:gd name="connsiteY2" fmla="*/ 419027 h 440357"/>
                  <a:gd name="connsiteX3" fmla="*/ 172114 w 637370"/>
                  <a:gd name="connsiteY3" fmla="*/ 407258 h 440357"/>
                  <a:gd name="connsiteX4" fmla="*/ 215034 w 637370"/>
                  <a:gd name="connsiteY4" fmla="*/ 336843 h 440357"/>
                  <a:gd name="connsiteX5" fmla="*/ 153423 w 637370"/>
                  <a:gd name="connsiteY5" fmla="*/ 272459 h 440357"/>
                  <a:gd name="connsiteX6" fmla="*/ 165412 w 637370"/>
                  <a:gd name="connsiteY6" fmla="*/ 257518 h 440357"/>
                  <a:gd name="connsiteX7" fmla="*/ 160062 w 637370"/>
                  <a:gd name="connsiteY7" fmla="*/ 227454 h 440357"/>
                  <a:gd name="connsiteX8" fmla="*/ 494015 w 637370"/>
                  <a:gd name="connsiteY8" fmla="*/ 376601 h 440357"/>
                  <a:gd name="connsiteX9" fmla="*/ 637370 w 637370"/>
                  <a:gd name="connsiteY9" fmla="*/ 338319 h 440357"/>
                  <a:gd name="connsiteX10" fmla="*/ 494015 w 637370"/>
                  <a:gd name="connsiteY10" fmla="*/ 376601 h 440357"/>
                  <a:gd name="connsiteX11" fmla="*/ 196781 w 637370"/>
                  <a:gd name="connsiteY11" fmla="*/ 0 h 440357"/>
                  <a:gd name="connsiteX12" fmla="*/ 301893 w 637370"/>
                  <a:gd name="connsiteY12" fmla="*/ 244170 h 440357"/>
                  <a:gd name="connsiteX13" fmla="*/ 187524 w 637370"/>
                  <a:gd name="connsiteY13" fmla="*/ 417106 h 440357"/>
                  <a:gd name="connsiteX14" fmla="*/ 141582 w 637370"/>
                  <a:gd name="connsiteY14" fmla="*/ 440357 h 440357"/>
                  <a:gd name="connsiteX15" fmla="*/ 5105 w 637370"/>
                  <a:gd name="connsiteY15" fmla="*/ 283042 h 440357"/>
                  <a:gd name="connsiteX16" fmla="*/ 196781 w 637370"/>
                  <a:gd name="connsiteY16" fmla="*/ 0 h 440357"/>
                  <a:gd name="connsiteX0" fmla="*/ 160062 w 303723"/>
                  <a:gd name="connsiteY0" fmla="*/ 227454 h 440357"/>
                  <a:gd name="connsiteX1" fmla="*/ 88479 w 303723"/>
                  <a:gd name="connsiteY1" fmla="*/ 356592 h 440357"/>
                  <a:gd name="connsiteX2" fmla="*/ 153242 w 303723"/>
                  <a:gd name="connsiteY2" fmla="*/ 419027 h 440357"/>
                  <a:gd name="connsiteX3" fmla="*/ 172114 w 303723"/>
                  <a:gd name="connsiteY3" fmla="*/ 407258 h 440357"/>
                  <a:gd name="connsiteX4" fmla="*/ 215034 w 303723"/>
                  <a:gd name="connsiteY4" fmla="*/ 336843 h 440357"/>
                  <a:gd name="connsiteX5" fmla="*/ 153423 w 303723"/>
                  <a:gd name="connsiteY5" fmla="*/ 272459 h 440357"/>
                  <a:gd name="connsiteX6" fmla="*/ 165412 w 303723"/>
                  <a:gd name="connsiteY6" fmla="*/ 257518 h 440357"/>
                  <a:gd name="connsiteX7" fmla="*/ 160062 w 303723"/>
                  <a:gd name="connsiteY7" fmla="*/ 227454 h 440357"/>
                  <a:gd name="connsiteX8" fmla="*/ 196781 w 303723"/>
                  <a:gd name="connsiteY8" fmla="*/ 0 h 440357"/>
                  <a:gd name="connsiteX9" fmla="*/ 301893 w 303723"/>
                  <a:gd name="connsiteY9" fmla="*/ 244170 h 440357"/>
                  <a:gd name="connsiteX10" fmla="*/ 187524 w 303723"/>
                  <a:gd name="connsiteY10" fmla="*/ 417106 h 440357"/>
                  <a:gd name="connsiteX11" fmla="*/ 141582 w 303723"/>
                  <a:gd name="connsiteY11" fmla="*/ 440357 h 440357"/>
                  <a:gd name="connsiteX12" fmla="*/ 5105 w 303723"/>
                  <a:gd name="connsiteY12" fmla="*/ 283042 h 440357"/>
                  <a:gd name="connsiteX13" fmla="*/ 196781 w 303723"/>
                  <a:gd name="connsiteY13" fmla="*/ 0 h 44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3723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 bwMode="auto">
          <a:xfrm>
            <a:off x="3036591" y="2053900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C2D queue</a:t>
            </a:r>
          </a:p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endpoint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036590" y="1513441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D2C send endpoint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36193" y="4130830"/>
            <a:ext cx="1502976" cy="556232"/>
            <a:chOff x="2961089" y="4130919"/>
            <a:chExt cx="1503190" cy="556311"/>
          </a:xfrm>
        </p:grpSpPr>
        <p:sp>
          <p:nvSpPr>
            <p:cNvPr id="44" name="Device … 2"/>
            <p:cNvSpPr/>
            <p:nvPr/>
          </p:nvSpPr>
          <p:spPr bwMode="auto">
            <a:xfrm>
              <a:off x="2961089" y="4130919"/>
              <a:ext cx="1503190" cy="55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…</a:t>
              </a:r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4147392" y="4178144"/>
              <a:ext cx="176046" cy="118680"/>
            </a:xfrm>
            <a:prstGeom prst="fram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4147392" y="4204309"/>
              <a:ext cx="208826" cy="319705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36193" y="5524537"/>
            <a:ext cx="1502976" cy="577771"/>
            <a:chOff x="2961089" y="5524824"/>
            <a:chExt cx="1503190" cy="577853"/>
          </a:xfrm>
        </p:grpSpPr>
        <p:sp>
          <p:nvSpPr>
            <p:cNvPr id="48" name="Device …4"/>
            <p:cNvSpPr/>
            <p:nvPr/>
          </p:nvSpPr>
          <p:spPr bwMode="auto">
            <a:xfrm>
              <a:off x="2961089" y="5524824"/>
              <a:ext cx="1503190" cy="577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…</a:t>
              </a:r>
            </a:p>
          </p:txBody>
        </p:sp>
        <p:sp>
          <p:nvSpPr>
            <p:cNvPr id="49" name="Freeform 28"/>
            <p:cNvSpPr>
              <a:spLocks noEditPoints="1"/>
            </p:cNvSpPr>
            <p:nvPr/>
          </p:nvSpPr>
          <p:spPr bwMode="auto">
            <a:xfrm>
              <a:off x="4021184" y="5586389"/>
              <a:ext cx="407847" cy="295019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auto">
            <a:xfrm>
              <a:off x="4179386" y="5543796"/>
              <a:ext cx="55632" cy="556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30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51" name="Round Same Side Corner Rectangle 43"/>
            <p:cNvSpPr/>
            <p:nvPr/>
          </p:nvSpPr>
          <p:spPr bwMode="auto">
            <a:xfrm>
              <a:off x="4179659" y="5601664"/>
              <a:ext cx="57358" cy="106417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99" kern="0" dirty="0" err="1">
                <a:solidFill>
                  <a:srgbClr val="161616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36193" y="4816914"/>
            <a:ext cx="1502976" cy="577771"/>
            <a:chOff x="2961089" y="4817101"/>
            <a:chExt cx="1503190" cy="577853"/>
          </a:xfrm>
        </p:grpSpPr>
        <p:grpSp>
          <p:nvGrpSpPr>
            <p:cNvPr id="53" name="Group 52"/>
            <p:cNvGrpSpPr/>
            <p:nvPr/>
          </p:nvGrpSpPr>
          <p:grpSpPr>
            <a:xfrm>
              <a:off x="2961089" y="4817101"/>
              <a:ext cx="1503190" cy="577853"/>
              <a:chOff x="2961089" y="4817101"/>
              <a:chExt cx="1503190" cy="577853"/>
            </a:xfrm>
          </p:grpSpPr>
          <p:sp>
            <p:nvSpPr>
              <p:cNvPr id="55" name="Device …3"/>
              <p:cNvSpPr/>
              <p:nvPr/>
            </p:nvSpPr>
            <p:spPr bwMode="auto">
              <a:xfrm>
                <a:off x="2961089" y="4817101"/>
                <a:ext cx="1503190" cy="5778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397" fontAlgn="base">
                  <a:spcBef>
                    <a:spcPct val="0"/>
                  </a:spcBef>
                  <a:defRPr/>
                </a:pPr>
                <a:r>
                  <a: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Device…</a:t>
                </a:r>
              </a:p>
            </p:txBody>
          </p:sp>
          <p:sp>
            <p:nvSpPr>
              <p:cNvPr id="56" name="SMOKE / FIRE ALARMS"/>
              <p:cNvSpPr>
                <a:spLocks noChangeAspect="1"/>
              </p:cNvSpPr>
              <p:nvPr/>
            </p:nvSpPr>
            <p:spPr bwMode="auto">
              <a:xfrm>
                <a:off x="4064807" y="4890136"/>
                <a:ext cx="339652" cy="204606"/>
              </a:xfrm>
              <a:custGeom>
                <a:avLst/>
                <a:gdLst/>
                <a:ahLst/>
                <a:cxnLst/>
                <a:rect l="l" t="t" r="r" b="b"/>
                <a:pathLst>
                  <a:path w="731007" h="440357">
                    <a:moveTo>
                      <a:pt x="160062" y="227454"/>
                    </a:moveTo>
                    <a:cubicBezTo>
                      <a:pt x="104631" y="268697"/>
                      <a:pt x="73769" y="322942"/>
                      <a:pt x="88479" y="356592"/>
                    </a:cubicBezTo>
                    <a:cubicBezTo>
                      <a:pt x="103190" y="390244"/>
                      <a:pt x="138582" y="396585"/>
                      <a:pt x="153242" y="419027"/>
                    </a:cubicBezTo>
                    <a:lnTo>
                      <a:pt x="172114" y="407258"/>
                    </a:lnTo>
                    <a:cubicBezTo>
                      <a:pt x="199346" y="399755"/>
                      <a:pt x="219097" y="365394"/>
                      <a:pt x="215034" y="336843"/>
                    </a:cubicBezTo>
                    <a:cubicBezTo>
                      <a:pt x="187847" y="322096"/>
                      <a:pt x="166585" y="299374"/>
                      <a:pt x="153423" y="272459"/>
                    </a:cubicBezTo>
                    <a:lnTo>
                      <a:pt x="165412" y="257518"/>
                    </a:lnTo>
                    <a:cubicBezTo>
                      <a:pt x="161788" y="249170"/>
                      <a:pt x="159862" y="239393"/>
                      <a:pt x="160062" y="227454"/>
                    </a:cubicBezTo>
                    <a:close/>
                    <a:moveTo>
                      <a:pt x="521400" y="8749"/>
                    </a:moveTo>
                    <a:cubicBezTo>
                      <a:pt x="595332" y="8749"/>
                      <a:pt x="655265" y="57027"/>
                      <a:pt x="655265" y="116580"/>
                    </a:cubicBezTo>
                    <a:lnTo>
                      <a:pt x="646490" y="151591"/>
                    </a:lnTo>
                    <a:cubicBezTo>
                      <a:pt x="693997" y="154874"/>
                      <a:pt x="731007" y="195099"/>
                      <a:pt x="731007" y="244028"/>
                    </a:cubicBezTo>
                    <a:cubicBezTo>
                      <a:pt x="731007" y="296103"/>
                      <a:pt x="689084" y="338319"/>
                      <a:pt x="637370" y="338319"/>
                    </a:cubicBezTo>
                    <a:lnTo>
                      <a:pt x="600991" y="330923"/>
                    </a:lnTo>
                    <a:cubicBezTo>
                      <a:pt x="579942" y="358883"/>
                      <a:pt x="539786" y="376601"/>
                      <a:pt x="494015" y="376601"/>
                    </a:cubicBezTo>
                    <a:cubicBezTo>
                      <a:pt x="456012" y="376601"/>
                      <a:pt x="421879" y="364386"/>
                      <a:pt x="399142" y="344154"/>
                    </a:cubicBezTo>
                    <a:cubicBezTo>
                      <a:pt x="376220" y="358135"/>
                      <a:pt x="348984" y="365325"/>
                      <a:pt x="319939" y="365538"/>
                    </a:cubicBezTo>
                    <a:cubicBezTo>
                      <a:pt x="352906" y="329186"/>
                      <a:pt x="370353" y="277720"/>
                      <a:pt x="362255" y="233156"/>
                    </a:cubicBezTo>
                    <a:cubicBezTo>
                      <a:pt x="335238" y="158276"/>
                      <a:pt x="277572" y="118421"/>
                      <a:pt x="255960" y="50217"/>
                    </a:cubicBezTo>
                    <a:cubicBezTo>
                      <a:pt x="273900" y="42656"/>
                      <a:pt x="293757" y="39479"/>
                      <a:pt x="314429" y="39479"/>
                    </a:cubicBezTo>
                    <a:cubicBezTo>
                      <a:pt x="348346" y="39479"/>
                      <a:pt x="380066" y="48032"/>
                      <a:pt x="405728" y="65440"/>
                    </a:cubicBezTo>
                    <a:cubicBezTo>
                      <a:pt x="427045" y="31216"/>
                      <a:pt x="470965" y="8749"/>
                      <a:pt x="521400" y="8749"/>
                    </a:cubicBezTo>
                    <a:close/>
                    <a:moveTo>
                      <a:pt x="196781" y="0"/>
                    </a:moveTo>
                    <a:cubicBezTo>
                      <a:pt x="184370" y="116772"/>
                      <a:pt x="268465" y="151520"/>
                      <a:pt x="301893" y="244170"/>
                    </a:cubicBezTo>
                    <a:cubicBezTo>
                      <a:pt x="314735" y="314846"/>
                      <a:pt x="258199" y="404266"/>
                      <a:pt x="187524" y="417106"/>
                    </a:cubicBezTo>
                    <a:lnTo>
                      <a:pt x="141582" y="440357"/>
                    </a:lnTo>
                    <a:cubicBezTo>
                      <a:pt x="112403" y="385587"/>
                      <a:pt x="32094" y="363671"/>
                      <a:pt x="5105" y="283042"/>
                    </a:cubicBezTo>
                    <a:cubicBezTo>
                      <a:pt x="-21884" y="202412"/>
                      <a:pt x="60461" y="83684"/>
                      <a:pt x="19678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54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141120" cy="204606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 err="1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97630" y="6017438"/>
            <a:ext cx="1502976" cy="703222"/>
            <a:chOff x="4617031" y="5713799"/>
            <a:chExt cx="1503190" cy="703322"/>
          </a:xfrm>
        </p:grpSpPr>
        <p:sp>
          <p:nvSpPr>
            <p:cNvPr id="58" name="IoT Hub management"/>
            <p:cNvSpPr/>
            <p:nvPr/>
          </p:nvSpPr>
          <p:spPr bwMode="auto">
            <a:xfrm>
              <a:off x="4617031" y="5713799"/>
              <a:ext cx="1503190" cy="703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IoT Hub management</a:t>
              </a:r>
            </a:p>
          </p:txBody>
        </p:sp>
        <p:grpSp>
          <p:nvGrpSpPr>
            <p:cNvPr id="59" name="IoT Hub management"/>
            <p:cNvGrpSpPr/>
            <p:nvPr/>
          </p:nvGrpSpPr>
          <p:grpSpPr>
            <a:xfrm>
              <a:off x="5729014" y="5766654"/>
              <a:ext cx="354516" cy="312588"/>
              <a:chOff x="5940450" y="5470954"/>
              <a:chExt cx="425518" cy="375193"/>
            </a:xfrm>
          </p:grpSpPr>
          <p:sp>
            <p:nvSpPr>
              <p:cNvPr id="60" name="Freeform 59"/>
              <p:cNvSpPr/>
              <p:nvPr/>
            </p:nvSpPr>
            <p:spPr bwMode="auto">
              <a:xfrm>
                <a:off x="5940450" y="5470954"/>
                <a:ext cx="425518" cy="375193"/>
              </a:xfrm>
              <a:custGeom>
                <a:avLst/>
                <a:gdLst>
                  <a:gd name="connsiteX0" fmla="*/ 41421 w 617962"/>
                  <a:gd name="connsiteY0" fmla="*/ 141731 h 544877"/>
                  <a:gd name="connsiteX1" fmla="*/ 41421 w 617962"/>
                  <a:gd name="connsiteY1" fmla="*/ 481391 h 544877"/>
                  <a:gd name="connsiteX2" fmla="*/ 576542 w 617962"/>
                  <a:gd name="connsiteY2" fmla="*/ 481391 h 544877"/>
                  <a:gd name="connsiteX3" fmla="*/ 576542 w 617962"/>
                  <a:gd name="connsiteY3" fmla="*/ 141731 h 544877"/>
                  <a:gd name="connsiteX4" fmla="*/ 0 w 617962"/>
                  <a:gd name="connsiteY4" fmla="*/ 0 h 544877"/>
                  <a:gd name="connsiteX5" fmla="*/ 617962 w 617962"/>
                  <a:gd name="connsiteY5" fmla="*/ 0 h 544877"/>
                  <a:gd name="connsiteX6" fmla="*/ 617962 w 617962"/>
                  <a:gd name="connsiteY6" fmla="*/ 544877 h 544877"/>
                  <a:gd name="connsiteX7" fmla="*/ 0 w 617962"/>
                  <a:gd name="connsiteY7" fmla="*/ 544877 h 54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962" h="544877">
                    <a:moveTo>
                      <a:pt x="41421" y="141731"/>
                    </a:moveTo>
                    <a:lnTo>
                      <a:pt x="41421" y="481391"/>
                    </a:lnTo>
                    <a:lnTo>
                      <a:pt x="576542" y="481391"/>
                    </a:lnTo>
                    <a:lnTo>
                      <a:pt x="576542" y="141731"/>
                    </a:lnTo>
                    <a:close/>
                    <a:moveTo>
                      <a:pt x="0" y="0"/>
                    </a:moveTo>
                    <a:lnTo>
                      <a:pt x="617962" y="0"/>
                    </a:lnTo>
                    <a:lnTo>
                      <a:pt x="617962" y="544877"/>
                    </a:lnTo>
                    <a:lnTo>
                      <a:pt x="0" y="54487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6" rIns="45706" bIns="9141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748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2077" y="5601867"/>
                <a:ext cx="258584" cy="74058"/>
                <a:chOff x="5993561" y="5590711"/>
                <a:chExt cx="371622" cy="106432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5993561" y="5590711"/>
                  <a:ext cx="106432" cy="106432"/>
                </a:xfrm>
                <a:prstGeom prst="rect">
                  <a:avLst/>
                </a:prstGeom>
                <a:solidFill>
                  <a:srgbClr val="B2B3B3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6123832" y="5590711"/>
                  <a:ext cx="106432" cy="106432"/>
                </a:xfrm>
                <a:prstGeom prst="rect">
                  <a:avLst/>
                </a:prstGeom>
                <a:solidFill>
                  <a:srgbClr val="86BE0E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6258751" y="5590711"/>
                  <a:ext cx="106432" cy="106432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032077" y="5697143"/>
                <a:ext cx="258584" cy="74058"/>
                <a:chOff x="5993561" y="5590711"/>
                <a:chExt cx="371622" cy="106432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5993561" y="5590711"/>
                  <a:ext cx="106432" cy="106432"/>
                </a:xfrm>
                <a:prstGeom prst="rect">
                  <a:avLst/>
                </a:prstGeom>
                <a:solidFill>
                  <a:srgbClr val="86BE0E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6123832" y="5590711"/>
                  <a:ext cx="106432" cy="106432"/>
                </a:xfrm>
                <a:prstGeom prst="rect">
                  <a:avLst/>
                </a:prstGeom>
                <a:solidFill>
                  <a:srgbClr val="B2B3B3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6258751" y="5590711"/>
                  <a:ext cx="106432" cy="106432"/>
                </a:xfrm>
                <a:prstGeom prst="rect">
                  <a:avLst/>
                </a:prstGeom>
                <a:solidFill>
                  <a:srgbClr val="B2B3B3"/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114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199" kern="0" dirty="0" err="1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69" name="Device provisioning"/>
          <p:cNvSpPr/>
          <p:nvPr/>
        </p:nvSpPr>
        <p:spPr>
          <a:xfrm>
            <a:off x="8889035" y="5643533"/>
            <a:ext cx="3166669" cy="59749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3397" fontAlgn="base">
              <a:spcBef>
                <a:spcPct val="0"/>
              </a:spcBef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99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199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746481" y="5924571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142744" y="5669394"/>
            <a:ext cx="1502976" cy="589796"/>
            <a:chOff x="6268109" y="5669701"/>
            <a:chExt cx="1503190" cy="589880"/>
          </a:xfrm>
        </p:grpSpPr>
        <p:sp>
          <p:nvSpPr>
            <p:cNvPr id="72" name="Device identity management"/>
            <p:cNvSpPr/>
            <p:nvPr/>
          </p:nvSpPr>
          <p:spPr bwMode="auto">
            <a:xfrm>
              <a:off x="6268109" y="5669701"/>
              <a:ext cx="1503190" cy="589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identity management</a:t>
              </a:r>
            </a:p>
          </p:txBody>
        </p:sp>
        <p:sp>
          <p:nvSpPr>
            <p:cNvPr id="73" name="Device identity management"/>
            <p:cNvSpPr>
              <a:spLocks noEditPoints="1"/>
            </p:cNvSpPr>
            <p:nvPr/>
          </p:nvSpPr>
          <p:spPr bwMode="black">
            <a:xfrm>
              <a:off x="7413046" y="5693866"/>
              <a:ext cx="297416" cy="297219"/>
            </a:xfrm>
            <a:custGeom>
              <a:avLst/>
              <a:gdLst>
                <a:gd name="T0" fmla="*/ 235 w 433"/>
                <a:gd name="T1" fmla="*/ 433 h 433"/>
                <a:gd name="T2" fmla="*/ 0 w 433"/>
                <a:gd name="T3" fmla="*/ 198 h 433"/>
                <a:gd name="T4" fmla="*/ 0 w 433"/>
                <a:gd name="T5" fmla="*/ 101 h 433"/>
                <a:gd name="T6" fmla="*/ 99 w 433"/>
                <a:gd name="T7" fmla="*/ 2 h 433"/>
                <a:gd name="T8" fmla="*/ 198 w 433"/>
                <a:gd name="T9" fmla="*/ 0 h 433"/>
                <a:gd name="T10" fmla="*/ 433 w 433"/>
                <a:gd name="T11" fmla="*/ 235 h 433"/>
                <a:gd name="T12" fmla="*/ 235 w 433"/>
                <a:gd name="T13" fmla="*/ 433 h 433"/>
                <a:gd name="T14" fmla="*/ 96 w 433"/>
                <a:gd name="T15" fmla="*/ 72 h 433"/>
                <a:gd name="T16" fmla="*/ 71 w 433"/>
                <a:gd name="T17" fmla="*/ 72 h 433"/>
                <a:gd name="T18" fmla="*/ 71 w 433"/>
                <a:gd name="T19" fmla="*/ 97 h 433"/>
                <a:gd name="T20" fmla="*/ 96 w 433"/>
                <a:gd name="T21" fmla="*/ 97 h 433"/>
                <a:gd name="T22" fmla="*/ 96 w 433"/>
                <a:gd name="T23" fmla="*/ 72 h 433"/>
                <a:gd name="T24" fmla="*/ 250 w 433"/>
                <a:gd name="T25" fmla="*/ 138 h 433"/>
                <a:gd name="T26" fmla="*/ 231 w 433"/>
                <a:gd name="T27" fmla="*/ 138 h 433"/>
                <a:gd name="T28" fmla="*/ 231 w 433"/>
                <a:gd name="T29" fmla="*/ 158 h 433"/>
                <a:gd name="T30" fmla="*/ 264 w 433"/>
                <a:gd name="T31" fmla="*/ 191 h 433"/>
                <a:gd name="T32" fmla="*/ 254 w 433"/>
                <a:gd name="T33" fmla="*/ 193 h 433"/>
                <a:gd name="T34" fmla="*/ 176 w 433"/>
                <a:gd name="T35" fmla="*/ 115 h 433"/>
                <a:gd name="T36" fmla="*/ 158 w 433"/>
                <a:gd name="T37" fmla="*/ 115 h 433"/>
                <a:gd name="T38" fmla="*/ 159 w 433"/>
                <a:gd name="T39" fmla="*/ 133 h 433"/>
                <a:gd name="T40" fmla="*/ 212 w 433"/>
                <a:gd name="T41" fmla="*/ 186 h 433"/>
                <a:gd name="T42" fmla="*/ 208 w 433"/>
                <a:gd name="T43" fmla="*/ 192 h 433"/>
                <a:gd name="T44" fmla="*/ 145 w 433"/>
                <a:gd name="T45" fmla="*/ 130 h 433"/>
                <a:gd name="T46" fmla="*/ 128 w 433"/>
                <a:gd name="T47" fmla="*/ 130 h 433"/>
                <a:gd name="T48" fmla="*/ 128 w 433"/>
                <a:gd name="T49" fmla="*/ 147 h 433"/>
                <a:gd name="T50" fmla="*/ 194 w 433"/>
                <a:gd name="T51" fmla="*/ 214 h 433"/>
                <a:gd name="T52" fmla="*/ 191 w 433"/>
                <a:gd name="T53" fmla="*/ 220 h 433"/>
                <a:gd name="T54" fmla="*/ 134 w 433"/>
                <a:gd name="T55" fmla="*/ 163 h 433"/>
                <a:gd name="T56" fmla="*/ 116 w 433"/>
                <a:gd name="T57" fmla="*/ 164 h 433"/>
                <a:gd name="T58" fmla="*/ 116 w 433"/>
                <a:gd name="T59" fmla="*/ 181 h 433"/>
                <a:gd name="T60" fmla="*/ 177 w 433"/>
                <a:gd name="T61" fmla="*/ 242 h 433"/>
                <a:gd name="T62" fmla="*/ 173 w 433"/>
                <a:gd name="T63" fmla="*/ 248 h 433"/>
                <a:gd name="T64" fmla="*/ 122 w 433"/>
                <a:gd name="T65" fmla="*/ 197 h 433"/>
                <a:gd name="T66" fmla="*/ 104 w 433"/>
                <a:gd name="T67" fmla="*/ 197 h 433"/>
                <a:gd name="T68" fmla="*/ 105 w 433"/>
                <a:gd name="T69" fmla="*/ 215 h 433"/>
                <a:gd name="T70" fmla="*/ 195 w 433"/>
                <a:gd name="T71" fmla="*/ 305 h 433"/>
                <a:gd name="T72" fmla="*/ 286 w 433"/>
                <a:gd name="T73" fmla="*/ 314 h 433"/>
                <a:gd name="T74" fmla="*/ 309 w 433"/>
                <a:gd name="T75" fmla="*/ 290 h 433"/>
                <a:gd name="T76" fmla="*/ 306 w 433"/>
                <a:gd name="T77" fmla="*/ 194 h 433"/>
                <a:gd name="T78" fmla="*/ 250 w 433"/>
                <a:gd name="T79" fmla="*/ 13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3" h="433">
                  <a:moveTo>
                    <a:pt x="235" y="433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433" y="235"/>
                    <a:pt x="433" y="235"/>
                    <a:pt x="433" y="235"/>
                  </a:cubicBezTo>
                  <a:lnTo>
                    <a:pt x="235" y="433"/>
                  </a:lnTo>
                  <a:close/>
                  <a:moveTo>
                    <a:pt x="96" y="72"/>
                  </a:moveTo>
                  <a:cubicBezTo>
                    <a:pt x="89" y="65"/>
                    <a:pt x="78" y="65"/>
                    <a:pt x="71" y="72"/>
                  </a:cubicBezTo>
                  <a:cubicBezTo>
                    <a:pt x="64" y="79"/>
                    <a:pt x="64" y="90"/>
                    <a:pt x="71" y="97"/>
                  </a:cubicBezTo>
                  <a:cubicBezTo>
                    <a:pt x="78" y="104"/>
                    <a:pt x="89" y="104"/>
                    <a:pt x="96" y="97"/>
                  </a:cubicBezTo>
                  <a:cubicBezTo>
                    <a:pt x="103" y="90"/>
                    <a:pt x="103" y="79"/>
                    <a:pt x="96" y="72"/>
                  </a:cubicBezTo>
                  <a:close/>
                  <a:moveTo>
                    <a:pt x="250" y="138"/>
                  </a:moveTo>
                  <a:cubicBezTo>
                    <a:pt x="245" y="133"/>
                    <a:pt x="236" y="133"/>
                    <a:pt x="231" y="138"/>
                  </a:cubicBezTo>
                  <a:cubicBezTo>
                    <a:pt x="225" y="144"/>
                    <a:pt x="225" y="153"/>
                    <a:pt x="231" y="158"/>
                  </a:cubicBezTo>
                  <a:cubicBezTo>
                    <a:pt x="264" y="191"/>
                    <a:pt x="264" y="191"/>
                    <a:pt x="264" y="191"/>
                  </a:cubicBezTo>
                  <a:cubicBezTo>
                    <a:pt x="254" y="193"/>
                    <a:pt x="254" y="193"/>
                    <a:pt x="254" y="193"/>
                  </a:cubicBezTo>
                  <a:cubicBezTo>
                    <a:pt x="176" y="115"/>
                    <a:pt x="176" y="115"/>
                    <a:pt x="176" y="115"/>
                  </a:cubicBezTo>
                  <a:cubicBezTo>
                    <a:pt x="171" y="110"/>
                    <a:pt x="163" y="110"/>
                    <a:pt x="158" y="115"/>
                  </a:cubicBezTo>
                  <a:cubicBezTo>
                    <a:pt x="153" y="120"/>
                    <a:pt x="154" y="128"/>
                    <a:pt x="159" y="133"/>
                  </a:cubicBezTo>
                  <a:cubicBezTo>
                    <a:pt x="212" y="186"/>
                    <a:pt x="212" y="186"/>
                    <a:pt x="212" y="186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0" y="125"/>
                    <a:pt x="132" y="125"/>
                    <a:pt x="128" y="130"/>
                  </a:cubicBezTo>
                  <a:cubicBezTo>
                    <a:pt x="123" y="135"/>
                    <a:pt x="123" y="143"/>
                    <a:pt x="128" y="147"/>
                  </a:cubicBezTo>
                  <a:cubicBezTo>
                    <a:pt x="194" y="214"/>
                    <a:pt x="194" y="214"/>
                    <a:pt x="194" y="214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29" y="159"/>
                    <a:pt x="121" y="159"/>
                    <a:pt x="116" y="164"/>
                  </a:cubicBezTo>
                  <a:cubicBezTo>
                    <a:pt x="111" y="168"/>
                    <a:pt x="111" y="176"/>
                    <a:pt x="116" y="181"/>
                  </a:cubicBezTo>
                  <a:cubicBezTo>
                    <a:pt x="177" y="242"/>
                    <a:pt x="177" y="242"/>
                    <a:pt x="177" y="242"/>
                  </a:cubicBezTo>
                  <a:cubicBezTo>
                    <a:pt x="173" y="248"/>
                    <a:pt x="173" y="248"/>
                    <a:pt x="173" y="248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17" y="192"/>
                    <a:pt x="109" y="192"/>
                    <a:pt x="104" y="197"/>
                  </a:cubicBezTo>
                  <a:cubicBezTo>
                    <a:pt x="99" y="202"/>
                    <a:pt x="100" y="210"/>
                    <a:pt x="105" y="21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228" y="338"/>
                    <a:pt x="268" y="332"/>
                    <a:pt x="286" y="314"/>
                  </a:cubicBezTo>
                  <a:cubicBezTo>
                    <a:pt x="287" y="312"/>
                    <a:pt x="305" y="294"/>
                    <a:pt x="309" y="290"/>
                  </a:cubicBezTo>
                  <a:cubicBezTo>
                    <a:pt x="333" y="266"/>
                    <a:pt x="333" y="221"/>
                    <a:pt x="306" y="194"/>
                  </a:cubicBezTo>
                  <a:lnTo>
                    <a:pt x="250" y="1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>
            <a:off x="7746481" y="2919553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6142744" y="2562269"/>
            <a:ext cx="1502976" cy="707302"/>
            <a:chOff x="6268109" y="2562136"/>
            <a:chExt cx="1503190" cy="707402"/>
          </a:xfrm>
        </p:grpSpPr>
        <p:sp>
          <p:nvSpPr>
            <p:cNvPr id="76" name="C2D send endpoint"/>
            <p:cNvSpPr/>
            <p:nvPr/>
          </p:nvSpPr>
          <p:spPr bwMode="auto">
            <a:xfrm>
              <a:off x="6268109" y="2562136"/>
              <a:ext cx="1503190" cy="7074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C2D send endpoint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70564" y="2647101"/>
              <a:ext cx="184602" cy="186379"/>
              <a:chOff x="7470564" y="2647101"/>
              <a:chExt cx="184602" cy="186379"/>
            </a:xfrm>
          </p:grpSpPr>
          <p:sp>
            <p:nvSpPr>
              <p:cNvPr id="78" name="Oval 718"/>
              <p:cNvSpPr>
                <a:spLocks noChangeArrowheads="1"/>
              </p:cNvSpPr>
              <p:nvPr/>
            </p:nvSpPr>
            <p:spPr bwMode="auto">
              <a:xfrm>
                <a:off x="7470564" y="2782147"/>
                <a:ext cx="50741" cy="513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" name="Freeform 719"/>
              <p:cNvSpPr>
                <a:spLocks/>
              </p:cNvSpPr>
              <p:nvPr/>
            </p:nvSpPr>
            <p:spPr bwMode="auto">
              <a:xfrm>
                <a:off x="7470564" y="2709885"/>
                <a:ext cx="122015" cy="123595"/>
              </a:xfrm>
              <a:custGeom>
                <a:avLst/>
                <a:gdLst>
                  <a:gd name="T0" fmla="*/ 262 w 262"/>
                  <a:gd name="T1" fmla="*/ 265 h 265"/>
                  <a:gd name="T2" fmla="*/ 186 w 262"/>
                  <a:gd name="T3" fmla="*/ 265 h 265"/>
                  <a:gd name="T4" fmla="*/ 0 w 262"/>
                  <a:gd name="T5" fmla="*/ 78 h 265"/>
                  <a:gd name="T6" fmla="*/ 0 w 262"/>
                  <a:gd name="T7" fmla="*/ 78 h 265"/>
                  <a:gd name="T8" fmla="*/ 0 w 262"/>
                  <a:gd name="T9" fmla="*/ 0 h 265"/>
                  <a:gd name="T10" fmla="*/ 262 w 262"/>
                  <a:gd name="T11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265">
                    <a:moveTo>
                      <a:pt x="262" y="265"/>
                    </a:moveTo>
                    <a:cubicBezTo>
                      <a:pt x="186" y="265"/>
                      <a:pt x="186" y="265"/>
                      <a:pt x="186" y="265"/>
                    </a:cubicBezTo>
                    <a:cubicBezTo>
                      <a:pt x="186" y="161"/>
                      <a:pt x="103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5" y="0"/>
                      <a:pt x="262" y="119"/>
                      <a:pt x="262" y="2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" name="Freeform 720"/>
              <p:cNvSpPr>
                <a:spLocks/>
              </p:cNvSpPr>
              <p:nvPr/>
            </p:nvSpPr>
            <p:spPr bwMode="auto">
              <a:xfrm>
                <a:off x="7470564" y="2647101"/>
                <a:ext cx="184602" cy="186379"/>
              </a:xfrm>
              <a:custGeom>
                <a:avLst/>
                <a:gdLst>
                  <a:gd name="T0" fmla="*/ 317 w 396"/>
                  <a:gd name="T1" fmla="*/ 400 h 400"/>
                  <a:gd name="T2" fmla="*/ 0 w 396"/>
                  <a:gd name="T3" fmla="*/ 80 h 400"/>
                  <a:gd name="T4" fmla="*/ 0 w 396"/>
                  <a:gd name="T5" fmla="*/ 0 h 400"/>
                  <a:gd name="T6" fmla="*/ 396 w 396"/>
                  <a:gd name="T7" fmla="*/ 400 h 400"/>
                  <a:gd name="T8" fmla="*/ 317 w 396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400">
                    <a:moveTo>
                      <a:pt x="317" y="400"/>
                    </a:moveTo>
                    <a:cubicBezTo>
                      <a:pt x="317" y="223"/>
                      <a:pt x="175" y="80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396" y="179"/>
                      <a:pt x="396" y="400"/>
                    </a:cubicBezTo>
                    <a:lnTo>
                      <a:pt x="317" y="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cxnSp>
        <p:nvCxnSpPr>
          <p:cNvPr id="81" name="Straight Arrow Connector 80"/>
          <p:cNvCxnSpPr/>
          <p:nvPr/>
        </p:nvCxnSpPr>
        <p:spPr>
          <a:xfrm flipH="1">
            <a:off x="7746481" y="1594036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746481" y="2311639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889035" y="1340686"/>
            <a:ext cx="3166669" cy="713214"/>
            <a:chOff x="9014789" y="1340379"/>
            <a:chExt cx="3167118" cy="713315"/>
          </a:xfrm>
        </p:grpSpPr>
        <p:sp>
          <p:nvSpPr>
            <p:cNvPr id="84" name="Event processing"/>
            <p:cNvSpPr/>
            <p:nvPr/>
          </p:nvSpPr>
          <p:spPr>
            <a:xfrm>
              <a:off x="9014789" y="1340379"/>
              <a:ext cx="3167118" cy="71331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Event processing</a:t>
              </a:r>
            </a:p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(hot and cold path)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1585681" y="1431911"/>
              <a:ext cx="379082" cy="383799"/>
              <a:chOff x="11671406" y="1706231"/>
              <a:chExt cx="379082" cy="383799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1754101" y="1768084"/>
                <a:ext cx="247435" cy="249945"/>
                <a:chOff x="3978978" y="2691315"/>
                <a:chExt cx="745467" cy="1374671"/>
              </a:xfrm>
              <a:solidFill>
                <a:schemeClr val="bg1"/>
              </a:solidFill>
            </p:grpSpPr>
            <p:sp>
              <p:nvSpPr>
                <p:cNvPr id="89" name="Rectangle 88"/>
                <p:cNvSpPr/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3978978" y="2691315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4269686" y="2945333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3978978" y="3195771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2" name="Rectangle 91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4269686" y="3482449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3" name="Rectangle 92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978978" y="3700226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Rectangle 93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4541565" y="3194355"/>
                  <a:ext cx="182880" cy="365760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8560" tIns="45706" rIns="68560" bIns="45706" rtlCol="0" anchor="b" anchorCtr="0"/>
                <a:lstStyle/>
                <a:p>
                  <a:pPr defTabSz="932048">
                    <a:defRPr/>
                  </a:pPr>
                  <a:endParaRPr lang="en-US" sz="1199" kern="0" dirty="0">
                    <a:solidFill>
                      <a:srgbClr val="161616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87" name="Freeform 86"/>
              <p:cNvSpPr/>
              <p:nvPr/>
            </p:nvSpPr>
            <p:spPr bwMode="auto">
              <a:xfrm rot="5400000">
                <a:off x="11818876" y="1559753"/>
                <a:ext cx="85134" cy="378090"/>
              </a:xfrm>
              <a:custGeom>
                <a:avLst/>
                <a:gdLst>
                  <a:gd name="connsiteX0" fmla="*/ 0 w 333445"/>
                  <a:gd name="connsiteY0" fmla="*/ 961200 h 979015"/>
                  <a:gd name="connsiteX1" fmla="*/ 0 w 333445"/>
                  <a:gd name="connsiteY1" fmla="*/ 18342 h 979015"/>
                  <a:gd name="connsiteX2" fmla="*/ 3 w 333445"/>
                  <a:gd name="connsiteY2" fmla="*/ 18342 h 979015"/>
                  <a:gd name="connsiteX3" fmla="*/ 3 w 333445"/>
                  <a:gd name="connsiteY3" fmla="*/ 0 h 979015"/>
                  <a:gd name="connsiteX4" fmla="*/ 333445 w 333445"/>
                  <a:gd name="connsiteY4" fmla="*/ 0 h 979015"/>
                  <a:gd name="connsiteX5" fmla="*/ 333445 w 333445"/>
                  <a:gd name="connsiteY5" fmla="*/ 133540 h 979015"/>
                  <a:gd name="connsiteX6" fmla="*/ 133541 w 333445"/>
                  <a:gd name="connsiteY6" fmla="*/ 133540 h 979015"/>
                  <a:gd name="connsiteX7" fmla="*/ 133541 w 333445"/>
                  <a:gd name="connsiteY7" fmla="*/ 845475 h 979015"/>
                  <a:gd name="connsiteX8" fmla="*/ 333444 w 333445"/>
                  <a:gd name="connsiteY8" fmla="*/ 845475 h 979015"/>
                  <a:gd name="connsiteX9" fmla="*/ 333444 w 333445"/>
                  <a:gd name="connsiteY9" fmla="*/ 979015 h 979015"/>
                  <a:gd name="connsiteX10" fmla="*/ 1 w 333445"/>
                  <a:gd name="connsiteY10" fmla="*/ 979015 h 979015"/>
                  <a:gd name="connsiteX11" fmla="*/ 1 w 333445"/>
                  <a:gd name="connsiteY11" fmla="*/ 961200 h 97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45" h="979015">
                    <a:moveTo>
                      <a:pt x="0" y="961200"/>
                    </a:moveTo>
                    <a:lnTo>
                      <a:pt x="0" y="18342"/>
                    </a:lnTo>
                    <a:lnTo>
                      <a:pt x="3" y="18342"/>
                    </a:lnTo>
                    <a:lnTo>
                      <a:pt x="3" y="0"/>
                    </a:lnTo>
                    <a:lnTo>
                      <a:pt x="333445" y="0"/>
                    </a:lnTo>
                    <a:lnTo>
                      <a:pt x="333445" y="133540"/>
                    </a:lnTo>
                    <a:lnTo>
                      <a:pt x="133541" y="133540"/>
                    </a:lnTo>
                    <a:lnTo>
                      <a:pt x="133541" y="845475"/>
                    </a:lnTo>
                    <a:lnTo>
                      <a:pt x="333444" y="845475"/>
                    </a:lnTo>
                    <a:lnTo>
                      <a:pt x="333444" y="979015"/>
                    </a:lnTo>
                    <a:lnTo>
                      <a:pt x="1" y="979015"/>
                    </a:lnTo>
                    <a:lnTo>
                      <a:pt x="1" y="9612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 rot="16200000" flipV="1">
                <a:off x="11817884" y="1858418"/>
                <a:ext cx="85134" cy="378090"/>
              </a:xfrm>
              <a:custGeom>
                <a:avLst/>
                <a:gdLst>
                  <a:gd name="connsiteX0" fmla="*/ 0 w 333445"/>
                  <a:gd name="connsiteY0" fmla="*/ 961200 h 979015"/>
                  <a:gd name="connsiteX1" fmla="*/ 0 w 333445"/>
                  <a:gd name="connsiteY1" fmla="*/ 18342 h 979015"/>
                  <a:gd name="connsiteX2" fmla="*/ 3 w 333445"/>
                  <a:gd name="connsiteY2" fmla="*/ 18342 h 979015"/>
                  <a:gd name="connsiteX3" fmla="*/ 3 w 333445"/>
                  <a:gd name="connsiteY3" fmla="*/ 0 h 979015"/>
                  <a:gd name="connsiteX4" fmla="*/ 333445 w 333445"/>
                  <a:gd name="connsiteY4" fmla="*/ 0 h 979015"/>
                  <a:gd name="connsiteX5" fmla="*/ 333445 w 333445"/>
                  <a:gd name="connsiteY5" fmla="*/ 133540 h 979015"/>
                  <a:gd name="connsiteX6" fmla="*/ 133541 w 333445"/>
                  <a:gd name="connsiteY6" fmla="*/ 133540 h 979015"/>
                  <a:gd name="connsiteX7" fmla="*/ 133541 w 333445"/>
                  <a:gd name="connsiteY7" fmla="*/ 845475 h 979015"/>
                  <a:gd name="connsiteX8" fmla="*/ 333444 w 333445"/>
                  <a:gd name="connsiteY8" fmla="*/ 845475 h 979015"/>
                  <a:gd name="connsiteX9" fmla="*/ 333444 w 333445"/>
                  <a:gd name="connsiteY9" fmla="*/ 979015 h 979015"/>
                  <a:gd name="connsiteX10" fmla="*/ 1 w 333445"/>
                  <a:gd name="connsiteY10" fmla="*/ 979015 h 979015"/>
                  <a:gd name="connsiteX11" fmla="*/ 1 w 333445"/>
                  <a:gd name="connsiteY11" fmla="*/ 961200 h 97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3445" h="979015">
                    <a:moveTo>
                      <a:pt x="0" y="961200"/>
                    </a:moveTo>
                    <a:lnTo>
                      <a:pt x="0" y="18342"/>
                    </a:lnTo>
                    <a:lnTo>
                      <a:pt x="3" y="18342"/>
                    </a:lnTo>
                    <a:lnTo>
                      <a:pt x="3" y="0"/>
                    </a:lnTo>
                    <a:lnTo>
                      <a:pt x="333445" y="0"/>
                    </a:lnTo>
                    <a:lnTo>
                      <a:pt x="333445" y="133540"/>
                    </a:lnTo>
                    <a:lnTo>
                      <a:pt x="133541" y="133540"/>
                    </a:lnTo>
                    <a:lnTo>
                      <a:pt x="133541" y="845475"/>
                    </a:lnTo>
                    <a:lnTo>
                      <a:pt x="333444" y="845475"/>
                    </a:lnTo>
                    <a:lnTo>
                      <a:pt x="333444" y="979015"/>
                    </a:lnTo>
                    <a:lnTo>
                      <a:pt x="1" y="979015"/>
                    </a:lnTo>
                    <a:lnTo>
                      <a:pt x="1" y="9612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6142744" y="1443137"/>
            <a:ext cx="1502976" cy="1061054"/>
            <a:chOff x="6268109" y="1442845"/>
            <a:chExt cx="1503190" cy="1061204"/>
          </a:xfrm>
        </p:grpSpPr>
        <p:sp>
          <p:nvSpPr>
            <p:cNvPr id="96" name="D2C receive endpoint"/>
            <p:cNvSpPr/>
            <p:nvPr/>
          </p:nvSpPr>
          <p:spPr bwMode="auto">
            <a:xfrm>
              <a:off x="6268109" y="1442845"/>
              <a:ext cx="1503190" cy="1061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D2C receive endpoint</a:t>
              </a:r>
            </a:p>
          </p:txBody>
        </p:sp>
        <p:sp>
          <p:nvSpPr>
            <p:cNvPr id="97" name="D2C receive endpoint"/>
            <p:cNvSpPr>
              <a:spLocks noChangeAspect="1"/>
            </p:cNvSpPr>
            <p:nvPr/>
          </p:nvSpPr>
          <p:spPr>
            <a:xfrm>
              <a:off x="7380889" y="1570723"/>
              <a:ext cx="349250" cy="199256"/>
            </a:xfrm>
            <a:custGeom>
              <a:avLst/>
              <a:gdLst>
                <a:gd name="connsiteX0" fmla="*/ 667304 w 790922"/>
                <a:gd name="connsiteY0" fmla="*/ 269960 h 451244"/>
                <a:gd name="connsiteX1" fmla="*/ 611339 w 790922"/>
                <a:gd name="connsiteY1" fmla="*/ 325925 h 451244"/>
                <a:gd name="connsiteX2" fmla="*/ 667304 w 790922"/>
                <a:gd name="connsiteY2" fmla="*/ 381890 h 451244"/>
                <a:gd name="connsiteX3" fmla="*/ 723269 w 790922"/>
                <a:gd name="connsiteY3" fmla="*/ 325925 h 451244"/>
                <a:gd name="connsiteX4" fmla="*/ 667304 w 790922"/>
                <a:gd name="connsiteY4" fmla="*/ 269960 h 451244"/>
                <a:gd name="connsiteX5" fmla="*/ 490129 w 790922"/>
                <a:gd name="connsiteY5" fmla="*/ 269960 h 451244"/>
                <a:gd name="connsiteX6" fmla="*/ 434164 w 790922"/>
                <a:gd name="connsiteY6" fmla="*/ 325925 h 451244"/>
                <a:gd name="connsiteX7" fmla="*/ 490129 w 790922"/>
                <a:gd name="connsiteY7" fmla="*/ 381890 h 451244"/>
                <a:gd name="connsiteX8" fmla="*/ 546094 w 790922"/>
                <a:gd name="connsiteY8" fmla="*/ 325925 h 451244"/>
                <a:gd name="connsiteX9" fmla="*/ 490129 w 790922"/>
                <a:gd name="connsiteY9" fmla="*/ 269960 h 451244"/>
                <a:gd name="connsiteX10" fmla="*/ 312954 w 790922"/>
                <a:gd name="connsiteY10" fmla="*/ 269960 h 451244"/>
                <a:gd name="connsiteX11" fmla="*/ 256989 w 790922"/>
                <a:gd name="connsiteY11" fmla="*/ 325925 h 451244"/>
                <a:gd name="connsiteX12" fmla="*/ 312954 w 790922"/>
                <a:gd name="connsiteY12" fmla="*/ 381890 h 451244"/>
                <a:gd name="connsiteX13" fmla="*/ 368919 w 790922"/>
                <a:gd name="connsiteY13" fmla="*/ 325925 h 451244"/>
                <a:gd name="connsiteX14" fmla="*/ 312954 w 790922"/>
                <a:gd name="connsiteY14" fmla="*/ 269960 h 451244"/>
                <a:gd name="connsiteX15" fmla="*/ 135779 w 790922"/>
                <a:gd name="connsiteY15" fmla="*/ 269960 h 451244"/>
                <a:gd name="connsiteX16" fmla="*/ 79814 w 790922"/>
                <a:gd name="connsiteY16" fmla="*/ 325925 h 451244"/>
                <a:gd name="connsiteX17" fmla="*/ 135779 w 790922"/>
                <a:gd name="connsiteY17" fmla="*/ 381890 h 451244"/>
                <a:gd name="connsiteX18" fmla="*/ 191744 w 790922"/>
                <a:gd name="connsiteY18" fmla="*/ 325925 h 451244"/>
                <a:gd name="connsiteX19" fmla="*/ 135779 w 790922"/>
                <a:gd name="connsiteY19" fmla="*/ 269960 h 451244"/>
                <a:gd name="connsiteX20" fmla="*/ 42480 w 790922"/>
                <a:gd name="connsiteY20" fmla="*/ 196370 h 451244"/>
                <a:gd name="connsiteX21" fmla="*/ 748442 w 790922"/>
                <a:gd name="connsiteY21" fmla="*/ 196370 h 451244"/>
                <a:gd name="connsiteX22" fmla="*/ 790922 w 790922"/>
                <a:gd name="connsiteY22" fmla="*/ 238850 h 451244"/>
                <a:gd name="connsiteX23" fmla="*/ 790922 w 790922"/>
                <a:gd name="connsiteY23" fmla="*/ 408764 h 451244"/>
                <a:gd name="connsiteX24" fmla="*/ 748442 w 790922"/>
                <a:gd name="connsiteY24" fmla="*/ 451244 h 451244"/>
                <a:gd name="connsiteX25" fmla="*/ 42480 w 790922"/>
                <a:gd name="connsiteY25" fmla="*/ 451244 h 451244"/>
                <a:gd name="connsiteX26" fmla="*/ 0 w 790922"/>
                <a:gd name="connsiteY26" fmla="*/ 408764 h 451244"/>
                <a:gd name="connsiteX27" fmla="*/ 0 w 790922"/>
                <a:gd name="connsiteY27" fmla="*/ 238850 h 451244"/>
                <a:gd name="connsiteX28" fmla="*/ 42480 w 790922"/>
                <a:gd name="connsiteY28" fmla="*/ 196370 h 451244"/>
                <a:gd name="connsiteX29" fmla="*/ 149858 w 790922"/>
                <a:gd name="connsiteY29" fmla="*/ 0 h 451244"/>
                <a:gd name="connsiteX30" fmla="*/ 641065 w 790922"/>
                <a:gd name="connsiteY30" fmla="*/ 0 h 451244"/>
                <a:gd name="connsiteX31" fmla="*/ 786874 w 790922"/>
                <a:gd name="connsiteY31" fmla="*/ 142247 h 451244"/>
                <a:gd name="connsiteX32" fmla="*/ 4049 w 790922"/>
                <a:gd name="connsiteY32" fmla="*/ 142247 h 4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90922" h="451244">
                  <a:moveTo>
                    <a:pt x="667304" y="269960"/>
                  </a:moveTo>
                  <a:cubicBezTo>
                    <a:pt x="636395" y="269960"/>
                    <a:pt x="611339" y="295016"/>
                    <a:pt x="611339" y="325925"/>
                  </a:cubicBezTo>
                  <a:cubicBezTo>
                    <a:pt x="611339" y="356834"/>
                    <a:pt x="636395" y="381890"/>
                    <a:pt x="667304" y="381890"/>
                  </a:cubicBezTo>
                  <a:cubicBezTo>
                    <a:pt x="698213" y="381890"/>
                    <a:pt x="723269" y="356834"/>
                    <a:pt x="723269" y="325925"/>
                  </a:cubicBezTo>
                  <a:cubicBezTo>
                    <a:pt x="723269" y="295016"/>
                    <a:pt x="698213" y="269960"/>
                    <a:pt x="667304" y="269960"/>
                  </a:cubicBezTo>
                  <a:close/>
                  <a:moveTo>
                    <a:pt x="490129" y="269960"/>
                  </a:moveTo>
                  <a:cubicBezTo>
                    <a:pt x="459220" y="269960"/>
                    <a:pt x="434164" y="295016"/>
                    <a:pt x="434164" y="325925"/>
                  </a:cubicBezTo>
                  <a:cubicBezTo>
                    <a:pt x="434164" y="356834"/>
                    <a:pt x="459220" y="381890"/>
                    <a:pt x="490129" y="381890"/>
                  </a:cubicBezTo>
                  <a:cubicBezTo>
                    <a:pt x="521038" y="381890"/>
                    <a:pt x="546094" y="356834"/>
                    <a:pt x="546094" y="325925"/>
                  </a:cubicBezTo>
                  <a:cubicBezTo>
                    <a:pt x="546094" y="295016"/>
                    <a:pt x="521038" y="269960"/>
                    <a:pt x="490129" y="269960"/>
                  </a:cubicBezTo>
                  <a:close/>
                  <a:moveTo>
                    <a:pt x="312954" y="269960"/>
                  </a:moveTo>
                  <a:cubicBezTo>
                    <a:pt x="282045" y="269960"/>
                    <a:pt x="256989" y="295016"/>
                    <a:pt x="256989" y="325925"/>
                  </a:cubicBezTo>
                  <a:cubicBezTo>
                    <a:pt x="256989" y="356834"/>
                    <a:pt x="282045" y="381890"/>
                    <a:pt x="312954" y="381890"/>
                  </a:cubicBezTo>
                  <a:cubicBezTo>
                    <a:pt x="343863" y="381890"/>
                    <a:pt x="368919" y="356834"/>
                    <a:pt x="368919" y="325925"/>
                  </a:cubicBezTo>
                  <a:cubicBezTo>
                    <a:pt x="368919" y="295016"/>
                    <a:pt x="343863" y="269960"/>
                    <a:pt x="312954" y="269960"/>
                  </a:cubicBezTo>
                  <a:close/>
                  <a:moveTo>
                    <a:pt x="135779" y="269960"/>
                  </a:moveTo>
                  <a:cubicBezTo>
                    <a:pt x="104870" y="269960"/>
                    <a:pt x="79814" y="295016"/>
                    <a:pt x="79814" y="325925"/>
                  </a:cubicBezTo>
                  <a:cubicBezTo>
                    <a:pt x="79814" y="356834"/>
                    <a:pt x="104870" y="381890"/>
                    <a:pt x="135779" y="381890"/>
                  </a:cubicBezTo>
                  <a:cubicBezTo>
                    <a:pt x="166688" y="381890"/>
                    <a:pt x="191744" y="356834"/>
                    <a:pt x="191744" y="325925"/>
                  </a:cubicBezTo>
                  <a:cubicBezTo>
                    <a:pt x="191744" y="295016"/>
                    <a:pt x="166688" y="269960"/>
                    <a:pt x="135779" y="269960"/>
                  </a:cubicBezTo>
                  <a:close/>
                  <a:moveTo>
                    <a:pt x="42480" y="196370"/>
                  </a:moveTo>
                  <a:lnTo>
                    <a:pt x="748442" y="196370"/>
                  </a:lnTo>
                  <a:cubicBezTo>
                    <a:pt x="771903" y="196370"/>
                    <a:pt x="790922" y="215389"/>
                    <a:pt x="790922" y="238850"/>
                  </a:cubicBezTo>
                  <a:lnTo>
                    <a:pt x="790922" y="408764"/>
                  </a:lnTo>
                  <a:cubicBezTo>
                    <a:pt x="790922" y="432225"/>
                    <a:pt x="771903" y="451244"/>
                    <a:pt x="748442" y="451244"/>
                  </a:cubicBezTo>
                  <a:lnTo>
                    <a:pt x="42480" y="451244"/>
                  </a:lnTo>
                  <a:cubicBezTo>
                    <a:pt x="19019" y="451244"/>
                    <a:pt x="0" y="432225"/>
                    <a:pt x="0" y="408764"/>
                  </a:cubicBezTo>
                  <a:lnTo>
                    <a:pt x="0" y="238850"/>
                  </a:lnTo>
                  <a:cubicBezTo>
                    <a:pt x="0" y="215389"/>
                    <a:pt x="19019" y="196370"/>
                    <a:pt x="42480" y="196370"/>
                  </a:cubicBezTo>
                  <a:close/>
                  <a:moveTo>
                    <a:pt x="149858" y="0"/>
                  </a:moveTo>
                  <a:lnTo>
                    <a:pt x="641065" y="0"/>
                  </a:lnTo>
                  <a:lnTo>
                    <a:pt x="786874" y="142247"/>
                  </a:lnTo>
                  <a:lnTo>
                    <a:pt x="4049" y="1422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34" tIns="46616" rIns="93234" bIns="46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84">
                <a:defRPr/>
              </a:pPr>
              <a:endParaRPr lang="en-US" sz="1199" kern="0">
                <a:solidFill>
                  <a:srgbClr val="161616"/>
                </a:solidFill>
                <a:latin typeface="Segoe UI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>
            <a:off x="7746481" y="3797052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142744" y="3327649"/>
            <a:ext cx="1502976" cy="842054"/>
            <a:chOff x="6268109" y="3327625"/>
            <a:chExt cx="1503190" cy="842173"/>
          </a:xfrm>
        </p:grpSpPr>
        <p:sp>
          <p:nvSpPr>
            <p:cNvPr id="100" name="Msg feedback"/>
            <p:cNvSpPr/>
            <p:nvPr/>
          </p:nvSpPr>
          <p:spPr bwMode="auto">
            <a:xfrm>
              <a:off x="6268109" y="3327625"/>
              <a:ext cx="1503190" cy="842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 err="1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Msg</a:t>
              </a: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 feedback </a:t>
              </a:r>
              <a:b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and monitoring endpoint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413046" y="3460540"/>
              <a:ext cx="284937" cy="271134"/>
              <a:chOff x="7413046" y="3460540"/>
              <a:chExt cx="284937" cy="271134"/>
            </a:xfrm>
          </p:grpSpPr>
          <p:sp>
            <p:nvSpPr>
              <p:cNvPr id="102" name="Round Same Side Corner Rectangle 101"/>
              <p:cNvSpPr/>
              <p:nvPr/>
            </p:nvSpPr>
            <p:spPr bwMode="auto">
              <a:xfrm>
                <a:off x="7413046" y="3460540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" name="Round Same Side Corner Rectangle 102"/>
              <p:cNvSpPr/>
              <p:nvPr/>
            </p:nvSpPr>
            <p:spPr bwMode="auto">
              <a:xfrm>
                <a:off x="7413253" y="3460540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4" name="Round Same Side Corner Rectangle 103"/>
              <p:cNvSpPr/>
              <p:nvPr/>
            </p:nvSpPr>
            <p:spPr bwMode="auto">
              <a:xfrm>
                <a:off x="7455863" y="3510027"/>
                <a:ext cx="199303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" name="Round Same Side Corner Rectangle 104"/>
              <p:cNvSpPr/>
              <p:nvPr/>
            </p:nvSpPr>
            <p:spPr bwMode="auto">
              <a:xfrm>
                <a:off x="7455863" y="3510027"/>
                <a:ext cx="199303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" name="Round Same Side Corner Rectangle 105"/>
              <p:cNvSpPr/>
              <p:nvPr/>
            </p:nvSpPr>
            <p:spPr bwMode="auto">
              <a:xfrm>
                <a:off x="7498474" y="3560651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" name="Round Same Side Corner Rectangle 106"/>
              <p:cNvSpPr/>
              <p:nvPr/>
            </p:nvSpPr>
            <p:spPr bwMode="auto">
              <a:xfrm>
                <a:off x="7498681" y="3560651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8889035" y="2104094"/>
            <a:ext cx="3164329" cy="3439412"/>
            <a:chOff x="9014789" y="2103895"/>
            <a:chExt cx="3164778" cy="3439900"/>
          </a:xfrm>
        </p:grpSpPr>
        <p:sp>
          <p:nvSpPr>
            <p:cNvPr id="109" name="Device provisioning"/>
            <p:cNvSpPr>
              <a:spLocks noChangeAspect="1" noEditPoints="1"/>
            </p:cNvSpPr>
            <p:nvPr/>
          </p:nvSpPr>
          <p:spPr bwMode="auto">
            <a:xfrm>
              <a:off x="11460479" y="4525269"/>
              <a:ext cx="579531" cy="469902"/>
            </a:xfrm>
            <a:custGeom>
              <a:avLst/>
              <a:gdLst>
                <a:gd name="T0" fmla="*/ 600 w 1107"/>
                <a:gd name="T1" fmla="*/ 625 h 897"/>
                <a:gd name="T2" fmla="*/ 649 w 1107"/>
                <a:gd name="T3" fmla="*/ 567 h 897"/>
                <a:gd name="T4" fmla="*/ 727 w 1107"/>
                <a:gd name="T5" fmla="*/ 482 h 897"/>
                <a:gd name="T6" fmla="*/ 601 w 1107"/>
                <a:gd name="T7" fmla="*/ 434 h 897"/>
                <a:gd name="T8" fmla="*/ 628 w 1107"/>
                <a:gd name="T9" fmla="*/ 305 h 897"/>
                <a:gd name="T10" fmla="*/ 547 w 1107"/>
                <a:gd name="T11" fmla="*/ 240 h 897"/>
                <a:gd name="T12" fmla="*/ 427 w 1107"/>
                <a:gd name="T13" fmla="*/ 287 h 897"/>
                <a:gd name="T14" fmla="*/ 368 w 1107"/>
                <a:gd name="T15" fmla="*/ 170 h 897"/>
                <a:gd name="T16" fmla="*/ 285 w 1107"/>
                <a:gd name="T17" fmla="*/ 263 h 897"/>
                <a:gd name="T18" fmla="*/ 241 w 1107"/>
                <a:gd name="T19" fmla="*/ 313 h 897"/>
                <a:gd name="T20" fmla="*/ 139 w 1107"/>
                <a:gd name="T21" fmla="*/ 281 h 897"/>
                <a:gd name="T22" fmla="*/ 79 w 1107"/>
                <a:gd name="T23" fmla="*/ 355 h 897"/>
                <a:gd name="T24" fmla="*/ 132 w 1107"/>
                <a:gd name="T25" fmla="*/ 446 h 897"/>
                <a:gd name="T26" fmla="*/ 83 w 1107"/>
                <a:gd name="T27" fmla="*/ 505 h 897"/>
                <a:gd name="T28" fmla="*/ 5 w 1107"/>
                <a:gd name="T29" fmla="*/ 590 h 897"/>
                <a:gd name="T30" fmla="*/ 132 w 1107"/>
                <a:gd name="T31" fmla="*/ 638 h 897"/>
                <a:gd name="T32" fmla="*/ 145 w 1107"/>
                <a:gd name="T33" fmla="*/ 669 h 897"/>
                <a:gd name="T34" fmla="*/ 110 w 1107"/>
                <a:gd name="T35" fmla="*/ 793 h 897"/>
                <a:gd name="T36" fmla="*/ 230 w 1107"/>
                <a:gd name="T37" fmla="*/ 781 h 897"/>
                <a:gd name="T38" fmla="*/ 306 w 1107"/>
                <a:gd name="T39" fmla="*/ 785 h 897"/>
                <a:gd name="T40" fmla="*/ 346 w 1107"/>
                <a:gd name="T41" fmla="*/ 878 h 897"/>
                <a:gd name="T42" fmla="*/ 440 w 1107"/>
                <a:gd name="T43" fmla="*/ 872 h 897"/>
                <a:gd name="T44" fmla="*/ 466 w 1107"/>
                <a:gd name="T45" fmla="*/ 764 h 897"/>
                <a:gd name="T46" fmla="*/ 539 w 1107"/>
                <a:gd name="T47" fmla="*/ 755 h 897"/>
                <a:gd name="T48" fmla="*/ 659 w 1107"/>
                <a:gd name="T49" fmla="*/ 743 h 897"/>
                <a:gd name="T50" fmla="*/ 263 w 1107"/>
                <a:gd name="T51" fmla="*/ 452 h 897"/>
                <a:gd name="T52" fmla="*/ 281 w 1107"/>
                <a:gd name="T53" fmla="*/ 633 h 897"/>
                <a:gd name="T54" fmla="*/ 1002 w 1107"/>
                <a:gd name="T55" fmla="*/ 332 h 897"/>
                <a:gd name="T56" fmla="*/ 1043 w 1107"/>
                <a:gd name="T57" fmla="*/ 304 h 897"/>
                <a:gd name="T58" fmla="*/ 1107 w 1107"/>
                <a:gd name="T59" fmla="*/ 266 h 897"/>
                <a:gd name="T60" fmla="*/ 1037 w 1107"/>
                <a:gd name="T61" fmla="*/ 213 h 897"/>
                <a:gd name="T62" fmla="*/ 1077 w 1107"/>
                <a:gd name="T63" fmla="*/ 138 h 897"/>
                <a:gd name="T64" fmla="*/ 1038 w 1107"/>
                <a:gd name="T65" fmla="*/ 83 h 897"/>
                <a:gd name="T66" fmla="*/ 956 w 1107"/>
                <a:gd name="T67" fmla="*/ 91 h 897"/>
                <a:gd name="T68" fmla="*/ 940 w 1107"/>
                <a:gd name="T69" fmla="*/ 7 h 897"/>
                <a:gd name="T70" fmla="*/ 872 w 1107"/>
                <a:gd name="T71" fmla="*/ 50 h 897"/>
                <a:gd name="T72" fmla="*/ 836 w 1107"/>
                <a:gd name="T73" fmla="*/ 74 h 897"/>
                <a:gd name="T74" fmla="*/ 778 w 1107"/>
                <a:gd name="T75" fmla="*/ 35 h 897"/>
                <a:gd name="T76" fmla="*/ 728 w 1107"/>
                <a:gd name="T77" fmla="*/ 70 h 897"/>
                <a:gd name="T78" fmla="*/ 744 w 1107"/>
                <a:gd name="T79" fmla="*/ 136 h 897"/>
                <a:gd name="T80" fmla="*/ 703 w 1107"/>
                <a:gd name="T81" fmla="*/ 164 h 897"/>
                <a:gd name="T82" fmla="*/ 640 w 1107"/>
                <a:gd name="T83" fmla="*/ 203 h 897"/>
                <a:gd name="T84" fmla="*/ 710 w 1107"/>
                <a:gd name="T85" fmla="*/ 255 h 897"/>
                <a:gd name="T86" fmla="*/ 712 w 1107"/>
                <a:gd name="T87" fmla="*/ 277 h 897"/>
                <a:gd name="T88" fmla="*/ 668 w 1107"/>
                <a:gd name="T89" fmla="*/ 347 h 897"/>
                <a:gd name="T90" fmla="*/ 745 w 1107"/>
                <a:gd name="T91" fmla="*/ 361 h 897"/>
                <a:gd name="T92" fmla="*/ 791 w 1107"/>
                <a:gd name="T93" fmla="*/ 377 h 897"/>
                <a:gd name="T94" fmla="*/ 799 w 1107"/>
                <a:gd name="T95" fmla="*/ 443 h 897"/>
                <a:gd name="T96" fmla="*/ 859 w 1107"/>
                <a:gd name="T97" fmla="*/ 456 h 897"/>
                <a:gd name="T98" fmla="*/ 894 w 1107"/>
                <a:gd name="T99" fmla="*/ 393 h 897"/>
                <a:gd name="T100" fmla="*/ 941 w 1107"/>
                <a:gd name="T101" fmla="*/ 401 h 897"/>
                <a:gd name="T102" fmla="*/ 1018 w 1107"/>
                <a:gd name="T103" fmla="*/ 415 h 897"/>
                <a:gd name="T104" fmla="*/ 825 w 1107"/>
                <a:gd name="T105" fmla="*/ 164 h 897"/>
                <a:gd name="T106" fmla="*/ 803 w 1107"/>
                <a:gd name="T107" fmla="*/ 27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7" h="897">
                  <a:moveTo>
                    <a:pt x="654" y="716"/>
                  </a:moveTo>
                  <a:cubicBezTo>
                    <a:pt x="616" y="670"/>
                    <a:pt x="616" y="670"/>
                    <a:pt x="616" y="670"/>
                  </a:cubicBezTo>
                  <a:cubicBezTo>
                    <a:pt x="593" y="654"/>
                    <a:pt x="603" y="638"/>
                    <a:pt x="600" y="625"/>
                  </a:cubicBezTo>
                  <a:cubicBezTo>
                    <a:pt x="600" y="625"/>
                    <a:pt x="600" y="625"/>
                    <a:pt x="600" y="625"/>
                  </a:cubicBezTo>
                  <a:cubicBezTo>
                    <a:pt x="605" y="617"/>
                    <a:pt x="611" y="609"/>
                    <a:pt x="608" y="596"/>
                  </a:cubicBezTo>
                  <a:cubicBezTo>
                    <a:pt x="618" y="580"/>
                    <a:pt x="623" y="572"/>
                    <a:pt x="649" y="567"/>
                  </a:cubicBezTo>
                  <a:cubicBezTo>
                    <a:pt x="715" y="553"/>
                    <a:pt x="715" y="553"/>
                    <a:pt x="715" y="553"/>
                  </a:cubicBezTo>
                  <a:cubicBezTo>
                    <a:pt x="728" y="550"/>
                    <a:pt x="733" y="542"/>
                    <a:pt x="730" y="529"/>
                  </a:cubicBezTo>
                  <a:cubicBezTo>
                    <a:pt x="727" y="482"/>
                    <a:pt x="727" y="482"/>
                    <a:pt x="727" y="482"/>
                  </a:cubicBezTo>
                  <a:cubicBezTo>
                    <a:pt x="724" y="469"/>
                    <a:pt x="717" y="463"/>
                    <a:pt x="701" y="453"/>
                  </a:cubicBezTo>
                  <a:cubicBezTo>
                    <a:pt x="641" y="459"/>
                    <a:pt x="641" y="459"/>
                    <a:pt x="641" y="459"/>
                  </a:cubicBezTo>
                  <a:cubicBezTo>
                    <a:pt x="620" y="457"/>
                    <a:pt x="604" y="447"/>
                    <a:pt x="601" y="434"/>
                  </a:cubicBezTo>
                  <a:cubicBezTo>
                    <a:pt x="598" y="421"/>
                    <a:pt x="590" y="416"/>
                    <a:pt x="580" y="397"/>
                  </a:cubicBezTo>
                  <a:cubicBezTo>
                    <a:pt x="577" y="384"/>
                    <a:pt x="574" y="371"/>
                    <a:pt x="584" y="355"/>
                  </a:cubicBezTo>
                  <a:cubicBezTo>
                    <a:pt x="628" y="305"/>
                    <a:pt x="628" y="305"/>
                    <a:pt x="628" y="305"/>
                  </a:cubicBezTo>
                  <a:cubicBezTo>
                    <a:pt x="634" y="297"/>
                    <a:pt x="631" y="284"/>
                    <a:pt x="623" y="279"/>
                  </a:cubicBezTo>
                  <a:cubicBezTo>
                    <a:pt x="581" y="240"/>
                    <a:pt x="581" y="240"/>
                    <a:pt x="581" y="240"/>
                  </a:cubicBezTo>
                  <a:cubicBezTo>
                    <a:pt x="573" y="235"/>
                    <a:pt x="560" y="238"/>
                    <a:pt x="547" y="240"/>
                  </a:cubicBezTo>
                  <a:cubicBezTo>
                    <a:pt x="503" y="291"/>
                    <a:pt x="503" y="291"/>
                    <a:pt x="503" y="291"/>
                  </a:cubicBezTo>
                  <a:cubicBezTo>
                    <a:pt x="484" y="302"/>
                    <a:pt x="471" y="304"/>
                    <a:pt x="463" y="299"/>
                  </a:cubicBezTo>
                  <a:cubicBezTo>
                    <a:pt x="456" y="294"/>
                    <a:pt x="435" y="292"/>
                    <a:pt x="427" y="287"/>
                  </a:cubicBezTo>
                  <a:cubicBezTo>
                    <a:pt x="419" y="282"/>
                    <a:pt x="403" y="271"/>
                    <a:pt x="400" y="25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84" y="180"/>
                    <a:pt x="368" y="170"/>
                    <a:pt x="368" y="170"/>
                  </a:cubicBezTo>
                  <a:cubicBezTo>
                    <a:pt x="308" y="176"/>
                    <a:pt x="308" y="176"/>
                    <a:pt x="308" y="176"/>
                  </a:cubicBezTo>
                  <a:cubicBezTo>
                    <a:pt x="308" y="176"/>
                    <a:pt x="289" y="187"/>
                    <a:pt x="292" y="200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91" y="289"/>
                    <a:pt x="277" y="292"/>
                    <a:pt x="272" y="300"/>
                  </a:cubicBezTo>
                  <a:cubicBezTo>
                    <a:pt x="272" y="300"/>
                    <a:pt x="272" y="300"/>
                    <a:pt x="267" y="308"/>
                  </a:cubicBezTo>
                  <a:cubicBezTo>
                    <a:pt x="259" y="302"/>
                    <a:pt x="246" y="305"/>
                    <a:pt x="241" y="313"/>
                  </a:cubicBezTo>
                  <a:cubicBezTo>
                    <a:pt x="236" y="321"/>
                    <a:pt x="236" y="321"/>
                    <a:pt x="236" y="321"/>
                  </a:cubicBezTo>
                  <a:cubicBezTo>
                    <a:pt x="223" y="324"/>
                    <a:pt x="210" y="327"/>
                    <a:pt x="194" y="317"/>
                  </a:cubicBezTo>
                  <a:cubicBezTo>
                    <a:pt x="139" y="281"/>
                    <a:pt x="139" y="281"/>
                    <a:pt x="139" y="281"/>
                  </a:cubicBezTo>
                  <a:cubicBezTo>
                    <a:pt x="131" y="276"/>
                    <a:pt x="110" y="273"/>
                    <a:pt x="104" y="281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66" y="324"/>
                    <a:pt x="68" y="337"/>
                    <a:pt x="79" y="355"/>
                  </a:cubicBezTo>
                  <a:cubicBezTo>
                    <a:pt x="121" y="394"/>
                    <a:pt x="121" y="394"/>
                    <a:pt x="121" y="394"/>
                  </a:cubicBezTo>
                  <a:cubicBezTo>
                    <a:pt x="140" y="417"/>
                    <a:pt x="135" y="425"/>
                    <a:pt x="132" y="446"/>
                  </a:cubicBezTo>
                  <a:cubicBezTo>
                    <a:pt x="132" y="446"/>
                    <a:pt x="132" y="446"/>
                    <a:pt x="132" y="446"/>
                  </a:cubicBezTo>
                  <a:cubicBezTo>
                    <a:pt x="127" y="454"/>
                    <a:pt x="122" y="46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20" y="483"/>
                    <a:pt x="109" y="499"/>
                    <a:pt x="83" y="505"/>
                  </a:cubicBezTo>
                  <a:cubicBezTo>
                    <a:pt x="23" y="511"/>
                    <a:pt x="23" y="511"/>
                    <a:pt x="23" y="511"/>
                  </a:cubicBezTo>
                  <a:cubicBezTo>
                    <a:pt x="10" y="514"/>
                    <a:pt x="0" y="529"/>
                    <a:pt x="2" y="543"/>
                  </a:cubicBezTo>
                  <a:cubicBezTo>
                    <a:pt x="5" y="590"/>
                    <a:pt x="5" y="590"/>
                    <a:pt x="5" y="590"/>
                  </a:cubicBezTo>
                  <a:cubicBezTo>
                    <a:pt x="8" y="603"/>
                    <a:pt x="16" y="608"/>
                    <a:pt x="37" y="610"/>
                  </a:cubicBezTo>
                  <a:cubicBezTo>
                    <a:pt x="92" y="612"/>
                    <a:pt x="92" y="612"/>
                    <a:pt x="92" y="612"/>
                  </a:cubicBezTo>
                  <a:cubicBezTo>
                    <a:pt x="113" y="614"/>
                    <a:pt x="129" y="625"/>
                    <a:pt x="132" y="638"/>
                  </a:cubicBezTo>
                  <a:cubicBezTo>
                    <a:pt x="132" y="638"/>
                    <a:pt x="132" y="638"/>
                    <a:pt x="132" y="638"/>
                  </a:cubicBezTo>
                  <a:cubicBezTo>
                    <a:pt x="140" y="643"/>
                    <a:pt x="142" y="656"/>
                    <a:pt x="150" y="661"/>
                  </a:cubicBezTo>
                  <a:cubicBezTo>
                    <a:pt x="145" y="669"/>
                    <a:pt x="145" y="669"/>
                    <a:pt x="145" y="669"/>
                  </a:cubicBezTo>
                  <a:cubicBezTo>
                    <a:pt x="153" y="674"/>
                    <a:pt x="156" y="687"/>
                    <a:pt x="140" y="711"/>
                  </a:cubicBezTo>
                  <a:cubicBezTo>
                    <a:pt x="109" y="759"/>
                    <a:pt x="109" y="759"/>
                    <a:pt x="109" y="759"/>
                  </a:cubicBezTo>
                  <a:cubicBezTo>
                    <a:pt x="99" y="775"/>
                    <a:pt x="102" y="788"/>
                    <a:pt x="110" y="793"/>
                  </a:cubicBezTo>
                  <a:cubicBezTo>
                    <a:pt x="152" y="832"/>
                    <a:pt x="152" y="832"/>
                    <a:pt x="152" y="832"/>
                  </a:cubicBezTo>
                  <a:cubicBezTo>
                    <a:pt x="160" y="837"/>
                    <a:pt x="173" y="834"/>
                    <a:pt x="178" y="826"/>
                  </a:cubicBezTo>
                  <a:cubicBezTo>
                    <a:pt x="230" y="781"/>
                    <a:pt x="230" y="781"/>
                    <a:pt x="230" y="781"/>
                  </a:cubicBezTo>
                  <a:cubicBezTo>
                    <a:pt x="248" y="770"/>
                    <a:pt x="261" y="767"/>
                    <a:pt x="269" y="772"/>
                  </a:cubicBezTo>
                  <a:cubicBezTo>
                    <a:pt x="269" y="772"/>
                    <a:pt x="269" y="772"/>
                    <a:pt x="269" y="772"/>
                  </a:cubicBezTo>
                  <a:cubicBezTo>
                    <a:pt x="282" y="769"/>
                    <a:pt x="298" y="779"/>
                    <a:pt x="306" y="785"/>
                  </a:cubicBezTo>
                  <a:cubicBezTo>
                    <a:pt x="306" y="785"/>
                    <a:pt x="306" y="785"/>
                    <a:pt x="306" y="785"/>
                  </a:cubicBezTo>
                  <a:cubicBezTo>
                    <a:pt x="319" y="782"/>
                    <a:pt x="327" y="787"/>
                    <a:pt x="332" y="813"/>
                  </a:cubicBezTo>
                  <a:cubicBezTo>
                    <a:pt x="346" y="878"/>
                    <a:pt x="346" y="878"/>
                    <a:pt x="346" y="878"/>
                  </a:cubicBezTo>
                  <a:cubicBezTo>
                    <a:pt x="349" y="892"/>
                    <a:pt x="357" y="897"/>
                    <a:pt x="370" y="894"/>
                  </a:cubicBezTo>
                  <a:cubicBezTo>
                    <a:pt x="425" y="896"/>
                    <a:pt x="425" y="896"/>
                    <a:pt x="425" y="896"/>
                  </a:cubicBezTo>
                  <a:cubicBezTo>
                    <a:pt x="430" y="888"/>
                    <a:pt x="443" y="885"/>
                    <a:pt x="440" y="872"/>
                  </a:cubicBezTo>
                  <a:cubicBezTo>
                    <a:pt x="440" y="804"/>
                    <a:pt x="440" y="804"/>
                    <a:pt x="440" y="804"/>
                  </a:cubicBezTo>
                  <a:cubicBezTo>
                    <a:pt x="442" y="783"/>
                    <a:pt x="460" y="772"/>
                    <a:pt x="466" y="764"/>
                  </a:cubicBezTo>
                  <a:cubicBezTo>
                    <a:pt x="466" y="764"/>
                    <a:pt x="466" y="764"/>
                    <a:pt x="466" y="764"/>
                  </a:cubicBezTo>
                  <a:cubicBezTo>
                    <a:pt x="479" y="761"/>
                    <a:pt x="492" y="758"/>
                    <a:pt x="497" y="750"/>
                  </a:cubicBezTo>
                  <a:cubicBezTo>
                    <a:pt x="497" y="750"/>
                    <a:pt x="497" y="750"/>
                    <a:pt x="497" y="750"/>
                  </a:cubicBezTo>
                  <a:cubicBezTo>
                    <a:pt x="510" y="747"/>
                    <a:pt x="523" y="745"/>
                    <a:pt x="539" y="755"/>
                  </a:cubicBezTo>
                  <a:cubicBezTo>
                    <a:pt x="594" y="791"/>
                    <a:pt x="594" y="791"/>
                    <a:pt x="594" y="791"/>
                  </a:cubicBezTo>
                  <a:cubicBezTo>
                    <a:pt x="602" y="796"/>
                    <a:pt x="623" y="798"/>
                    <a:pt x="628" y="790"/>
                  </a:cubicBezTo>
                  <a:cubicBezTo>
                    <a:pt x="659" y="743"/>
                    <a:pt x="659" y="743"/>
                    <a:pt x="659" y="743"/>
                  </a:cubicBezTo>
                  <a:cubicBezTo>
                    <a:pt x="659" y="743"/>
                    <a:pt x="669" y="727"/>
                    <a:pt x="654" y="716"/>
                  </a:cubicBezTo>
                  <a:close/>
                  <a:moveTo>
                    <a:pt x="281" y="633"/>
                  </a:moveTo>
                  <a:cubicBezTo>
                    <a:pt x="223" y="584"/>
                    <a:pt x="219" y="502"/>
                    <a:pt x="263" y="452"/>
                  </a:cubicBezTo>
                  <a:cubicBezTo>
                    <a:pt x="313" y="393"/>
                    <a:pt x="399" y="382"/>
                    <a:pt x="457" y="431"/>
                  </a:cubicBezTo>
                  <a:cubicBezTo>
                    <a:pt x="507" y="475"/>
                    <a:pt x="518" y="561"/>
                    <a:pt x="469" y="619"/>
                  </a:cubicBezTo>
                  <a:cubicBezTo>
                    <a:pt x="420" y="678"/>
                    <a:pt x="339" y="682"/>
                    <a:pt x="281" y="633"/>
                  </a:cubicBezTo>
                  <a:close/>
                  <a:moveTo>
                    <a:pt x="1019" y="398"/>
                  </a:moveTo>
                  <a:cubicBezTo>
                    <a:pt x="1004" y="362"/>
                    <a:pt x="1004" y="362"/>
                    <a:pt x="1004" y="362"/>
                  </a:cubicBezTo>
                  <a:cubicBezTo>
                    <a:pt x="992" y="348"/>
                    <a:pt x="1002" y="340"/>
                    <a:pt x="1002" y="332"/>
                  </a:cubicBezTo>
                  <a:cubicBezTo>
                    <a:pt x="1002" y="332"/>
                    <a:pt x="1002" y="332"/>
                    <a:pt x="1002" y="332"/>
                  </a:cubicBezTo>
                  <a:cubicBezTo>
                    <a:pt x="1007" y="328"/>
                    <a:pt x="1011" y="324"/>
                    <a:pt x="1012" y="315"/>
                  </a:cubicBezTo>
                  <a:cubicBezTo>
                    <a:pt x="1021" y="307"/>
                    <a:pt x="1026" y="303"/>
                    <a:pt x="1043" y="304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95" y="308"/>
                    <a:pt x="1099" y="304"/>
                    <a:pt x="1100" y="295"/>
                  </a:cubicBezTo>
                  <a:cubicBezTo>
                    <a:pt x="1107" y="266"/>
                    <a:pt x="1107" y="266"/>
                    <a:pt x="1107" y="266"/>
                  </a:cubicBezTo>
                  <a:cubicBezTo>
                    <a:pt x="1107" y="257"/>
                    <a:pt x="1103" y="252"/>
                    <a:pt x="1095" y="243"/>
                  </a:cubicBezTo>
                  <a:cubicBezTo>
                    <a:pt x="1057" y="236"/>
                    <a:pt x="1057" y="236"/>
                    <a:pt x="1057" y="236"/>
                  </a:cubicBezTo>
                  <a:cubicBezTo>
                    <a:pt x="1044" y="231"/>
                    <a:pt x="1036" y="222"/>
                    <a:pt x="1037" y="213"/>
                  </a:cubicBezTo>
                  <a:cubicBezTo>
                    <a:pt x="1038" y="205"/>
                    <a:pt x="1034" y="200"/>
                    <a:pt x="1030" y="187"/>
                  </a:cubicBezTo>
                  <a:cubicBezTo>
                    <a:pt x="1031" y="178"/>
                    <a:pt x="1032" y="170"/>
                    <a:pt x="1041" y="162"/>
                  </a:cubicBezTo>
                  <a:cubicBezTo>
                    <a:pt x="1077" y="138"/>
                    <a:pt x="1077" y="138"/>
                    <a:pt x="1077" y="138"/>
                  </a:cubicBezTo>
                  <a:cubicBezTo>
                    <a:pt x="1082" y="134"/>
                    <a:pt x="1083" y="126"/>
                    <a:pt x="1079" y="121"/>
                  </a:cubicBezTo>
                  <a:cubicBezTo>
                    <a:pt x="1059" y="89"/>
                    <a:pt x="1059" y="89"/>
                    <a:pt x="1059" y="89"/>
                  </a:cubicBezTo>
                  <a:cubicBezTo>
                    <a:pt x="1055" y="85"/>
                    <a:pt x="1047" y="84"/>
                    <a:pt x="1038" y="83"/>
                  </a:cubicBezTo>
                  <a:cubicBezTo>
                    <a:pt x="1002" y="107"/>
                    <a:pt x="1002" y="107"/>
                    <a:pt x="1002" y="107"/>
                  </a:cubicBezTo>
                  <a:cubicBezTo>
                    <a:pt x="989" y="110"/>
                    <a:pt x="980" y="110"/>
                    <a:pt x="976" y="105"/>
                  </a:cubicBezTo>
                  <a:cubicBezTo>
                    <a:pt x="972" y="100"/>
                    <a:pt x="960" y="95"/>
                    <a:pt x="956" y="91"/>
                  </a:cubicBezTo>
                  <a:cubicBezTo>
                    <a:pt x="952" y="86"/>
                    <a:pt x="944" y="77"/>
                    <a:pt x="944" y="68"/>
                  </a:cubicBezTo>
                  <a:cubicBezTo>
                    <a:pt x="948" y="25"/>
                    <a:pt x="948" y="25"/>
                    <a:pt x="948" y="25"/>
                  </a:cubicBezTo>
                  <a:cubicBezTo>
                    <a:pt x="948" y="17"/>
                    <a:pt x="940" y="7"/>
                    <a:pt x="940" y="7"/>
                  </a:cubicBezTo>
                  <a:cubicBezTo>
                    <a:pt x="902" y="0"/>
                    <a:pt x="902" y="0"/>
                    <a:pt x="902" y="0"/>
                  </a:cubicBezTo>
                  <a:cubicBezTo>
                    <a:pt x="902" y="0"/>
                    <a:pt x="889" y="4"/>
                    <a:pt x="888" y="12"/>
                  </a:cubicBezTo>
                  <a:cubicBezTo>
                    <a:pt x="872" y="50"/>
                    <a:pt x="872" y="50"/>
                    <a:pt x="872" y="50"/>
                  </a:cubicBezTo>
                  <a:cubicBezTo>
                    <a:pt x="871" y="67"/>
                    <a:pt x="862" y="67"/>
                    <a:pt x="858" y="71"/>
                  </a:cubicBezTo>
                  <a:cubicBezTo>
                    <a:pt x="858" y="71"/>
                    <a:pt x="858" y="71"/>
                    <a:pt x="853" y="75"/>
                  </a:cubicBezTo>
                  <a:cubicBezTo>
                    <a:pt x="849" y="70"/>
                    <a:pt x="840" y="70"/>
                    <a:pt x="836" y="74"/>
                  </a:cubicBezTo>
                  <a:cubicBezTo>
                    <a:pt x="831" y="78"/>
                    <a:pt x="831" y="78"/>
                    <a:pt x="831" y="78"/>
                  </a:cubicBezTo>
                  <a:cubicBezTo>
                    <a:pt x="822" y="77"/>
                    <a:pt x="814" y="76"/>
                    <a:pt x="806" y="67"/>
                  </a:cubicBezTo>
                  <a:cubicBezTo>
                    <a:pt x="778" y="35"/>
                    <a:pt x="778" y="35"/>
                    <a:pt x="778" y="35"/>
                  </a:cubicBezTo>
                  <a:cubicBezTo>
                    <a:pt x="774" y="30"/>
                    <a:pt x="762" y="25"/>
                    <a:pt x="757" y="2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25" y="49"/>
                    <a:pt x="725" y="57"/>
                    <a:pt x="728" y="70"/>
                  </a:cubicBezTo>
                  <a:cubicBezTo>
                    <a:pt x="747" y="102"/>
                    <a:pt x="747" y="102"/>
                    <a:pt x="747" y="102"/>
                  </a:cubicBezTo>
                  <a:cubicBezTo>
                    <a:pt x="754" y="120"/>
                    <a:pt x="750" y="124"/>
                    <a:pt x="744" y="136"/>
                  </a:cubicBezTo>
                  <a:cubicBezTo>
                    <a:pt x="744" y="136"/>
                    <a:pt x="744" y="136"/>
                    <a:pt x="744" y="136"/>
                  </a:cubicBezTo>
                  <a:cubicBezTo>
                    <a:pt x="740" y="140"/>
                    <a:pt x="735" y="144"/>
                    <a:pt x="731" y="148"/>
                  </a:cubicBezTo>
                  <a:cubicBezTo>
                    <a:pt x="731" y="148"/>
                    <a:pt x="731" y="148"/>
                    <a:pt x="731" y="148"/>
                  </a:cubicBezTo>
                  <a:cubicBezTo>
                    <a:pt x="730" y="157"/>
                    <a:pt x="721" y="165"/>
                    <a:pt x="703" y="164"/>
                  </a:cubicBezTo>
                  <a:cubicBezTo>
                    <a:pt x="665" y="157"/>
                    <a:pt x="665" y="157"/>
                    <a:pt x="665" y="157"/>
                  </a:cubicBezTo>
                  <a:cubicBezTo>
                    <a:pt x="656" y="156"/>
                    <a:pt x="647" y="164"/>
                    <a:pt x="647" y="173"/>
                  </a:cubicBezTo>
                  <a:cubicBezTo>
                    <a:pt x="640" y="203"/>
                    <a:pt x="640" y="203"/>
                    <a:pt x="640" y="203"/>
                  </a:cubicBezTo>
                  <a:cubicBezTo>
                    <a:pt x="639" y="211"/>
                    <a:pt x="643" y="216"/>
                    <a:pt x="656" y="221"/>
                  </a:cubicBezTo>
                  <a:cubicBezTo>
                    <a:pt x="690" y="232"/>
                    <a:pt x="690" y="232"/>
                    <a:pt x="690" y="232"/>
                  </a:cubicBezTo>
                  <a:cubicBezTo>
                    <a:pt x="702" y="237"/>
                    <a:pt x="710" y="246"/>
                    <a:pt x="710" y="255"/>
                  </a:cubicBezTo>
                  <a:cubicBezTo>
                    <a:pt x="710" y="255"/>
                    <a:pt x="710" y="255"/>
                    <a:pt x="710" y="255"/>
                  </a:cubicBezTo>
                  <a:cubicBezTo>
                    <a:pt x="714" y="260"/>
                    <a:pt x="713" y="268"/>
                    <a:pt x="717" y="273"/>
                  </a:cubicBezTo>
                  <a:cubicBezTo>
                    <a:pt x="712" y="277"/>
                    <a:pt x="712" y="277"/>
                    <a:pt x="712" y="277"/>
                  </a:cubicBezTo>
                  <a:cubicBezTo>
                    <a:pt x="716" y="281"/>
                    <a:pt x="716" y="290"/>
                    <a:pt x="702" y="302"/>
                  </a:cubicBezTo>
                  <a:cubicBezTo>
                    <a:pt x="674" y="326"/>
                    <a:pt x="674" y="326"/>
                    <a:pt x="674" y="326"/>
                  </a:cubicBezTo>
                  <a:cubicBezTo>
                    <a:pt x="665" y="334"/>
                    <a:pt x="664" y="343"/>
                    <a:pt x="668" y="347"/>
                  </a:cubicBezTo>
                  <a:cubicBezTo>
                    <a:pt x="687" y="379"/>
                    <a:pt x="687" y="379"/>
                    <a:pt x="687" y="379"/>
                  </a:cubicBezTo>
                  <a:cubicBezTo>
                    <a:pt x="691" y="383"/>
                    <a:pt x="700" y="384"/>
                    <a:pt x="704" y="380"/>
                  </a:cubicBezTo>
                  <a:cubicBezTo>
                    <a:pt x="745" y="361"/>
                    <a:pt x="745" y="361"/>
                    <a:pt x="745" y="361"/>
                  </a:cubicBezTo>
                  <a:cubicBezTo>
                    <a:pt x="758" y="358"/>
                    <a:pt x="767" y="358"/>
                    <a:pt x="771" y="363"/>
                  </a:cubicBezTo>
                  <a:cubicBezTo>
                    <a:pt x="771" y="363"/>
                    <a:pt x="771" y="363"/>
                    <a:pt x="771" y="363"/>
                  </a:cubicBezTo>
                  <a:cubicBezTo>
                    <a:pt x="779" y="364"/>
                    <a:pt x="787" y="373"/>
                    <a:pt x="791" y="377"/>
                  </a:cubicBezTo>
                  <a:cubicBezTo>
                    <a:pt x="791" y="377"/>
                    <a:pt x="791" y="377"/>
                    <a:pt x="791" y="377"/>
                  </a:cubicBezTo>
                  <a:cubicBezTo>
                    <a:pt x="800" y="378"/>
                    <a:pt x="804" y="383"/>
                    <a:pt x="802" y="400"/>
                  </a:cubicBezTo>
                  <a:cubicBezTo>
                    <a:pt x="799" y="443"/>
                    <a:pt x="799" y="443"/>
                    <a:pt x="799" y="443"/>
                  </a:cubicBezTo>
                  <a:cubicBezTo>
                    <a:pt x="798" y="451"/>
                    <a:pt x="802" y="456"/>
                    <a:pt x="811" y="457"/>
                  </a:cubicBezTo>
                  <a:cubicBezTo>
                    <a:pt x="845" y="468"/>
                    <a:pt x="845" y="468"/>
                    <a:pt x="845" y="468"/>
                  </a:cubicBezTo>
                  <a:cubicBezTo>
                    <a:pt x="849" y="464"/>
                    <a:pt x="858" y="464"/>
                    <a:pt x="859" y="456"/>
                  </a:cubicBezTo>
                  <a:cubicBezTo>
                    <a:pt x="871" y="413"/>
                    <a:pt x="871" y="413"/>
                    <a:pt x="871" y="413"/>
                  </a:cubicBezTo>
                  <a:cubicBezTo>
                    <a:pt x="876" y="401"/>
                    <a:pt x="889" y="397"/>
                    <a:pt x="894" y="39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902" y="394"/>
                    <a:pt x="911" y="395"/>
                    <a:pt x="916" y="391"/>
                  </a:cubicBezTo>
                  <a:cubicBezTo>
                    <a:pt x="916" y="391"/>
                    <a:pt x="916" y="391"/>
                    <a:pt x="916" y="391"/>
                  </a:cubicBezTo>
                  <a:cubicBezTo>
                    <a:pt x="924" y="391"/>
                    <a:pt x="933" y="392"/>
                    <a:pt x="941" y="401"/>
                  </a:cubicBezTo>
                  <a:cubicBezTo>
                    <a:pt x="969" y="433"/>
                    <a:pt x="969" y="433"/>
                    <a:pt x="969" y="433"/>
                  </a:cubicBezTo>
                  <a:cubicBezTo>
                    <a:pt x="973" y="438"/>
                    <a:pt x="985" y="443"/>
                    <a:pt x="990" y="439"/>
                  </a:cubicBezTo>
                  <a:cubicBezTo>
                    <a:pt x="1018" y="415"/>
                    <a:pt x="1018" y="415"/>
                    <a:pt x="1018" y="415"/>
                  </a:cubicBezTo>
                  <a:cubicBezTo>
                    <a:pt x="1018" y="415"/>
                    <a:pt x="1027" y="407"/>
                    <a:pt x="1019" y="398"/>
                  </a:cubicBezTo>
                  <a:close/>
                  <a:moveTo>
                    <a:pt x="803" y="279"/>
                  </a:moveTo>
                  <a:cubicBezTo>
                    <a:pt x="776" y="238"/>
                    <a:pt x="788" y="187"/>
                    <a:pt x="825" y="164"/>
                  </a:cubicBezTo>
                  <a:cubicBezTo>
                    <a:pt x="866" y="136"/>
                    <a:pt x="921" y="144"/>
                    <a:pt x="948" y="185"/>
                  </a:cubicBezTo>
                  <a:cubicBezTo>
                    <a:pt x="972" y="221"/>
                    <a:pt x="963" y="277"/>
                    <a:pt x="922" y="304"/>
                  </a:cubicBezTo>
                  <a:cubicBezTo>
                    <a:pt x="881" y="332"/>
                    <a:pt x="830" y="320"/>
                    <a:pt x="803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 sz="1199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10" name="Device business logic,"/>
            <p:cNvSpPr/>
            <p:nvPr/>
          </p:nvSpPr>
          <p:spPr>
            <a:xfrm>
              <a:off x="9014789" y="2103895"/>
              <a:ext cx="3164778" cy="34399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 management, device business logic,</a:t>
              </a:r>
            </a:p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Connectivity monitoring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1364672" y="2394599"/>
              <a:ext cx="736402" cy="362889"/>
              <a:chOff x="2344524" y="2218978"/>
              <a:chExt cx="6106056" cy="3008972"/>
            </a:xfrm>
          </p:grpSpPr>
          <p:sp>
            <p:nvSpPr>
              <p:cNvPr id="112" name="Freeform 111"/>
              <p:cNvSpPr/>
              <p:nvPr/>
            </p:nvSpPr>
            <p:spPr bwMode="auto">
              <a:xfrm>
                <a:off x="6657975" y="2330450"/>
                <a:ext cx="412750" cy="1231900"/>
              </a:xfrm>
              <a:custGeom>
                <a:avLst/>
                <a:gdLst>
                  <a:gd name="connsiteX0" fmla="*/ 0 w 412750"/>
                  <a:gd name="connsiteY0" fmla="*/ 136525 h 1231900"/>
                  <a:gd name="connsiteX1" fmla="*/ 117475 w 412750"/>
                  <a:gd name="connsiteY1" fmla="*/ 0 h 1231900"/>
                  <a:gd name="connsiteX2" fmla="*/ 339725 w 412750"/>
                  <a:gd name="connsiteY2" fmla="*/ 15875 h 1231900"/>
                  <a:gd name="connsiteX3" fmla="*/ 412750 w 412750"/>
                  <a:gd name="connsiteY3" fmla="*/ 1231900 h 1231900"/>
                  <a:gd name="connsiteX4" fmla="*/ 301625 w 412750"/>
                  <a:gd name="connsiteY4" fmla="*/ 1206500 h 1231900"/>
                  <a:gd name="connsiteX5" fmla="*/ 158750 w 412750"/>
                  <a:gd name="connsiteY5" fmla="*/ 876300 h 1231900"/>
                  <a:gd name="connsiteX6" fmla="*/ 0 w 412750"/>
                  <a:gd name="connsiteY6" fmla="*/ 136525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1231900">
                    <a:moveTo>
                      <a:pt x="0" y="136525"/>
                    </a:moveTo>
                    <a:lnTo>
                      <a:pt x="117475" y="0"/>
                    </a:lnTo>
                    <a:lnTo>
                      <a:pt x="339725" y="15875"/>
                    </a:lnTo>
                    <a:lnTo>
                      <a:pt x="412750" y="1231900"/>
                    </a:lnTo>
                    <a:lnTo>
                      <a:pt x="301625" y="1206500"/>
                    </a:lnTo>
                    <a:lnTo>
                      <a:pt x="158750" y="876300"/>
                    </a:lnTo>
                    <a:lnTo>
                      <a:pt x="0" y="13652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5062538" y="2349500"/>
                <a:ext cx="1818996" cy="885825"/>
              </a:xfrm>
              <a:custGeom>
                <a:avLst/>
                <a:gdLst>
                  <a:gd name="connsiteX0" fmla="*/ 0 w 1771650"/>
                  <a:gd name="connsiteY0" fmla="*/ 19050 h 895350"/>
                  <a:gd name="connsiteX1" fmla="*/ 133350 w 1771650"/>
                  <a:gd name="connsiteY1" fmla="*/ 139700 h 895350"/>
                  <a:gd name="connsiteX2" fmla="*/ 1492250 w 1771650"/>
                  <a:gd name="connsiteY2" fmla="*/ 139700 h 895350"/>
                  <a:gd name="connsiteX3" fmla="*/ 1676400 w 1771650"/>
                  <a:gd name="connsiteY3" fmla="*/ 0 h 895350"/>
                  <a:gd name="connsiteX4" fmla="*/ 1771650 w 1771650"/>
                  <a:gd name="connsiteY4" fmla="*/ 895350 h 895350"/>
                  <a:gd name="connsiteX5" fmla="*/ 222250 w 1771650"/>
                  <a:gd name="connsiteY5" fmla="*/ 895350 h 895350"/>
                  <a:gd name="connsiteX6" fmla="*/ 101600 w 1771650"/>
                  <a:gd name="connsiteY6" fmla="*/ 114300 h 895350"/>
                  <a:gd name="connsiteX7" fmla="*/ 0 w 1771650"/>
                  <a:gd name="connsiteY7" fmla="*/ 19050 h 895350"/>
                  <a:gd name="connsiteX0" fmla="*/ 0 w 1771650"/>
                  <a:gd name="connsiteY0" fmla="*/ 0 h 876300"/>
                  <a:gd name="connsiteX1" fmla="*/ 133350 w 1771650"/>
                  <a:gd name="connsiteY1" fmla="*/ 120650 h 876300"/>
                  <a:gd name="connsiteX2" fmla="*/ 1492250 w 1771650"/>
                  <a:gd name="connsiteY2" fmla="*/ 120650 h 876300"/>
                  <a:gd name="connsiteX3" fmla="*/ 1771650 w 1771650"/>
                  <a:gd name="connsiteY3" fmla="*/ 876300 h 876300"/>
                  <a:gd name="connsiteX4" fmla="*/ 222250 w 1771650"/>
                  <a:gd name="connsiteY4" fmla="*/ 876300 h 876300"/>
                  <a:gd name="connsiteX5" fmla="*/ 101600 w 1771650"/>
                  <a:gd name="connsiteY5" fmla="*/ 95250 h 876300"/>
                  <a:gd name="connsiteX6" fmla="*/ 0 w 1771650"/>
                  <a:gd name="connsiteY6" fmla="*/ 0 h 876300"/>
                  <a:gd name="connsiteX0" fmla="*/ 0 w 1771650"/>
                  <a:gd name="connsiteY0" fmla="*/ 0 h 876300"/>
                  <a:gd name="connsiteX1" fmla="*/ 133350 w 1771650"/>
                  <a:gd name="connsiteY1" fmla="*/ 120650 h 876300"/>
                  <a:gd name="connsiteX2" fmla="*/ 1549400 w 1771650"/>
                  <a:gd name="connsiteY2" fmla="*/ 114300 h 876300"/>
                  <a:gd name="connsiteX3" fmla="*/ 1771650 w 1771650"/>
                  <a:gd name="connsiteY3" fmla="*/ 876300 h 876300"/>
                  <a:gd name="connsiteX4" fmla="*/ 222250 w 1771650"/>
                  <a:gd name="connsiteY4" fmla="*/ 876300 h 876300"/>
                  <a:gd name="connsiteX5" fmla="*/ 101600 w 1771650"/>
                  <a:gd name="connsiteY5" fmla="*/ 95250 h 876300"/>
                  <a:gd name="connsiteX6" fmla="*/ 0 w 1771650"/>
                  <a:gd name="connsiteY6" fmla="*/ 0 h 876300"/>
                  <a:gd name="connsiteX0" fmla="*/ 0 w 1771650"/>
                  <a:gd name="connsiteY0" fmla="*/ 0 h 876300"/>
                  <a:gd name="connsiteX1" fmla="*/ 133350 w 1771650"/>
                  <a:gd name="connsiteY1" fmla="*/ 120650 h 876300"/>
                  <a:gd name="connsiteX2" fmla="*/ 1549400 w 1771650"/>
                  <a:gd name="connsiteY2" fmla="*/ 114300 h 876300"/>
                  <a:gd name="connsiteX3" fmla="*/ 1771650 w 1771650"/>
                  <a:gd name="connsiteY3" fmla="*/ 876300 h 876300"/>
                  <a:gd name="connsiteX4" fmla="*/ 222250 w 1771650"/>
                  <a:gd name="connsiteY4" fmla="*/ 876300 h 876300"/>
                  <a:gd name="connsiteX5" fmla="*/ 101600 w 1771650"/>
                  <a:gd name="connsiteY5" fmla="*/ 95250 h 876300"/>
                  <a:gd name="connsiteX6" fmla="*/ 0 w 1771650"/>
                  <a:gd name="connsiteY6" fmla="*/ 0 h 876300"/>
                  <a:gd name="connsiteX0" fmla="*/ 0 w 1765300"/>
                  <a:gd name="connsiteY0" fmla="*/ 0 h 885825"/>
                  <a:gd name="connsiteX1" fmla="*/ 133350 w 1765300"/>
                  <a:gd name="connsiteY1" fmla="*/ 120650 h 885825"/>
                  <a:gd name="connsiteX2" fmla="*/ 1549400 w 1765300"/>
                  <a:gd name="connsiteY2" fmla="*/ 114300 h 885825"/>
                  <a:gd name="connsiteX3" fmla="*/ 1765300 w 1765300"/>
                  <a:gd name="connsiteY3" fmla="*/ 885825 h 885825"/>
                  <a:gd name="connsiteX4" fmla="*/ 222250 w 1765300"/>
                  <a:gd name="connsiteY4" fmla="*/ 876300 h 885825"/>
                  <a:gd name="connsiteX5" fmla="*/ 101600 w 1765300"/>
                  <a:gd name="connsiteY5" fmla="*/ 95250 h 885825"/>
                  <a:gd name="connsiteX6" fmla="*/ 0 w 1765300"/>
                  <a:gd name="connsiteY6" fmla="*/ 0 h 885825"/>
                  <a:gd name="connsiteX0" fmla="*/ 0 w 1776363"/>
                  <a:gd name="connsiteY0" fmla="*/ 0 h 885825"/>
                  <a:gd name="connsiteX1" fmla="*/ 133350 w 1776363"/>
                  <a:gd name="connsiteY1" fmla="*/ 120650 h 885825"/>
                  <a:gd name="connsiteX2" fmla="*/ 1549400 w 1776363"/>
                  <a:gd name="connsiteY2" fmla="*/ 114300 h 885825"/>
                  <a:gd name="connsiteX3" fmla="*/ 1765300 w 1776363"/>
                  <a:gd name="connsiteY3" fmla="*/ 885825 h 885825"/>
                  <a:gd name="connsiteX4" fmla="*/ 222250 w 1776363"/>
                  <a:gd name="connsiteY4" fmla="*/ 876300 h 885825"/>
                  <a:gd name="connsiteX5" fmla="*/ 101600 w 1776363"/>
                  <a:gd name="connsiteY5" fmla="*/ 95250 h 885825"/>
                  <a:gd name="connsiteX6" fmla="*/ 0 w 1776363"/>
                  <a:gd name="connsiteY6" fmla="*/ 0 h 885825"/>
                  <a:gd name="connsiteX0" fmla="*/ 0 w 1776134"/>
                  <a:gd name="connsiteY0" fmla="*/ 0 h 885825"/>
                  <a:gd name="connsiteX1" fmla="*/ 133350 w 1776134"/>
                  <a:gd name="connsiteY1" fmla="*/ 120650 h 885825"/>
                  <a:gd name="connsiteX2" fmla="*/ 1549400 w 1776134"/>
                  <a:gd name="connsiteY2" fmla="*/ 114300 h 885825"/>
                  <a:gd name="connsiteX3" fmla="*/ 1765300 w 1776134"/>
                  <a:gd name="connsiteY3" fmla="*/ 885825 h 885825"/>
                  <a:gd name="connsiteX4" fmla="*/ 222250 w 1776134"/>
                  <a:gd name="connsiteY4" fmla="*/ 876300 h 885825"/>
                  <a:gd name="connsiteX5" fmla="*/ 101600 w 1776134"/>
                  <a:gd name="connsiteY5" fmla="*/ 95250 h 885825"/>
                  <a:gd name="connsiteX6" fmla="*/ 0 w 1776134"/>
                  <a:gd name="connsiteY6" fmla="*/ 0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134" h="885825">
                    <a:moveTo>
                      <a:pt x="0" y="0"/>
                    </a:moveTo>
                    <a:lnTo>
                      <a:pt x="133350" y="120650"/>
                    </a:lnTo>
                    <a:lnTo>
                      <a:pt x="1549400" y="114300"/>
                    </a:lnTo>
                    <a:cubicBezTo>
                      <a:pt x="1718733" y="174625"/>
                      <a:pt x="1808692" y="571500"/>
                      <a:pt x="1765300" y="885825"/>
                    </a:cubicBezTo>
                    <a:lnTo>
                      <a:pt x="222250" y="876300"/>
                    </a:lnTo>
                    <a:lnTo>
                      <a:pt x="10160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4562475" y="2324100"/>
                <a:ext cx="757237" cy="1600200"/>
              </a:xfrm>
              <a:custGeom>
                <a:avLst/>
                <a:gdLst>
                  <a:gd name="connsiteX0" fmla="*/ 0 w 757237"/>
                  <a:gd name="connsiteY0" fmla="*/ 0 h 1600200"/>
                  <a:gd name="connsiteX1" fmla="*/ 500805 w 757237"/>
                  <a:gd name="connsiteY1" fmla="*/ 0 h 1600200"/>
                  <a:gd name="connsiteX2" fmla="*/ 757237 w 757237"/>
                  <a:gd name="connsiteY2" fmla="*/ 800100 h 1600200"/>
                  <a:gd name="connsiteX3" fmla="*/ 500805 w 757237"/>
                  <a:gd name="connsiteY3" fmla="*/ 1600200 h 1600200"/>
                  <a:gd name="connsiteX4" fmla="*/ 0 w 757237"/>
                  <a:gd name="connsiteY4" fmla="*/ 160020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237" h="1600200">
                    <a:moveTo>
                      <a:pt x="0" y="0"/>
                    </a:moveTo>
                    <a:lnTo>
                      <a:pt x="500805" y="0"/>
                    </a:lnTo>
                    <a:cubicBezTo>
                      <a:pt x="642481" y="0"/>
                      <a:pt x="757237" y="358285"/>
                      <a:pt x="757237" y="800100"/>
                    </a:cubicBezTo>
                    <a:cubicBezTo>
                      <a:pt x="757237" y="1241915"/>
                      <a:pt x="642481" y="1600200"/>
                      <a:pt x="500805" y="1600200"/>
                    </a:cubicBezTo>
                    <a:lnTo>
                      <a:pt x="0" y="1600200"/>
                    </a:lnTo>
                    <a:close/>
                  </a:path>
                </a:pathLst>
              </a:custGeom>
              <a:solidFill>
                <a:schemeClr val="accent1">
                  <a:alpha val="69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4291013" y="2324100"/>
                <a:ext cx="561975" cy="1600200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 bwMode="auto">
              <a:xfrm>
                <a:off x="4405313" y="2566988"/>
                <a:ext cx="333375" cy="1057275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4291013" y="2324100"/>
                <a:ext cx="1028699" cy="1600200"/>
                <a:chOff x="328613" y="2324100"/>
                <a:chExt cx="1028699" cy="1600200"/>
              </a:xfrm>
            </p:grpSpPr>
            <p:sp>
              <p:nvSpPr>
                <p:cNvPr id="147" name="Freeform 146"/>
                <p:cNvSpPr/>
                <p:nvPr/>
              </p:nvSpPr>
              <p:spPr bwMode="auto">
                <a:xfrm>
                  <a:off x="600075" y="2324100"/>
                  <a:ext cx="757237" cy="1600200"/>
                </a:xfrm>
                <a:custGeom>
                  <a:avLst/>
                  <a:gdLst>
                    <a:gd name="connsiteX0" fmla="*/ 0 w 757237"/>
                    <a:gd name="connsiteY0" fmla="*/ 0 h 1600200"/>
                    <a:gd name="connsiteX1" fmla="*/ 500805 w 757237"/>
                    <a:gd name="connsiteY1" fmla="*/ 0 h 1600200"/>
                    <a:gd name="connsiteX2" fmla="*/ 757237 w 757237"/>
                    <a:gd name="connsiteY2" fmla="*/ 800100 h 1600200"/>
                    <a:gd name="connsiteX3" fmla="*/ 500805 w 757237"/>
                    <a:gd name="connsiteY3" fmla="*/ 1600200 h 1600200"/>
                    <a:gd name="connsiteX4" fmla="*/ 0 w 757237"/>
                    <a:gd name="connsiteY4" fmla="*/ 1600200 h 16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7237" h="1600200">
                      <a:moveTo>
                        <a:pt x="0" y="0"/>
                      </a:moveTo>
                      <a:lnTo>
                        <a:pt x="500805" y="0"/>
                      </a:lnTo>
                      <a:cubicBezTo>
                        <a:pt x="642481" y="0"/>
                        <a:pt x="757237" y="358285"/>
                        <a:pt x="757237" y="800100"/>
                      </a:cubicBezTo>
                      <a:cubicBezTo>
                        <a:pt x="757237" y="1241915"/>
                        <a:pt x="642481" y="1600200"/>
                        <a:pt x="500805" y="1600200"/>
                      </a:cubicBezTo>
                      <a:lnTo>
                        <a:pt x="0" y="16002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328613" y="2324100"/>
                  <a:ext cx="561975" cy="16002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442913" y="2566988"/>
                  <a:ext cx="333375" cy="10572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118" name="Freeform 117"/>
              <p:cNvSpPr/>
              <p:nvPr/>
            </p:nvSpPr>
            <p:spPr bwMode="auto">
              <a:xfrm rot="10800000">
                <a:off x="6778049" y="2324100"/>
                <a:ext cx="808612" cy="1600200"/>
              </a:xfrm>
              <a:custGeom>
                <a:avLst/>
                <a:gdLst>
                  <a:gd name="connsiteX0" fmla="*/ 772267 w 808612"/>
                  <a:gd name="connsiteY0" fmla="*/ 1600200 h 1600200"/>
                  <a:gd name="connsiteX1" fmla="*/ 280988 w 808612"/>
                  <a:gd name="connsiteY1" fmla="*/ 1600200 h 1600200"/>
                  <a:gd name="connsiteX2" fmla="*/ 271462 w 808612"/>
                  <a:gd name="connsiteY2" fmla="*/ 1600200 h 1600200"/>
                  <a:gd name="connsiteX3" fmla="*/ 271462 w 808612"/>
                  <a:gd name="connsiteY3" fmla="*/ 1597466 h 1600200"/>
                  <a:gd name="connsiteX4" fmla="*/ 224359 w 808612"/>
                  <a:gd name="connsiteY4" fmla="*/ 1583945 h 1600200"/>
                  <a:gd name="connsiteX5" fmla="*/ 0 w 808612"/>
                  <a:gd name="connsiteY5" fmla="*/ 800100 h 1600200"/>
                  <a:gd name="connsiteX6" fmla="*/ 224359 w 808612"/>
                  <a:gd name="connsiteY6" fmla="*/ 16255 h 1600200"/>
                  <a:gd name="connsiteX7" fmla="*/ 271462 w 808612"/>
                  <a:gd name="connsiteY7" fmla="*/ 2735 h 1600200"/>
                  <a:gd name="connsiteX8" fmla="*/ 271462 w 808612"/>
                  <a:gd name="connsiteY8" fmla="*/ 0 h 1600200"/>
                  <a:gd name="connsiteX9" fmla="*/ 280988 w 808612"/>
                  <a:gd name="connsiteY9" fmla="*/ 0 h 1600200"/>
                  <a:gd name="connsiteX10" fmla="*/ 772267 w 808612"/>
                  <a:gd name="connsiteY10" fmla="*/ 0 h 1600200"/>
                  <a:gd name="connsiteX11" fmla="*/ 798494 w 808612"/>
                  <a:gd name="connsiteY11" fmla="*/ 4132 h 1600200"/>
                  <a:gd name="connsiteX12" fmla="*/ 808612 w 808612"/>
                  <a:gd name="connsiteY12" fmla="*/ 8949 h 1600200"/>
                  <a:gd name="connsiteX13" fmla="*/ 783159 w 808612"/>
                  <a:gd name="connsiteY13" fmla="*/ 16255 h 1600200"/>
                  <a:gd name="connsiteX14" fmla="*/ 558800 w 808612"/>
                  <a:gd name="connsiteY14" fmla="*/ 800100 h 1600200"/>
                  <a:gd name="connsiteX15" fmla="*/ 783159 w 808612"/>
                  <a:gd name="connsiteY15" fmla="*/ 1583945 h 1600200"/>
                  <a:gd name="connsiteX16" fmla="*/ 808612 w 808612"/>
                  <a:gd name="connsiteY16" fmla="*/ 1591251 h 1600200"/>
                  <a:gd name="connsiteX17" fmla="*/ 798494 w 808612"/>
                  <a:gd name="connsiteY17" fmla="*/ 1596069 h 1600200"/>
                  <a:gd name="connsiteX18" fmla="*/ 772267 w 808612"/>
                  <a:gd name="connsiteY18" fmla="*/ 160020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08612" h="1600200">
                    <a:moveTo>
                      <a:pt x="772267" y="1600200"/>
                    </a:moveTo>
                    <a:lnTo>
                      <a:pt x="280988" y="1600200"/>
                    </a:lnTo>
                    <a:lnTo>
                      <a:pt x="271462" y="1600200"/>
                    </a:lnTo>
                    <a:lnTo>
                      <a:pt x="271462" y="1597466"/>
                    </a:lnTo>
                    <a:lnTo>
                      <a:pt x="224359" y="1583945"/>
                    </a:lnTo>
                    <a:cubicBezTo>
                      <a:pt x="96318" y="1509339"/>
                      <a:pt x="0" y="1186748"/>
                      <a:pt x="0" y="800100"/>
                    </a:cubicBezTo>
                    <a:cubicBezTo>
                      <a:pt x="0" y="413453"/>
                      <a:pt x="96318" y="90862"/>
                      <a:pt x="224359" y="16255"/>
                    </a:cubicBezTo>
                    <a:lnTo>
                      <a:pt x="271462" y="2735"/>
                    </a:lnTo>
                    <a:lnTo>
                      <a:pt x="271462" y="0"/>
                    </a:lnTo>
                    <a:lnTo>
                      <a:pt x="280988" y="0"/>
                    </a:lnTo>
                    <a:lnTo>
                      <a:pt x="772267" y="0"/>
                    </a:lnTo>
                    <a:cubicBezTo>
                      <a:pt x="781122" y="0"/>
                      <a:pt x="789871" y="1400"/>
                      <a:pt x="798494" y="4132"/>
                    </a:cubicBezTo>
                    <a:lnTo>
                      <a:pt x="808612" y="8949"/>
                    </a:lnTo>
                    <a:lnTo>
                      <a:pt x="783159" y="16255"/>
                    </a:lnTo>
                    <a:cubicBezTo>
                      <a:pt x="655118" y="90862"/>
                      <a:pt x="558800" y="413453"/>
                      <a:pt x="558800" y="800100"/>
                    </a:cubicBezTo>
                    <a:cubicBezTo>
                      <a:pt x="558800" y="1186748"/>
                      <a:pt x="655118" y="1509339"/>
                      <a:pt x="783159" y="1583945"/>
                    </a:cubicBezTo>
                    <a:lnTo>
                      <a:pt x="808612" y="1591251"/>
                    </a:lnTo>
                    <a:lnTo>
                      <a:pt x="798494" y="1596069"/>
                    </a:lnTo>
                    <a:cubicBezTo>
                      <a:pt x="789871" y="1598801"/>
                      <a:pt x="781122" y="1600200"/>
                      <a:pt x="772267" y="1600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>
                <a:off x="5238750" y="2743200"/>
                <a:ext cx="1666875" cy="1666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654345" y="3146694"/>
                <a:ext cx="138414" cy="327270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21851" y="2218978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984695" y="2478623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3233051" y="3155956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344524" y="2634827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3405679" y="2612250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3654035" y="3334739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683191" y="3673405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 bwMode="auto">
              <a:xfrm>
                <a:off x="3312073" y="3754267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Freeform 128"/>
              <p:cNvSpPr/>
              <p:nvPr/>
            </p:nvSpPr>
            <p:spPr bwMode="auto">
              <a:xfrm>
                <a:off x="3921673" y="2760845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Freeform 129"/>
              <p:cNvSpPr/>
              <p:nvPr/>
            </p:nvSpPr>
            <p:spPr bwMode="auto">
              <a:xfrm>
                <a:off x="7627724" y="2905761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 bwMode="auto">
              <a:xfrm>
                <a:off x="8007968" y="2911270"/>
                <a:ext cx="153052" cy="361892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 bwMode="auto">
              <a:xfrm>
                <a:off x="8297528" y="2911270"/>
                <a:ext cx="153052" cy="361892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5650984" y="2862563"/>
                <a:ext cx="138408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6159599" y="2845603"/>
                <a:ext cx="138408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5880960" y="2815700"/>
                <a:ext cx="266379" cy="379847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5880960" y="3392138"/>
                <a:ext cx="266379" cy="379847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 bwMode="auto">
              <a:xfrm>
                <a:off x="5650982" y="3394491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Freeform 137"/>
              <p:cNvSpPr/>
              <p:nvPr/>
            </p:nvSpPr>
            <p:spPr bwMode="auto">
              <a:xfrm>
                <a:off x="5428468" y="3394491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6233762" y="3394491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 bwMode="auto">
              <a:xfrm>
                <a:off x="6431949" y="3392139"/>
                <a:ext cx="266380" cy="379846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5880959" y="3831872"/>
                <a:ext cx="266380" cy="379846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5650982" y="3834224"/>
                <a:ext cx="138407" cy="386541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6251819" y="3831872"/>
                <a:ext cx="266380" cy="379846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4" name="Donut 3"/>
              <p:cNvSpPr/>
              <p:nvPr/>
            </p:nvSpPr>
            <p:spPr bwMode="auto">
              <a:xfrm>
                <a:off x="4191000" y="2681151"/>
                <a:ext cx="2781300" cy="2546799"/>
              </a:xfrm>
              <a:custGeom>
                <a:avLst/>
                <a:gdLst/>
                <a:ahLst/>
                <a:cxnLst/>
                <a:rect l="l" t="t" r="r" b="b"/>
                <a:pathLst>
                  <a:path w="1409956" h="1291077">
                    <a:moveTo>
                      <a:pt x="956401" y="78410"/>
                    </a:moveTo>
                    <a:cubicBezTo>
                      <a:pt x="747518" y="78410"/>
                      <a:pt x="578184" y="247744"/>
                      <a:pt x="578184" y="456627"/>
                    </a:cubicBezTo>
                    <a:cubicBezTo>
                      <a:pt x="578184" y="665510"/>
                      <a:pt x="747518" y="834844"/>
                      <a:pt x="956401" y="834844"/>
                    </a:cubicBezTo>
                    <a:cubicBezTo>
                      <a:pt x="1165284" y="834844"/>
                      <a:pt x="1334618" y="665510"/>
                      <a:pt x="1334618" y="456627"/>
                    </a:cubicBezTo>
                    <a:cubicBezTo>
                      <a:pt x="1334618" y="247744"/>
                      <a:pt x="1165284" y="78410"/>
                      <a:pt x="956401" y="78410"/>
                    </a:cubicBezTo>
                    <a:close/>
                    <a:moveTo>
                      <a:pt x="952756" y="0"/>
                    </a:moveTo>
                    <a:cubicBezTo>
                      <a:pt x="1205261" y="0"/>
                      <a:pt x="1409956" y="204695"/>
                      <a:pt x="1409956" y="457200"/>
                    </a:cubicBezTo>
                    <a:cubicBezTo>
                      <a:pt x="1409956" y="709705"/>
                      <a:pt x="1205261" y="914400"/>
                      <a:pt x="952756" y="914400"/>
                    </a:cubicBezTo>
                    <a:cubicBezTo>
                      <a:pt x="862133" y="914400"/>
                      <a:pt x="777669" y="888034"/>
                      <a:pt x="707132" y="841746"/>
                    </a:cubicBezTo>
                    <a:lnTo>
                      <a:pt x="136495" y="1280102"/>
                    </a:lnTo>
                    <a:cubicBezTo>
                      <a:pt x="21896" y="1327168"/>
                      <a:pt x="-44029" y="1213730"/>
                      <a:pt x="33797" y="1113182"/>
                    </a:cubicBezTo>
                    <a:lnTo>
                      <a:pt x="568587" y="703518"/>
                    </a:lnTo>
                    <a:cubicBezTo>
                      <a:pt x="522087" y="632814"/>
                      <a:pt x="495556" y="548105"/>
                      <a:pt x="495556" y="457200"/>
                    </a:cubicBezTo>
                    <a:cubicBezTo>
                      <a:pt x="495556" y="204695"/>
                      <a:pt x="700251" y="0"/>
                      <a:pt x="952756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4">
                  <a:defRPr/>
                </a:pPr>
                <a:endParaRPr lang="en-US" kern="0" dirty="0" err="1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4440962" y="2817290"/>
                <a:ext cx="138411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138411" h="327273">
                    <a:moveTo>
                      <a:pt x="95771" y="0"/>
                    </a:moveTo>
                    <a:lnTo>
                      <a:pt x="138411" y="0"/>
                    </a:lnTo>
                    <a:lnTo>
                      <a:pt x="138411" y="327273"/>
                    </a:lnTo>
                    <a:lnTo>
                      <a:pt x="68089" y="327273"/>
                    </a:lnTo>
                    <a:lnTo>
                      <a:pt x="68089" y="79474"/>
                    </a:lnTo>
                    <a:cubicBezTo>
                      <a:pt x="64220" y="82897"/>
                      <a:pt x="59643" y="86134"/>
                      <a:pt x="54360" y="89185"/>
                    </a:cubicBezTo>
                    <a:cubicBezTo>
                      <a:pt x="49077" y="92236"/>
                      <a:pt x="43458" y="94990"/>
                      <a:pt x="37505" y="97445"/>
                    </a:cubicBezTo>
                    <a:cubicBezTo>
                      <a:pt x="31552" y="99901"/>
                      <a:pt x="25376" y="101985"/>
                      <a:pt x="18976" y="103696"/>
                    </a:cubicBezTo>
                    <a:cubicBezTo>
                      <a:pt x="12576" y="105408"/>
                      <a:pt x="6251" y="106635"/>
                      <a:pt x="0" y="107380"/>
                    </a:cubicBezTo>
                    <a:lnTo>
                      <a:pt x="0" y="47997"/>
                    </a:lnTo>
                    <a:cubicBezTo>
                      <a:pt x="18306" y="42639"/>
                      <a:pt x="35570" y="35793"/>
                      <a:pt x="51793" y="27459"/>
                    </a:cubicBezTo>
                    <a:cubicBezTo>
                      <a:pt x="68015" y="19125"/>
                      <a:pt x="82674" y="9972"/>
                      <a:pt x="957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 bwMode="auto">
              <a:xfrm>
                <a:off x="4353946" y="3221850"/>
                <a:ext cx="266381" cy="379849"/>
              </a:xfrm>
              <a:custGeom>
                <a:avLst/>
                <a:gdLst/>
                <a:ahLst/>
                <a:cxnLst/>
                <a:rect l="l" t="t" r="r" b="b"/>
                <a:pathLst>
                  <a:path w="232172" h="331068">
                    <a:moveTo>
                      <a:pt x="120551" y="0"/>
                    </a:moveTo>
                    <a:cubicBezTo>
                      <a:pt x="194965" y="0"/>
                      <a:pt x="232172" y="54397"/>
                      <a:pt x="232172" y="163190"/>
                    </a:cubicBezTo>
                    <a:cubicBezTo>
                      <a:pt x="232172" y="217364"/>
                      <a:pt x="222014" y="258887"/>
                      <a:pt x="201699" y="287759"/>
                    </a:cubicBezTo>
                    <a:cubicBezTo>
                      <a:pt x="181384" y="316632"/>
                      <a:pt x="152251" y="331068"/>
                      <a:pt x="114300" y="331068"/>
                    </a:cubicBezTo>
                    <a:cubicBezTo>
                      <a:pt x="38100" y="331068"/>
                      <a:pt x="0" y="277564"/>
                      <a:pt x="0" y="170557"/>
                    </a:cubicBezTo>
                    <a:cubicBezTo>
                      <a:pt x="0" y="115044"/>
                      <a:pt x="10306" y="72740"/>
                      <a:pt x="30919" y="43644"/>
                    </a:cubicBezTo>
                    <a:cubicBezTo>
                      <a:pt x="51532" y="14548"/>
                      <a:pt x="81409" y="0"/>
                      <a:pt x="120551" y="0"/>
                    </a:cubicBezTo>
                    <a:close/>
                    <a:moveTo>
                      <a:pt x="117425" y="53801"/>
                    </a:moveTo>
                    <a:cubicBezTo>
                      <a:pt x="86915" y="53801"/>
                      <a:pt x="71661" y="92125"/>
                      <a:pt x="71661" y="168771"/>
                    </a:cubicBezTo>
                    <a:cubicBezTo>
                      <a:pt x="71661" y="240953"/>
                      <a:pt x="86618" y="277044"/>
                      <a:pt x="116532" y="277044"/>
                    </a:cubicBezTo>
                    <a:cubicBezTo>
                      <a:pt x="145703" y="277044"/>
                      <a:pt x="160288" y="239837"/>
                      <a:pt x="160288" y="165422"/>
                    </a:cubicBezTo>
                    <a:cubicBezTo>
                      <a:pt x="160288" y="91008"/>
                      <a:pt x="146000" y="53801"/>
                      <a:pt x="117425" y="538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150" name="Straight Arrow Connector 149"/>
          <p:cNvCxnSpPr/>
          <p:nvPr/>
        </p:nvCxnSpPr>
        <p:spPr>
          <a:xfrm>
            <a:off x="1706884" y="2821507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706884" y="3350170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 bwMode="auto">
          <a:xfrm>
            <a:off x="3000418" y="3134817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Methods</a:t>
            </a:r>
          </a:p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endpoint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000418" y="2594359"/>
            <a:ext cx="1102183" cy="42166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r>
              <a:rPr lang="en-US" sz="1199" kern="0" dirty="0">
                <a:solidFill>
                  <a:srgbClr val="FFFFFF"/>
                </a:solidFill>
                <a:latin typeface="Segoe UI"/>
              </a:rPr>
              <a:t>Twin endpoint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6138539" y="4227782"/>
            <a:ext cx="1502976" cy="589453"/>
            <a:chOff x="6263903" y="4227885"/>
            <a:chExt cx="1503190" cy="589537"/>
          </a:xfrm>
        </p:grpSpPr>
        <p:sp>
          <p:nvSpPr>
            <p:cNvPr id="155" name="C2D send endpoint"/>
            <p:cNvSpPr/>
            <p:nvPr/>
          </p:nvSpPr>
          <p:spPr bwMode="auto">
            <a:xfrm>
              <a:off x="6263903" y="4227885"/>
              <a:ext cx="1503190" cy="589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Twins endpoint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7413046" y="4289302"/>
              <a:ext cx="284937" cy="271134"/>
              <a:chOff x="7413046" y="3460540"/>
              <a:chExt cx="284937" cy="271134"/>
            </a:xfrm>
          </p:grpSpPr>
          <p:sp>
            <p:nvSpPr>
              <p:cNvPr id="157" name="Round Same Side Corner Rectangle 156"/>
              <p:cNvSpPr/>
              <p:nvPr/>
            </p:nvSpPr>
            <p:spPr bwMode="auto">
              <a:xfrm>
                <a:off x="7413046" y="3460540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58" name="Round Same Side Corner Rectangle 157"/>
              <p:cNvSpPr/>
              <p:nvPr/>
            </p:nvSpPr>
            <p:spPr bwMode="auto">
              <a:xfrm>
                <a:off x="7413253" y="3460540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59" name="Round Same Side Corner Rectangle 158"/>
              <p:cNvSpPr/>
              <p:nvPr/>
            </p:nvSpPr>
            <p:spPr bwMode="auto">
              <a:xfrm>
                <a:off x="7455863" y="3510027"/>
                <a:ext cx="199303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0" name="Round Same Side Corner Rectangle 159"/>
              <p:cNvSpPr/>
              <p:nvPr/>
            </p:nvSpPr>
            <p:spPr bwMode="auto">
              <a:xfrm>
                <a:off x="7455863" y="3510027"/>
                <a:ext cx="199303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1" name="Round Same Side Corner Rectangle 160"/>
              <p:cNvSpPr/>
              <p:nvPr/>
            </p:nvSpPr>
            <p:spPr bwMode="auto">
              <a:xfrm>
                <a:off x="7498474" y="3560651"/>
                <a:ext cx="199302" cy="171023"/>
              </a:xfrm>
              <a:prstGeom prst="round2SameRect">
                <a:avLst>
                  <a:gd name="adj1" fmla="val 52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2" name="Round Same Side Corner Rectangle 161"/>
              <p:cNvSpPr/>
              <p:nvPr/>
            </p:nvSpPr>
            <p:spPr bwMode="auto">
              <a:xfrm>
                <a:off x="7498681" y="3560651"/>
                <a:ext cx="199302" cy="35876"/>
              </a:xfrm>
              <a:prstGeom prst="round2SameRect">
                <a:avLst>
                  <a:gd name="adj1" fmla="val 2414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 dirty="0" err="1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6138539" y="4875313"/>
            <a:ext cx="1502976" cy="668192"/>
            <a:chOff x="6263903" y="4875508"/>
            <a:chExt cx="1503190" cy="668287"/>
          </a:xfrm>
        </p:grpSpPr>
        <p:sp>
          <p:nvSpPr>
            <p:cNvPr id="164" name="Msg feedback"/>
            <p:cNvSpPr/>
            <p:nvPr/>
          </p:nvSpPr>
          <p:spPr bwMode="auto">
            <a:xfrm>
              <a:off x="6263903" y="4875508"/>
              <a:ext cx="1503190" cy="668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91414" rIns="0" bIns="9138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397" fontAlgn="base">
                <a:spcBef>
                  <a:spcPct val="0"/>
                </a:spcBef>
                <a:defRPr/>
              </a:pPr>
              <a:r>
                <a:rPr lang="en-US" sz="1199" kern="0" dirty="0">
                  <a:solidFill>
                    <a:srgbClr val="161616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Devices Methods endpoint</a:t>
              </a: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7496761" y="4903977"/>
              <a:ext cx="184602" cy="186379"/>
              <a:chOff x="7470564" y="2647101"/>
              <a:chExt cx="184602" cy="186379"/>
            </a:xfrm>
          </p:grpSpPr>
          <p:sp>
            <p:nvSpPr>
              <p:cNvPr id="166" name="Oval 718"/>
              <p:cNvSpPr>
                <a:spLocks noChangeArrowheads="1"/>
              </p:cNvSpPr>
              <p:nvPr/>
            </p:nvSpPr>
            <p:spPr bwMode="auto">
              <a:xfrm>
                <a:off x="7470564" y="2782147"/>
                <a:ext cx="50741" cy="513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7" name="Freeform 719"/>
              <p:cNvSpPr>
                <a:spLocks/>
              </p:cNvSpPr>
              <p:nvPr/>
            </p:nvSpPr>
            <p:spPr bwMode="auto">
              <a:xfrm>
                <a:off x="7470564" y="2709885"/>
                <a:ext cx="122015" cy="123595"/>
              </a:xfrm>
              <a:custGeom>
                <a:avLst/>
                <a:gdLst>
                  <a:gd name="T0" fmla="*/ 262 w 262"/>
                  <a:gd name="T1" fmla="*/ 265 h 265"/>
                  <a:gd name="T2" fmla="*/ 186 w 262"/>
                  <a:gd name="T3" fmla="*/ 265 h 265"/>
                  <a:gd name="T4" fmla="*/ 0 w 262"/>
                  <a:gd name="T5" fmla="*/ 78 h 265"/>
                  <a:gd name="T6" fmla="*/ 0 w 262"/>
                  <a:gd name="T7" fmla="*/ 78 h 265"/>
                  <a:gd name="T8" fmla="*/ 0 w 262"/>
                  <a:gd name="T9" fmla="*/ 0 h 265"/>
                  <a:gd name="T10" fmla="*/ 262 w 262"/>
                  <a:gd name="T11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265">
                    <a:moveTo>
                      <a:pt x="262" y="265"/>
                    </a:moveTo>
                    <a:cubicBezTo>
                      <a:pt x="186" y="265"/>
                      <a:pt x="186" y="265"/>
                      <a:pt x="186" y="265"/>
                    </a:cubicBezTo>
                    <a:cubicBezTo>
                      <a:pt x="186" y="161"/>
                      <a:pt x="103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5" y="0"/>
                      <a:pt x="262" y="119"/>
                      <a:pt x="262" y="2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68" name="Freeform 720"/>
              <p:cNvSpPr>
                <a:spLocks/>
              </p:cNvSpPr>
              <p:nvPr/>
            </p:nvSpPr>
            <p:spPr bwMode="auto">
              <a:xfrm>
                <a:off x="7470564" y="2647101"/>
                <a:ext cx="184602" cy="186379"/>
              </a:xfrm>
              <a:custGeom>
                <a:avLst/>
                <a:gdLst>
                  <a:gd name="T0" fmla="*/ 317 w 396"/>
                  <a:gd name="T1" fmla="*/ 400 h 400"/>
                  <a:gd name="T2" fmla="*/ 0 w 396"/>
                  <a:gd name="T3" fmla="*/ 80 h 400"/>
                  <a:gd name="T4" fmla="*/ 0 w 396"/>
                  <a:gd name="T5" fmla="*/ 0 h 400"/>
                  <a:gd name="T6" fmla="*/ 396 w 396"/>
                  <a:gd name="T7" fmla="*/ 400 h 400"/>
                  <a:gd name="T8" fmla="*/ 317 w 396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6" h="400">
                    <a:moveTo>
                      <a:pt x="317" y="400"/>
                    </a:moveTo>
                    <a:cubicBezTo>
                      <a:pt x="317" y="223"/>
                      <a:pt x="175" y="80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396" y="179"/>
                      <a:pt x="396" y="400"/>
                    </a:cubicBezTo>
                    <a:lnTo>
                      <a:pt x="317" y="40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 sz="1199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cxnSp>
        <p:nvCxnSpPr>
          <p:cNvPr id="169" name="Straight Arrow Connector 168"/>
          <p:cNvCxnSpPr/>
          <p:nvPr/>
        </p:nvCxnSpPr>
        <p:spPr>
          <a:xfrm flipH="1">
            <a:off x="7746481" y="4470013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46481" y="5222269"/>
            <a:ext cx="104179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C5AC971-9B96-45A1-A529-A12BF8D70A8A}"/>
              </a:ext>
            </a:extLst>
          </p:cNvPr>
          <p:cNvGrpSpPr/>
          <p:nvPr/>
        </p:nvGrpSpPr>
        <p:grpSpPr>
          <a:xfrm>
            <a:off x="4675775" y="1165366"/>
            <a:ext cx="249187" cy="250967"/>
            <a:chOff x="4394200" y="2326592"/>
            <a:chExt cx="4115573" cy="414496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21DB1CA-0318-4F9C-83B6-D8B62DF517E4}"/>
                </a:ext>
              </a:extLst>
            </p:cNvPr>
            <p:cNvSpPr/>
            <p:nvPr/>
          </p:nvSpPr>
          <p:spPr bwMode="auto">
            <a:xfrm>
              <a:off x="4394200" y="2326592"/>
              <a:ext cx="4115573" cy="4144960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L-Shape 172">
              <a:extLst>
                <a:ext uri="{FF2B5EF4-FFF2-40B4-BE49-F238E27FC236}">
                  <a16:creationId xmlns:a16="http://schemas.microsoft.com/office/drawing/2014/main" id="{28E796BA-053C-4E37-8B42-66DA15B136FD}"/>
                </a:ext>
              </a:extLst>
            </p:cNvPr>
            <p:cNvSpPr/>
            <p:nvPr/>
          </p:nvSpPr>
          <p:spPr bwMode="auto">
            <a:xfrm>
              <a:off x="4394200" y="5353952"/>
              <a:ext cx="1155700" cy="1117600"/>
            </a:xfrm>
            <a:prstGeom prst="corner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L-Shape 173">
              <a:extLst>
                <a:ext uri="{FF2B5EF4-FFF2-40B4-BE49-F238E27FC236}">
                  <a16:creationId xmlns:a16="http://schemas.microsoft.com/office/drawing/2014/main" id="{25E10417-FEA3-42D8-9050-EE3A78A74CB5}"/>
                </a:ext>
              </a:extLst>
            </p:cNvPr>
            <p:cNvSpPr/>
            <p:nvPr/>
          </p:nvSpPr>
          <p:spPr bwMode="auto">
            <a:xfrm rot="10800000">
              <a:off x="7354073" y="2326592"/>
              <a:ext cx="1155700" cy="1117600"/>
            </a:xfrm>
            <a:prstGeom prst="corner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661F18B-D98D-4FE1-B734-A838F11BB853}"/>
                </a:ext>
              </a:extLst>
            </p:cNvPr>
            <p:cNvSpPr/>
            <p:nvPr/>
          </p:nvSpPr>
          <p:spPr bwMode="auto">
            <a:xfrm>
              <a:off x="6507480" y="3962400"/>
              <a:ext cx="815340" cy="81534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4D3DE85-4D49-439A-A65A-F70AAFB8B5DD}"/>
                </a:ext>
              </a:extLst>
            </p:cNvPr>
            <p:cNvSpPr/>
            <p:nvPr/>
          </p:nvSpPr>
          <p:spPr bwMode="auto">
            <a:xfrm>
              <a:off x="7056120" y="5044440"/>
              <a:ext cx="601980" cy="6019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9168B1A-EF8D-46FD-A442-8479245966E7}"/>
                </a:ext>
              </a:extLst>
            </p:cNvPr>
            <p:cNvSpPr/>
            <p:nvPr/>
          </p:nvSpPr>
          <p:spPr bwMode="auto">
            <a:xfrm>
              <a:off x="5951220" y="3078480"/>
              <a:ext cx="601980" cy="6019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CEDEAE-4FE8-45DE-8BF5-44378D68B9B4}"/>
                </a:ext>
              </a:extLst>
            </p:cNvPr>
            <p:cNvSpPr/>
            <p:nvPr/>
          </p:nvSpPr>
          <p:spPr bwMode="auto">
            <a:xfrm>
              <a:off x="5105400" y="4274820"/>
              <a:ext cx="487680" cy="4876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446D98B-36AC-4E90-9A31-F6215B2FCFB0}"/>
                </a:ext>
              </a:extLst>
            </p:cNvPr>
            <p:cNvSpPr/>
            <p:nvPr/>
          </p:nvSpPr>
          <p:spPr bwMode="auto">
            <a:xfrm>
              <a:off x="6019800" y="5059680"/>
              <a:ext cx="487680" cy="487680"/>
            </a:xfrm>
            <a:prstGeom prst="ellipse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836CB48-DE1F-4CA5-BC55-FAF47955A940}"/>
                </a:ext>
              </a:extLst>
            </p:cNvPr>
            <p:cNvSpPr/>
            <p:nvPr/>
          </p:nvSpPr>
          <p:spPr bwMode="auto">
            <a:xfrm rot="3266723">
              <a:off x="6126479" y="3802380"/>
              <a:ext cx="83820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7820CE-1B12-4C40-B3B4-9333D457A3C0}"/>
                </a:ext>
              </a:extLst>
            </p:cNvPr>
            <p:cNvSpPr/>
            <p:nvPr/>
          </p:nvSpPr>
          <p:spPr bwMode="auto">
            <a:xfrm rot="3266723">
              <a:off x="6774179" y="4899660"/>
              <a:ext cx="83820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1C1CE5F-6623-49E9-A027-87E781B4A0EF}"/>
                </a:ext>
              </a:extLst>
            </p:cNvPr>
            <p:cNvSpPr/>
            <p:nvPr/>
          </p:nvSpPr>
          <p:spPr bwMode="auto">
            <a:xfrm rot="7369166">
              <a:off x="6065519" y="4922518"/>
              <a:ext cx="83820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800D92E-45EB-461B-ABA1-514152445707}"/>
                </a:ext>
              </a:extLst>
            </p:cNvPr>
            <p:cNvSpPr/>
            <p:nvPr/>
          </p:nvSpPr>
          <p:spPr bwMode="auto">
            <a:xfrm rot="21340763">
              <a:off x="5546991" y="4402220"/>
              <a:ext cx="1097280" cy="76200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0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9" grpId="0" animBg="1"/>
      <p:bldP spid="152" grpId="0" animBg="1"/>
      <p:bldP spid="1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091" y="116468"/>
            <a:ext cx="5318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Comprension question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0020" y="1104338"/>
            <a:ext cx="10570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the difference between a Cloud 2 Device message and a calling a Device Method?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019" y="2651019"/>
            <a:ext cx="10570483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1) Device Method requires the device to be online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018" y="3127884"/>
            <a:ext cx="10570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2) Device Method it is direct to a specified device, executed (almost) immediatly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018" y="4131332"/>
            <a:ext cx="10570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3) Cloud 2 device messages are received by all devices!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91" y="116468"/>
            <a:ext cx="4330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 smtClean="0">
                <a:ln w="0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application</a:t>
            </a:r>
            <a:endParaRPr lang="it-IT" sz="4000" dirty="0">
              <a:ln w="0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020" y="1104338"/>
            <a:ext cx="10570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acess Iot Hub functions we need a key. On the Iot Hub we can define various policies, and we will have one key for each policy.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7394" y="2455295"/>
            <a:ext cx="4473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to: </a:t>
            </a: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goo.gl/Uz3HEb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5091" y="3517414"/>
            <a:ext cx="11666857" cy="2677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deviceClient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DeviceClient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.Create(iotHubUri,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DeviceAuthenticationWithRegistrySymmetricKey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(deviceId, deviceKey), TransportType.Mqtt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it-IT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//update twin</a:t>
            </a: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twin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deviceClient.GetTwinAsync();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reportedProperties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TwinCollection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reportedProperties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deviceClient.UpdateReportedPropertiesAsync(reportedProperties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deviceClient.SetMethodHandlerAsync(</a:t>
            </a:r>
            <a:r>
              <a:rPr lang="it-IT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"deviceMethod"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DeviceMethod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.WaitAll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 SendDeviceToCloudMessagesAsync(), ReceiveC2dAsync() );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811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427703"/>
            <a:ext cx="10741742" cy="17993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SendDeviceToCloudMessagesAsync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while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telemetryDataPoint =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message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Message(Encoding.ASCII.GetBytes(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JsonConvert.SerializeObject(telemetryDataPoint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deviceClient.SendEventAsync(message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Task.Delay(3000);</a:t>
            </a:r>
          </a:p>
          <a:p>
            <a:pPr lvl="0"/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601929"/>
            <a:ext cx="7718323" cy="22467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ReceiveC2dAsync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Message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receivedMessage 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deviceClient.ReceiveAsync();</a:t>
            </a:r>
          </a:p>
          <a:p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(receivedMessage ==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content = Encoding.ASCII.GetString(receivedMessage.GetBytes());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await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deviceClient.CompleteAsync(receivedMessage);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400" dirty="0"/>
          </a:p>
        </p:txBody>
      </p:sp>
      <p:sp>
        <p:nvSpPr>
          <p:cNvPr id="9" name="Rectangle 8"/>
          <p:cNvSpPr/>
          <p:nvPr/>
        </p:nvSpPr>
        <p:spPr>
          <a:xfrm>
            <a:off x="304800" y="5223620"/>
            <a:ext cx="10129684" cy="738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99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9999"/>
                </a:solidFill>
                <a:latin typeface="Consolas" panose="020B0609020204030204" pitchFamily="49" charset="0"/>
              </a:rPr>
              <a:t>MethodResponse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DeviceMethod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9999"/>
                </a:solidFill>
                <a:latin typeface="Consolas" panose="020B0609020204030204" pitchFamily="49" charset="0"/>
              </a:rPr>
              <a:t>MethodRequest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userContext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it-IT" sz="1400" dirty="0" smtClean="0"/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599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Microsoft Azure              Iot Hub Lab</vt:lpstr>
      <vt:lpstr>PowerPoint Presentation</vt:lpstr>
      <vt:lpstr>PowerPoint Presentation</vt:lpstr>
      <vt:lpstr>PowerPoint Presentation</vt:lpstr>
      <vt:lpstr>PowerPoint Presentation</vt:lpstr>
      <vt:lpstr>IOT HUB 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Reply.96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Aldrigo Raffaele</dc:creator>
  <cp:lastModifiedBy>Aldrigo Raffaele</cp:lastModifiedBy>
  <cp:revision>70</cp:revision>
  <dcterms:created xsi:type="dcterms:W3CDTF">2018-03-22T15:40:40Z</dcterms:created>
  <dcterms:modified xsi:type="dcterms:W3CDTF">2018-07-12T12:43:34Z</dcterms:modified>
</cp:coreProperties>
</file>