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2" r:id="rId4"/>
    <p:sldId id="270" r:id="rId5"/>
    <p:sldId id="258" r:id="rId6"/>
    <p:sldId id="262" r:id="rId7"/>
    <p:sldId id="265" r:id="rId8"/>
    <p:sldId id="271" r:id="rId9"/>
    <p:sldId id="268" r:id="rId10"/>
    <p:sldId id="259" r:id="rId11"/>
    <p:sldId id="260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3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6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8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71601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6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5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126945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0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2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40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8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6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3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8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1761070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70" y="2069433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70325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6" y="1770325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239254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8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2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9" y="1311443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2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2" y="873216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7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8" y="5883278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" y="67101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5" y="67101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9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2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1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159655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3" y="1239263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92168"/>
            <a:ext cx="6589231" cy="117215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(Acoustic CAPPCHA)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9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1" y="3349072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6" y="2004872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/>
              <a:t>Noise evaluation</a:t>
            </a:r>
            <a:endParaRPr lang="it-IT" sz="20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965032" y="2446527"/>
            <a:ext cx="3797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 2 seconds long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a </a:t>
            </a:r>
            <a:r>
              <a:rPr lang="it-IT" sz="1600" dirty="0" err="1">
                <a:solidFill>
                  <a:schemeClr val="tx2"/>
                </a:solidFill>
              </a:rPr>
              <a:t>noise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evaluated</a:t>
            </a:r>
            <a:endParaRPr lang="it-IT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/>
            <a:r>
              <a:rPr lang="it-IT" sz="1600" dirty="0">
                <a:solidFill>
                  <a:schemeClr val="tx2"/>
                </a:solidFill>
              </a:rPr>
              <a:t>An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</a:t>
            </a:r>
            <a:r>
              <a:rPr lang="it-IT" sz="1600" dirty="0" err="1">
                <a:solidFill>
                  <a:schemeClr val="tx2"/>
                </a:solidFill>
              </a:rPr>
              <a:t>filtered</a:t>
            </a:r>
            <a:r>
              <a:rPr lang="it-IT" sz="1600" dirty="0">
                <a:solidFill>
                  <a:schemeClr val="tx2"/>
                </a:solidFill>
              </a:rPr>
              <a:t> with the </a:t>
            </a:r>
            <a:r>
              <a:rPr lang="it-IT" sz="1600" dirty="0" err="1">
                <a:solidFill>
                  <a:schemeClr val="tx2"/>
                </a:solidFill>
              </a:rPr>
              <a:t>previous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, </a:t>
            </a:r>
            <a:r>
              <a:rPr lang="it-IT" sz="1600" dirty="0" err="1">
                <a:solidFill>
                  <a:schemeClr val="tx2"/>
                </a:solidFill>
              </a:rPr>
              <a:t>trying</a:t>
            </a:r>
            <a:r>
              <a:rPr lang="it-IT" sz="1600" dirty="0">
                <a:solidFill>
                  <a:schemeClr val="tx2"/>
                </a:solidFill>
              </a:rPr>
              <a:t> to </a:t>
            </a:r>
            <a:r>
              <a:rPr lang="it-IT" sz="1600" dirty="0" err="1">
                <a:solidFill>
                  <a:schemeClr val="tx2"/>
                </a:solidFill>
              </a:rPr>
              <a:t>find</a:t>
            </a:r>
            <a:r>
              <a:rPr lang="it-IT" sz="1600" dirty="0">
                <a:solidFill>
                  <a:schemeClr val="tx2"/>
                </a:solidFill>
              </a:rPr>
              <a:t> the audio </a:t>
            </a:r>
            <a:r>
              <a:rPr lang="it-IT" sz="1600" dirty="0" err="1">
                <a:solidFill>
                  <a:schemeClr val="tx2"/>
                </a:solidFill>
              </a:rPr>
              <a:t>peaks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related</a:t>
            </a:r>
            <a:r>
              <a:rPr lang="it-IT" sz="1600" dirty="0">
                <a:solidFill>
                  <a:schemeClr val="tx2"/>
                </a:solidFill>
              </a:rPr>
              <a:t> to the </a:t>
            </a:r>
            <a:r>
              <a:rPr lang="it-IT" sz="1600" dirty="0" err="1">
                <a:solidFill>
                  <a:schemeClr val="tx2"/>
                </a:solidFill>
              </a:rPr>
              <a:t>keyboard</a:t>
            </a:r>
            <a:r>
              <a:rPr lang="it-IT" sz="1600" dirty="0">
                <a:solidFill>
                  <a:schemeClr val="tx2"/>
                </a:solidFill>
              </a:rPr>
              <a:t> events.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A9CCB0B1-3D09-4DEE-9DFA-C497E509E2BD}"/>
              </a:ext>
            </a:extLst>
          </p:cNvPr>
          <p:cNvSpPr txBox="1">
            <a:spLocks/>
          </p:cNvSpPr>
          <p:nvPr/>
        </p:nvSpPr>
        <p:spPr>
          <a:xfrm>
            <a:off x="473243" y="2986417"/>
            <a:ext cx="3330713" cy="1577840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Communication between client and server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D5A98C-1AA6-43D0-8F96-9DEAF4E09737}"/>
              </a:ext>
            </a:extLst>
          </p:cNvPr>
          <p:cNvSpPr txBox="1"/>
          <p:nvPr/>
        </p:nvSpPr>
        <p:spPr>
          <a:xfrm>
            <a:off x="435110" y="2446527"/>
            <a:ext cx="3368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phases of the analysis:</a:t>
            </a:r>
            <a:endParaRPr lang="it-I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15978"/>
            <a:ext cx="4032714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over 200 audio files per key of the keyboard</a:t>
            </a:r>
          </a:p>
          <a:p>
            <a:pPr marL="322650" indent="-285750"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Type of possible features:</a:t>
            </a:r>
            <a:endParaRPr lang="en-GB" sz="1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699750" lvl="1" indent="-285750"/>
            <a:r>
              <a:rPr lang="en-GB" sz="1600" dirty="0"/>
              <a:t>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  <a:endParaRPr lang="it-IT" sz="1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10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3" y="3297108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59380-EC23-4022-8139-273B0187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AD7BCA-1234-41EA-91C1-52767FB0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2780D3-94B0-4B53-A57C-974CDBF7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11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31E3944-3B51-44EB-8415-AE7173B460E2}"/>
              </a:ext>
            </a:extLst>
          </p:cNvPr>
          <p:cNvSpPr txBox="1">
            <a:spLocks/>
          </p:cNvSpPr>
          <p:nvPr/>
        </p:nvSpPr>
        <p:spPr>
          <a:xfrm>
            <a:off x="4653942" y="1499715"/>
            <a:ext cx="3905155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0EB7F44B-EDE9-4C61-A48E-703DA04C01B9}"/>
              </a:ext>
            </a:extLst>
          </p:cNvPr>
          <p:cNvSpPr txBox="1">
            <a:spLocks/>
          </p:cNvSpPr>
          <p:nvPr/>
        </p:nvSpPr>
        <p:spPr>
          <a:xfrm>
            <a:off x="4652171" y="3605348"/>
            <a:ext cx="4034629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2CD9F7-2A7D-4ACF-A0C5-18494647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37" y="1743256"/>
            <a:ext cx="2810943" cy="16840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4D6330-EFB8-43CF-97AE-EF01FCD4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79" y="3835434"/>
            <a:ext cx="2892546" cy="1730005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52EF38DF-A664-449A-9CBE-661CBBE8276C}"/>
              </a:ext>
            </a:extLst>
          </p:cNvPr>
          <p:cNvSpPr txBox="1">
            <a:spLocks/>
          </p:cNvSpPr>
          <p:nvPr/>
        </p:nvSpPr>
        <p:spPr>
          <a:xfrm>
            <a:off x="4428775" y="780597"/>
            <a:ext cx="4136886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Bot detection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2758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31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2117569"/>
            <a:ext cx="4009520" cy="131143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600" dirty="0"/>
              <a:t>based on cognitive capabilities of the user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2114815"/>
            <a:ext cx="3643474" cy="10545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600" dirty="0"/>
              <a:t>based on the human’s physical identity</a:t>
            </a:r>
            <a:endParaRPr lang="it-IT" sz="16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82422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82422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97" y="3278579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8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11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843687E-CB25-4CCC-9BF2-54373D009311}"/>
              </a:ext>
            </a:extLst>
          </p:cNvPr>
          <p:cNvSpPr txBox="1">
            <a:spLocks/>
          </p:cNvSpPr>
          <p:nvPr/>
        </p:nvSpPr>
        <p:spPr>
          <a:xfrm>
            <a:off x="170465" y="1233559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800" dirty="0"/>
              <a:t>program used to detect bot activity on web services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A1160-F9E1-4F59-9101-AECFE0B6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1" y="341245"/>
            <a:ext cx="6589231" cy="1172153"/>
          </a:xfrm>
        </p:spPr>
        <p:txBody>
          <a:bodyPr>
            <a:normAutofit/>
          </a:bodyPr>
          <a:lstStyle/>
          <a:p>
            <a:r>
              <a:rPr lang="en-GB" sz="3600" dirty="0"/>
              <a:t>Design of a new CAPTCHA</a:t>
            </a:r>
            <a:endParaRPr lang="it-IT" sz="3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D75C27-0F67-4563-B337-7F113F8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C18FB-7F01-4A81-A5A3-7D5352A7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D484-E598-4B20-BC0C-B92BE960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FE4003F-9153-46BB-8EB3-BC56D775874D}"/>
              </a:ext>
            </a:extLst>
          </p:cNvPr>
          <p:cNvSpPr txBox="1">
            <a:spLocks/>
          </p:cNvSpPr>
          <p:nvPr/>
        </p:nvSpPr>
        <p:spPr>
          <a:xfrm>
            <a:off x="313631" y="1383632"/>
            <a:ext cx="3330713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Invisible 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0B06FB-FC8B-49D4-8228-FAFADE0D6386}"/>
              </a:ext>
            </a:extLst>
          </p:cNvPr>
          <p:cNvSpPr txBox="1">
            <a:spLocks/>
          </p:cNvSpPr>
          <p:nvPr/>
        </p:nvSpPr>
        <p:spPr>
          <a:xfrm>
            <a:off x="4971600" y="1383632"/>
            <a:ext cx="3354705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AcCAPPCHA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038A7AD-3523-41E6-AF3B-D680B671E5D9}"/>
              </a:ext>
            </a:extLst>
          </p:cNvPr>
          <p:cNvSpPr/>
          <p:nvPr/>
        </p:nvSpPr>
        <p:spPr>
          <a:xfrm>
            <a:off x="3815880" y="2353874"/>
            <a:ext cx="729947" cy="5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1BCFB8A-175A-4019-95EC-BBA4CFE41FAB}"/>
              </a:ext>
            </a:extLst>
          </p:cNvPr>
          <p:cNvSpPr txBox="1">
            <a:spLocks/>
          </p:cNvSpPr>
          <p:nvPr/>
        </p:nvSpPr>
        <p:spPr>
          <a:xfrm>
            <a:off x="4995592" y="1923185"/>
            <a:ext cx="3330713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1400" dirty="0">
                <a:solidFill>
                  <a:schemeClr val="tx2"/>
                </a:solidFill>
              </a:rPr>
              <a:t>New CAPTCHA </a:t>
            </a:r>
            <a:r>
              <a:rPr lang="it-IT" sz="1400" dirty="0" err="1">
                <a:solidFill>
                  <a:schemeClr val="tx2"/>
                </a:solidFill>
              </a:rPr>
              <a:t>based</a:t>
            </a:r>
            <a:r>
              <a:rPr lang="it-IT" sz="1400" dirty="0">
                <a:solidFill>
                  <a:schemeClr val="tx2"/>
                </a:solidFill>
              </a:rPr>
              <a:t> on the </a:t>
            </a:r>
            <a:r>
              <a:rPr lang="it-IT" sz="1400" dirty="0" err="1">
                <a:solidFill>
                  <a:schemeClr val="tx2"/>
                </a:solidFill>
              </a:rPr>
              <a:t>analysis</a:t>
            </a:r>
            <a:r>
              <a:rPr lang="it-IT" sz="1400" dirty="0">
                <a:solidFill>
                  <a:schemeClr val="tx2"/>
                </a:solidFill>
              </a:rPr>
              <a:t> of: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acoustic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r>
              <a:rPr lang="en-GB" sz="1400" dirty="0">
                <a:solidFill>
                  <a:schemeClr val="tx2"/>
                </a:solidFill>
              </a:rPr>
              <a:t> of the PC microphone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the audio </a:t>
            </a:r>
            <a:r>
              <a:rPr lang="it-IT" sz="1400" dirty="0" err="1">
                <a:solidFill>
                  <a:schemeClr val="tx2"/>
                </a:solidFill>
              </a:rPr>
              <a:t>peaks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password, </a:t>
            </a:r>
            <a:r>
              <a:rPr lang="it-IT" sz="1400" dirty="0" err="1">
                <a:solidFill>
                  <a:schemeClr val="tx2"/>
                </a:solidFill>
              </a:rPr>
              <a:t>related</a:t>
            </a:r>
            <a:r>
              <a:rPr lang="it-IT" sz="1400" dirty="0">
                <a:solidFill>
                  <a:schemeClr val="tx2"/>
                </a:solidFill>
              </a:rPr>
              <a:t> to the </a:t>
            </a:r>
            <a:r>
              <a:rPr lang="it-IT" sz="1400" dirty="0" err="1">
                <a:solidFill>
                  <a:schemeClr val="tx2"/>
                </a:solidFill>
              </a:rPr>
              <a:t>keyboard</a:t>
            </a:r>
            <a:r>
              <a:rPr lang="it-IT" sz="1400" dirty="0">
                <a:solidFill>
                  <a:schemeClr val="tx2"/>
                </a:solidFill>
              </a:rPr>
              <a:t> events 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0EA973-F912-4C7D-8C54-3FB7BA9AAA0E}"/>
              </a:ext>
            </a:extLst>
          </p:cNvPr>
          <p:cNvSpPr txBox="1">
            <a:spLocks/>
          </p:cNvSpPr>
          <p:nvPr/>
        </p:nvSpPr>
        <p:spPr>
          <a:xfrm>
            <a:off x="477195" y="1923185"/>
            <a:ext cx="3167149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An implementation of modern CAPTCHA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</a:t>
            </a:r>
            <a:r>
              <a:rPr lang="it-IT" sz="1400" dirty="0" err="1">
                <a:solidFill>
                  <a:schemeClr val="tx2"/>
                </a:solidFill>
              </a:rPr>
              <a:t>accelerometer</a:t>
            </a:r>
            <a:r>
              <a:rPr lang="it-IT" sz="1400" dirty="0">
                <a:solidFill>
                  <a:schemeClr val="tx2"/>
                </a:solidFill>
              </a:rPr>
              <a:t>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 err="1">
                <a:solidFill>
                  <a:schemeClr val="tx2"/>
                </a:solidFill>
              </a:rPr>
              <a:t>difference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between</a:t>
            </a:r>
            <a:r>
              <a:rPr lang="it-IT" sz="1400" dirty="0">
                <a:solidFill>
                  <a:schemeClr val="tx2"/>
                </a:solidFill>
              </a:rPr>
              <a:t> hardware </a:t>
            </a:r>
            <a:r>
              <a:rPr lang="it-IT" sz="1400" dirty="0" err="1">
                <a:solidFill>
                  <a:schemeClr val="tx2"/>
                </a:solidFill>
              </a:rPr>
              <a:t>vibrations</a:t>
            </a:r>
            <a:r>
              <a:rPr lang="it-IT" sz="1400" dirty="0">
                <a:solidFill>
                  <a:schemeClr val="tx2"/>
                </a:solidFill>
              </a:rPr>
              <a:t> and hand </a:t>
            </a:r>
            <a:r>
              <a:rPr lang="it-IT" sz="1400" dirty="0" err="1">
                <a:solidFill>
                  <a:schemeClr val="tx2"/>
                </a:solidFill>
              </a:rPr>
              <a:t>movements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54DA699-E7BE-4B68-B5AD-09D218041A53}"/>
              </a:ext>
            </a:extLst>
          </p:cNvPr>
          <p:cNvSpPr txBox="1">
            <a:spLocks/>
          </p:cNvSpPr>
          <p:nvPr/>
        </p:nvSpPr>
        <p:spPr>
          <a:xfrm>
            <a:off x="4995592" y="4261011"/>
            <a:ext cx="3159177" cy="1490084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>
            <a:glow rad="101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between client and server</a:t>
            </a:r>
            <a:endParaRPr lang="it-IT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18F343-043B-4E38-A2C6-40634B250B6B}"/>
              </a:ext>
            </a:extLst>
          </p:cNvPr>
          <p:cNvSpPr txBox="1"/>
          <p:nvPr/>
        </p:nvSpPr>
        <p:spPr>
          <a:xfrm>
            <a:off x="4995592" y="3869466"/>
            <a:ext cx="315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Main phases of the analysis:</a:t>
            </a:r>
            <a:endParaRPr lang="it-IT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7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7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4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15" y="2356521"/>
            <a:ext cx="5967367" cy="2356604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6" y="379340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5F1E38-9E30-4D71-88B9-37EEFF804E3F}"/>
              </a:ext>
            </a:extLst>
          </p:cNvPr>
          <p:cNvSpPr txBox="1">
            <a:spLocks/>
          </p:cNvSpPr>
          <p:nvPr/>
        </p:nvSpPr>
        <p:spPr>
          <a:xfrm>
            <a:off x="730245" y="1335505"/>
            <a:ext cx="7683508" cy="41826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>
                <a:effectLst/>
              </a:rPr>
              <a:t>Each audio peak, detected during the insertion of the password, is identified by a key of the keyboard.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A human user is detected: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/>
              <a:t>if all the characters of the password are found in the sequence of keys associated to the audio peaks.</a:t>
            </a:r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2" y="30773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93081"/>
            <a:ext cx="4696143" cy="2993791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5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310864" y="2302676"/>
            <a:ext cx="3430958" cy="8225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m: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/>
              <a:t>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n:</a:t>
            </a:r>
            <a:r>
              <a:rPr lang="it-IT" sz="1800" dirty="0"/>
              <a:t> </a:t>
            </a:r>
            <a:r>
              <a:rPr lang="it-IT" sz="1800" dirty="0" err="1"/>
              <a:t>nonce</a:t>
            </a:r>
            <a:endParaRPr lang="it-IT" sz="180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EBEB036-3E87-4263-A21E-7B3272E8B78C}"/>
              </a:ext>
            </a:extLst>
          </p:cNvPr>
          <p:cNvSpPr/>
          <p:nvPr/>
        </p:nvSpPr>
        <p:spPr>
          <a:xfrm rot="5400000">
            <a:off x="1800790" y="3192206"/>
            <a:ext cx="451102" cy="34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646B4E5-B920-46F2-8886-BEDC9BFF1F75}"/>
              </a:ext>
            </a:extLst>
          </p:cNvPr>
          <p:cNvSpPr txBox="1">
            <a:spLocks/>
          </p:cNvSpPr>
          <p:nvPr/>
        </p:nvSpPr>
        <p:spPr>
          <a:xfrm>
            <a:off x="310863" y="3786856"/>
            <a:ext cx="3430958" cy="4511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98" y="1151989"/>
            <a:ext cx="4136886" cy="839835"/>
          </a:xfrm>
        </p:spPr>
        <p:txBody>
          <a:bodyPr>
            <a:normAutofit/>
          </a:bodyPr>
          <a:lstStyle/>
          <a:p>
            <a:r>
              <a:rPr lang="en-GB" sz="2600" dirty="0"/>
              <a:t>Human detection</a:t>
            </a:r>
            <a:endParaRPr lang="it-IT" sz="2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899" y="1789272"/>
            <a:ext cx="4293302" cy="256078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700" dirty="0"/>
              <a:t>Time correspondence is the best method</a:t>
            </a:r>
          </a:p>
          <a:p>
            <a:pPr lvl="1"/>
            <a:r>
              <a:rPr lang="en-GB" sz="1700" b="1" dirty="0"/>
              <a:t>Accuracy of 100%</a:t>
            </a:r>
          </a:p>
          <a:p>
            <a:pPr marL="756000" lvl="2" indent="0">
              <a:buNone/>
            </a:pPr>
            <a:r>
              <a:rPr lang="en-GB" sz="1700" dirty="0"/>
              <a:t>with a password </a:t>
            </a:r>
            <a:r>
              <a:rPr lang="en-GB" sz="1700" dirty="0">
                <a:effectLst/>
              </a:rPr>
              <a:t>of 14 characters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700" dirty="0"/>
              <a:t>the best relaxation percentage was 90%</a:t>
            </a:r>
            <a:endParaRPr lang="it-IT" sz="17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6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85303"/>
              </p:ext>
            </p:extLst>
          </p:nvPr>
        </p:nvGraphicFramePr>
        <p:xfrm>
          <a:off x="1057284" y="4354777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Type of problem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nd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rd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Standard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19%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Relaxed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83%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17%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4E1B3DD6-C99A-4915-999F-0A6BCAB57586}"/>
              </a:ext>
            </a:extLst>
          </p:cNvPr>
          <p:cNvSpPr txBox="1">
            <a:spLocks/>
          </p:cNvSpPr>
          <p:nvPr/>
        </p:nvSpPr>
        <p:spPr>
          <a:xfrm>
            <a:off x="4714507" y="1345291"/>
            <a:ext cx="3880200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Strength against known attacks</a:t>
            </a:r>
            <a:endParaRPr lang="it-IT" sz="26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15B4C77A-227D-4183-813F-3B7F700DB1D8}"/>
              </a:ext>
            </a:extLst>
          </p:cNvPr>
          <p:cNvSpPr txBox="1">
            <a:spLocks/>
          </p:cNvSpPr>
          <p:nvPr/>
        </p:nvSpPr>
        <p:spPr>
          <a:xfrm>
            <a:off x="4870924" y="4205263"/>
            <a:ext cx="3723783" cy="4962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Eavesdropping attack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35CDA2D-8CBA-47FC-8AA5-325B98B03165}"/>
              </a:ext>
            </a:extLst>
          </p:cNvPr>
          <p:cNvSpPr txBox="1">
            <a:spLocks/>
          </p:cNvSpPr>
          <p:nvPr/>
        </p:nvSpPr>
        <p:spPr>
          <a:xfrm>
            <a:off x="4870924" y="2186324"/>
            <a:ext cx="3723783" cy="209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Replay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Reverse engineering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Human solver relay attacks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Brute force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Denial of Service attack (DoS)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31E7BD5A-9EBF-4DFA-A19F-C253E9B06BAB}"/>
              </a:ext>
            </a:extLst>
          </p:cNvPr>
          <p:cNvSpPr txBox="1">
            <a:spLocks/>
          </p:cNvSpPr>
          <p:nvPr/>
        </p:nvSpPr>
        <p:spPr>
          <a:xfrm>
            <a:off x="544899" y="582215"/>
            <a:ext cx="8049808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Experimental 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D2A17B-9FE8-4B86-9920-32497E7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8D5E1-572D-4F1A-8193-FB59273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58FCD-23CD-475F-A73E-63E2949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7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EA0F97-43FA-445A-8C23-49248637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655" y="634846"/>
            <a:ext cx="4648689" cy="508318"/>
          </a:xfrm>
        </p:spPr>
        <p:txBody>
          <a:bodyPr>
            <a:noAutofit/>
          </a:bodyPr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1FF7B46-7FD6-4BFE-B575-42F4C86FB1A2}"/>
              </a:ext>
            </a:extLst>
          </p:cNvPr>
          <p:cNvSpPr txBox="1">
            <a:spLocks/>
          </p:cNvSpPr>
          <p:nvPr/>
        </p:nvSpPr>
        <p:spPr>
          <a:xfrm>
            <a:off x="1095258" y="1993088"/>
            <a:ext cx="6553774" cy="8307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devices                                  </a:t>
            </a:r>
            <a:r>
              <a:rPr lang="it-IT" dirty="0">
                <a:effectLst/>
              </a:rPr>
              <a:t>e.g. smartphones &amp; tablets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EC3866E-7D0C-4761-BA36-D0E3A4297ED2}"/>
              </a:ext>
            </a:extLst>
          </p:cNvPr>
          <p:cNvSpPr txBox="1">
            <a:spLocks/>
          </p:cNvSpPr>
          <p:nvPr/>
        </p:nvSpPr>
        <p:spPr>
          <a:xfrm>
            <a:off x="1095257" y="2812017"/>
            <a:ext cx="6735462" cy="1378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and:</a:t>
            </a:r>
          </a:p>
          <a:p>
            <a:pPr lvl="1"/>
            <a:r>
              <a:rPr lang="it-IT" sz="2000" dirty="0" err="1">
                <a:effectLst/>
              </a:rPr>
              <a:t>different</a:t>
            </a:r>
            <a:r>
              <a:rPr lang="it-IT" sz="2000" dirty="0">
                <a:effectLst/>
              </a:rPr>
              <a:t> users </a:t>
            </a:r>
            <a:r>
              <a:rPr lang="it-IT" sz="2000" dirty="0" err="1">
                <a:effectLst/>
              </a:rPr>
              <a:t>typing</a:t>
            </a:r>
            <a:r>
              <a:rPr lang="it-IT" sz="2000" dirty="0">
                <a:effectLst/>
              </a:rPr>
              <a:t> styles</a:t>
            </a:r>
          </a:p>
          <a:p>
            <a:pPr lvl="1"/>
            <a:r>
              <a:rPr lang="en-GB" sz="2000" dirty="0">
                <a:effectLst/>
              </a:rPr>
              <a:t>different level of wear and tear of a same hardware</a:t>
            </a:r>
            <a:endParaRPr lang="it-IT" sz="2000" dirty="0">
              <a:effectLst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08D449D-C4DD-478F-9BD8-A92CADF3AB43}"/>
              </a:ext>
            </a:extLst>
          </p:cNvPr>
          <p:cNvSpPr txBox="1">
            <a:spLocks/>
          </p:cNvSpPr>
          <p:nvPr/>
        </p:nvSpPr>
        <p:spPr>
          <a:xfrm>
            <a:off x="1095255" y="1427400"/>
            <a:ext cx="6790255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Improvement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of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character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correspondence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6" y="2421817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8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649</Words>
  <Application>Microsoft Office PowerPoint</Application>
  <PresentationFormat>Presentazione su schermo (4:3)</PresentationFormat>
  <Paragraphs>135</Paragraphs>
  <Slides>12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Design of a new CAPTCHA</vt:lpstr>
      <vt:lpstr>Evaluation of the user’s activity</vt:lpstr>
      <vt:lpstr>Presentazione standard di PowerPoint</vt:lpstr>
      <vt:lpstr>Communication  between client and server</vt:lpstr>
      <vt:lpstr>Human detection</vt:lpstr>
      <vt:lpstr>Future work</vt:lpstr>
      <vt:lpstr>Thanks for your attention</vt:lpstr>
      <vt:lpstr>AcCAPPCHA  (Acoustic CAPPCHA)</vt:lpstr>
      <vt:lpstr>Evaluation of the user’s activity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87</cp:revision>
  <dcterms:created xsi:type="dcterms:W3CDTF">2021-02-13T16:31:51Z</dcterms:created>
  <dcterms:modified xsi:type="dcterms:W3CDTF">2021-02-22T14:32:19Z</dcterms:modified>
</cp:coreProperties>
</file>