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70" r:id="rId5"/>
    <p:sldId id="258" r:id="rId6"/>
    <p:sldId id="260" r:id="rId7"/>
    <p:sldId id="262" r:id="rId8"/>
    <p:sldId id="265" r:id="rId9"/>
    <p:sldId id="271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18/02/2021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6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371599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4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19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1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39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6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4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2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2069431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39252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1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1311441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1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4" y="67099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4" y="67099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7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0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0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0" y="4159653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1" y="1239261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4" y="2421815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9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29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6"/>
            <a:ext cx="4129836" cy="156409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400" dirty="0"/>
              <a:t>based on cognitive capabilities of the user   (e.g. Image-based and text based CAPTCHAs)</a:t>
            </a:r>
            <a:r>
              <a:rPr lang="en-GB" dirty="0"/>
              <a:t>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2"/>
            <a:ext cx="3886654" cy="1564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400" dirty="0"/>
              <a:t>based on the human’s physical identity and on the evaluation of data from sensors or activity of the users on the web site        (e.g. Google </a:t>
            </a:r>
            <a:r>
              <a:rPr lang="en-GB" sz="1400" dirty="0" err="1"/>
              <a:t>ReCAPTCHAs</a:t>
            </a:r>
            <a:r>
              <a:rPr lang="en-GB" sz="1400" dirty="0"/>
              <a:t>)</a:t>
            </a:r>
            <a:endParaRPr lang="it-IT" sz="14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631345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631345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66" y="3628592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6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 smtClean="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600" dirty="0"/>
              <a:t>program used to prevent bot activity on the web services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87073"/>
            <a:ext cx="6589231" cy="1172153"/>
          </a:xfrm>
        </p:spPr>
        <p:txBody>
          <a:bodyPr/>
          <a:lstStyle/>
          <a:p>
            <a:r>
              <a:rPr lang="en-GB" dirty="0" err="1"/>
              <a:t>AcCAPPCHA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94EFF-6A50-4BDD-A718-DCEA2F0A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45" y="2887550"/>
            <a:ext cx="3330713" cy="1577840"/>
          </a:xfrm>
          <a:solidFill>
            <a:schemeClr val="accent2">
              <a:lumMod val="75000"/>
            </a:schemeClr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GB" sz="1600" dirty="0"/>
              <a:t>Noise evaluation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Evaluation of the user’s activity during the password insertion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Communication between client and server</a:t>
            </a:r>
            <a:endParaRPr lang="it-IT" sz="16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2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ACA4234-3B2A-4CF1-AA13-B4FFC7816778}"/>
              </a:ext>
            </a:extLst>
          </p:cNvPr>
          <p:cNvSpPr txBox="1">
            <a:spLocks/>
          </p:cNvSpPr>
          <p:nvPr/>
        </p:nvSpPr>
        <p:spPr>
          <a:xfrm>
            <a:off x="174458" y="1350111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600" dirty="0"/>
              <a:t>Acoustic CAPPCHA  (Completely Automated Public Physical test to tell Computers </a:t>
            </a:r>
            <a:r>
              <a:rPr lang="it-IT" sz="1600" dirty="0"/>
              <a:t>and </a:t>
            </a:r>
            <a:r>
              <a:rPr lang="it-IT" sz="1600" dirty="0" err="1"/>
              <a:t>Humans</a:t>
            </a:r>
            <a:r>
              <a:rPr lang="it-IT" sz="1600" dirty="0"/>
              <a:t> </a:t>
            </a:r>
            <a:r>
              <a:rPr lang="it-IT" sz="1600" dirty="0" err="1"/>
              <a:t>Apart</a:t>
            </a:r>
            <a:r>
              <a:rPr lang="it-IT" sz="1600" dirty="0"/>
              <a:t>) </a:t>
            </a:r>
          </a:p>
          <a:p>
            <a:pPr marL="36900" indent="0" algn="ctr">
              <a:buNone/>
            </a:pPr>
            <a:r>
              <a:rPr lang="it-IT" sz="1700" dirty="0" err="1"/>
              <a:t>based</a:t>
            </a:r>
            <a:r>
              <a:rPr lang="it-IT" sz="1700" dirty="0"/>
              <a:t> on the </a:t>
            </a:r>
            <a:r>
              <a:rPr lang="it-IT" sz="1700" dirty="0" err="1"/>
              <a:t>analysis</a:t>
            </a:r>
            <a:r>
              <a:rPr lang="it-IT" sz="1700" dirty="0"/>
              <a:t> of an acoustic side-</a:t>
            </a:r>
            <a:r>
              <a:rPr lang="it-IT" sz="1700" dirty="0" err="1"/>
              <a:t>channel</a:t>
            </a:r>
            <a:r>
              <a:rPr lang="en-GB" sz="1700" dirty="0"/>
              <a:t> of the PC microphone </a:t>
            </a:r>
            <a:endParaRPr lang="it-IT" sz="17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A21BA2-635A-4D24-B1DC-95A2E07600E2}"/>
              </a:ext>
            </a:extLst>
          </p:cNvPr>
          <p:cNvSpPr txBox="1"/>
          <p:nvPr/>
        </p:nvSpPr>
        <p:spPr>
          <a:xfrm>
            <a:off x="435114" y="2347658"/>
            <a:ext cx="3368844" cy="3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Main phases of the analysis: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5" y="3442703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4" y="2333799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Noise evaluation</a:t>
            </a:r>
            <a:endParaRPr lang="it-IT" sz="2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872789" y="2887550"/>
            <a:ext cx="379796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 2 seconds long audio file </a:t>
            </a:r>
            <a:r>
              <a:rPr lang="it-IT" sz="1400" dirty="0" err="1">
                <a:solidFill>
                  <a:schemeClr val="tx2"/>
                </a:solidFill>
              </a:rPr>
              <a:t>is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recorded</a:t>
            </a:r>
            <a:r>
              <a:rPr lang="it-IT" sz="1400" dirty="0">
                <a:solidFill>
                  <a:schemeClr val="tx2"/>
                </a:solidFill>
              </a:rPr>
              <a:t> and a </a:t>
            </a:r>
            <a:r>
              <a:rPr lang="it-IT" sz="1400" dirty="0" err="1">
                <a:solidFill>
                  <a:schemeClr val="tx2"/>
                </a:solidFill>
              </a:rPr>
              <a:t>noise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threshold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is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evaluated</a:t>
            </a:r>
            <a:endParaRPr lang="it-IT" sz="14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 indent="0">
              <a:buNone/>
            </a:pPr>
            <a:r>
              <a:rPr lang="it-IT" sz="1400" dirty="0">
                <a:solidFill>
                  <a:schemeClr val="tx2"/>
                </a:solidFill>
              </a:rPr>
              <a:t>An audio file </a:t>
            </a:r>
            <a:r>
              <a:rPr lang="it-IT" sz="1400" dirty="0" err="1">
                <a:solidFill>
                  <a:schemeClr val="tx2"/>
                </a:solidFill>
              </a:rPr>
              <a:t>is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recorded</a:t>
            </a:r>
            <a:r>
              <a:rPr lang="it-IT" sz="1400" dirty="0">
                <a:solidFill>
                  <a:schemeClr val="tx2"/>
                </a:solidFill>
              </a:rPr>
              <a:t> to </a:t>
            </a:r>
            <a:r>
              <a:rPr lang="it-IT" sz="1400" dirty="0" err="1">
                <a:solidFill>
                  <a:schemeClr val="tx2"/>
                </a:solidFill>
              </a:rPr>
              <a:t>find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all</a:t>
            </a:r>
            <a:r>
              <a:rPr lang="it-IT" sz="1400" dirty="0">
                <a:solidFill>
                  <a:schemeClr val="tx2"/>
                </a:solidFill>
              </a:rPr>
              <a:t> the audio </a:t>
            </a:r>
            <a:r>
              <a:rPr lang="it-IT" sz="1400" dirty="0" err="1">
                <a:solidFill>
                  <a:schemeClr val="tx2"/>
                </a:solidFill>
              </a:rPr>
              <a:t>peaks</a:t>
            </a:r>
            <a:r>
              <a:rPr lang="it-IT" sz="1400" dirty="0">
                <a:solidFill>
                  <a:schemeClr val="tx2"/>
                </a:solidFill>
              </a:rPr>
              <a:t>  </a:t>
            </a:r>
            <a:r>
              <a:rPr lang="it-IT" sz="1400" dirty="0" err="1">
                <a:solidFill>
                  <a:schemeClr val="tx2"/>
                </a:solidFill>
              </a:rPr>
              <a:t>that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have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intensity</a:t>
            </a:r>
            <a:r>
              <a:rPr lang="it-IT" sz="1400" dirty="0">
                <a:solidFill>
                  <a:schemeClr val="tx2"/>
                </a:solidFill>
              </a:rPr>
              <a:t>  </a:t>
            </a:r>
            <a:r>
              <a:rPr lang="it-IT" sz="1400" dirty="0" err="1">
                <a:solidFill>
                  <a:schemeClr val="tx2"/>
                </a:solidFill>
              </a:rPr>
              <a:t>greater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than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noise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threshold</a:t>
            </a:r>
            <a:r>
              <a:rPr lang="it-IT" sz="1400" dirty="0">
                <a:solidFill>
                  <a:schemeClr val="tx2"/>
                </a:solidFill>
              </a:rPr>
              <a:t> and are </a:t>
            </a:r>
            <a:r>
              <a:rPr lang="it-IT" sz="1400" dirty="0" err="1">
                <a:solidFill>
                  <a:schemeClr val="tx2"/>
                </a:solidFill>
              </a:rPr>
              <a:t>related</a:t>
            </a:r>
            <a:r>
              <a:rPr lang="it-IT" sz="1400" dirty="0">
                <a:solidFill>
                  <a:schemeClr val="tx2"/>
                </a:solidFill>
              </a:rPr>
              <a:t> to the </a:t>
            </a:r>
            <a:r>
              <a:rPr lang="it-IT" sz="1400" dirty="0" err="1">
                <a:solidFill>
                  <a:schemeClr val="tx2"/>
                </a:solidFill>
              </a:rPr>
              <a:t>keyboard</a:t>
            </a:r>
            <a:r>
              <a:rPr lang="it-IT" sz="1400" dirty="0">
                <a:solidFill>
                  <a:schemeClr val="tx2"/>
                </a:solidFill>
              </a:rPr>
              <a:t> events</a:t>
            </a:r>
            <a:r>
              <a:rPr lang="it-IT" sz="15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4" y="379338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5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5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0525F-A23A-4FF6-AB33-512DDB06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1528008"/>
            <a:ext cx="6027970" cy="1481409"/>
          </a:xfrm>
        </p:spPr>
        <p:txBody>
          <a:bodyPr>
            <a:normAutofit/>
          </a:bodyPr>
          <a:lstStyle/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Data acquisition</a:t>
            </a:r>
          </a:p>
          <a:p>
            <a:pPr marL="414000" lvl="1" indent="0">
              <a:buNone/>
            </a:pPr>
            <a:r>
              <a:rPr lang="en-GB" sz="1600" dirty="0"/>
              <a:t>200 audio files per key  of the keyboard + data augmentation</a:t>
            </a:r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17" y="2896936"/>
            <a:ext cx="6830377" cy="269742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4" y="379338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28008"/>
            <a:ext cx="4136886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Extraction of features from the audio peak in every file</a:t>
            </a:r>
          </a:p>
          <a:p>
            <a:pPr marL="414000" lvl="1" indent="0">
              <a:buNone/>
            </a:pPr>
            <a:r>
              <a:rPr lang="en-GB" sz="1600" dirty="0"/>
              <a:t>Three possible types of features:</a:t>
            </a: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    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a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5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1" y="3164756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4" y="379338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0" y="307732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61" y="2256685"/>
            <a:ext cx="5049485" cy="3219046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6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2983674" y="1479885"/>
            <a:ext cx="3168661" cy="776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b="1" dirty="0"/>
              <a:t>m:</a:t>
            </a:r>
            <a:r>
              <a:rPr lang="en-GB" sz="1600" dirty="0"/>
              <a:t> 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b="1" dirty="0"/>
              <a:t>n</a:t>
            </a:r>
            <a:r>
              <a:rPr lang="it-IT" sz="1400" b="1" dirty="0"/>
              <a:t>:</a:t>
            </a:r>
            <a:r>
              <a:rPr lang="it-IT" sz="1600" dirty="0"/>
              <a:t> </a:t>
            </a:r>
            <a:r>
              <a:rPr lang="it-IT" sz="1600" dirty="0" err="1"/>
              <a:t>nonce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14" y="812903"/>
            <a:ext cx="4136886" cy="839835"/>
          </a:xfrm>
        </p:spPr>
        <p:txBody>
          <a:bodyPr>
            <a:normAutofit/>
          </a:bodyPr>
          <a:lstStyle/>
          <a:p>
            <a:r>
              <a:rPr lang="en-GB" sz="2400" dirty="0"/>
              <a:t>Human detection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900" y="1499715"/>
            <a:ext cx="3966130" cy="251446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400" dirty="0"/>
              <a:t>Time correspondence is the best method</a:t>
            </a:r>
          </a:p>
          <a:p>
            <a:pPr lvl="1"/>
            <a:r>
              <a:rPr lang="en-GB" sz="1400" dirty="0"/>
              <a:t>It reaches an accuracy of 100% by inserting a password of 14 characters </a:t>
            </a:r>
            <a:r>
              <a:rPr lang="en-GB" sz="1400" b="1" i="1" dirty="0"/>
              <a:t>“he35ghibn564st”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400" dirty="0"/>
              <a:t>the best relaxation percentage was 90%</a:t>
            </a:r>
            <a:endParaRPr lang="it-IT" sz="14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7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906"/>
              </p:ext>
            </p:extLst>
          </p:nvPr>
        </p:nvGraphicFramePr>
        <p:xfrm>
          <a:off x="1057284" y="3832828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Type of problem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r>
                        <a:rPr lang="en-GB" sz="1100" baseline="30000" dirty="0"/>
                        <a:t>st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2</a:t>
                      </a:r>
                      <a:r>
                        <a:rPr lang="en-GB" sz="1100" baseline="30000" dirty="0"/>
                        <a:t>nd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Standard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80%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19%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1%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Relaxed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83%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17%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0%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0029DA4-F97F-42FB-9D4B-A4AEB919405A}"/>
              </a:ext>
            </a:extLst>
          </p:cNvPr>
          <p:cNvSpPr txBox="1">
            <a:spLocks/>
          </p:cNvSpPr>
          <p:nvPr/>
        </p:nvSpPr>
        <p:spPr>
          <a:xfrm>
            <a:off x="4653940" y="1499715"/>
            <a:ext cx="3795373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8EFF1924-4C97-4906-A912-4FDBFFF3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169" y="3605348"/>
            <a:ext cx="3798499" cy="429206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DBD423E-E1D9-4771-AB25-4EBF0A668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32" y="1743256"/>
            <a:ext cx="2245389" cy="16840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2788F9D-0707-4DAA-B819-CC969FF0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46" y="3835432"/>
            <a:ext cx="2306672" cy="1730005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F2B8CAAE-F604-43D6-AD69-253425592FAA}"/>
              </a:ext>
            </a:extLst>
          </p:cNvPr>
          <p:cNvSpPr txBox="1">
            <a:spLocks/>
          </p:cNvSpPr>
          <p:nvPr/>
        </p:nvSpPr>
        <p:spPr>
          <a:xfrm>
            <a:off x="4312427" y="812902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Bot detection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8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4E9A054-8CF2-4D1D-A870-AA055ADA2DFB}"/>
              </a:ext>
            </a:extLst>
          </p:cNvPr>
          <p:cNvSpPr txBox="1">
            <a:spLocks/>
          </p:cNvSpPr>
          <p:nvPr/>
        </p:nvSpPr>
        <p:spPr>
          <a:xfrm>
            <a:off x="391861" y="1472327"/>
            <a:ext cx="3723782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Strength against known attacks</a:t>
            </a:r>
            <a:endParaRPr lang="it-IT" sz="2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1F956E-2945-4170-8DCF-9B9590929DAB}"/>
              </a:ext>
            </a:extLst>
          </p:cNvPr>
          <p:cNvSpPr txBox="1">
            <a:spLocks/>
          </p:cNvSpPr>
          <p:nvPr/>
        </p:nvSpPr>
        <p:spPr>
          <a:xfrm>
            <a:off x="548276" y="2312163"/>
            <a:ext cx="3723783" cy="25341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/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/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/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/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/>
              <a:t>Denial of Service attack (DoS)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/>
              <a:t>Eavesdropping attack</a:t>
            </a:r>
          </a:p>
          <a:p>
            <a:endParaRPr lang="en-GB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433" y="1595502"/>
            <a:ext cx="4648689" cy="508318"/>
          </a:xfrm>
        </p:spPr>
        <p:txBody>
          <a:bodyPr>
            <a:normAutofit/>
          </a:bodyPr>
          <a:lstStyle/>
          <a:p>
            <a:r>
              <a:rPr lang="en-GB" sz="2400" dirty="0"/>
              <a:t>Future work</a:t>
            </a:r>
            <a:endParaRPr lang="it-IT" sz="24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E136F6-3842-4232-AF28-FB0A9E48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433" y="2099340"/>
            <a:ext cx="4648689" cy="2959773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Improvement of character correspondence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devices (smartphones &amp; tablets)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between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accuracy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and:</a:t>
            </a:r>
          </a:p>
          <a:p>
            <a:pPr lvl="1"/>
            <a:r>
              <a:rPr lang="it-IT" sz="1600" dirty="0" err="1"/>
              <a:t>different</a:t>
            </a:r>
            <a:r>
              <a:rPr lang="it-IT" sz="1600" dirty="0"/>
              <a:t> users </a:t>
            </a:r>
            <a:r>
              <a:rPr lang="it-IT" sz="1600" dirty="0" err="1"/>
              <a:t>typing</a:t>
            </a:r>
            <a:r>
              <a:rPr lang="it-IT" sz="1600" dirty="0"/>
              <a:t> styles</a:t>
            </a:r>
          </a:p>
          <a:p>
            <a:pPr lvl="1"/>
            <a:r>
              <a:rPr lang="en-GB" sz="1600" dirty="0"/>
              <a:t>different level of wear and tear of a same hardware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581</Words>
  <Application>Microsoft Office PowerPoint</Application>
  <PresentationFormat>Presentazione su schermo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AcCAPPCHA</vt:lpstr>
      <vt:lpstr>Evaluation of the user’s activity</vt:lpstr>
      <vt:lpstr>Presentazione standard di PowerPoint</vt:lpstr>
      <vt:lpstr>Evaluation of the user’s activity</vt:lpstr>
      <vt:lpstr>Communication  between client and server</vt:lpstr>
      <vt:lpstr>Human detection</vt:lpstr>
      <vt:lpstr>Future work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44</cp:revision>
  <dcterms:created xsi:type="dcterms:W3CDTF">2021-02-13T16:31:51Z</dcterms:created>
  <dcterms:modified xsi:type="dcterms:W3CDTF">2021-02-18T11:22:40Z</dcterms:modified>
</cp:coreProperties>
</file>