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70" r:id="rId5"/>
    <p:sldId id="271" r:id="rId6"/>
    <p:sldId id="258" r:id="rId7"/>
    <p:sldId id="260" r:id="rId8"/>
    <p:sldId id="262" r:id="rId9"/>
    <p:sldId id="265" r:id="rId10"/>
    <p:sldId id="266" r:id="rId11"/>
    <p:sldId id="263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078D88A-CDC6-4A34-9738-93135D2CEF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4E33C-BBDA-4FC6-B6F7-C2967CD74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4D20-7556-479C-BC19-4F466F169EF3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4BC106-6074-48CE-A099-6721E3846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76F469-BEA7-4F2F-989C-72EA469170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142E-FEB7-4EFD-9F50-D59CA7B65D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002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E948-FF2A-455F-B768-BFC60EECBEC3}" type="datetimeFigureOut">
              <a:rPr lang="it-IT" smtClean="0"/>
              <a:t>15/02/2021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5B21-EB8D-4727-9DE9-60F73E6D20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67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220681"/>
            <a:ext cx="7766495" cy="888046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1263316"/>
            <a:ext cx="7285600" cy="295736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9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371599"/>
            <a:ext cx="7765322" cy="277118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9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1548114"/>
            <a:ext cx="6977064" cy="205438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660718" y="154058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3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83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1163052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2133503"/>
            <a:ext cx="2475738" cy="156638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3699891"/>
            <a:ext cx="2475738" cy="209130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5" y="2062251"/>
            <a:ext cx="2529046" cy="151911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19" y="2062251"/>
            <a:ext cx="2529046" cy="151911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21" y="2062251"/>
            <a:ext cx="2529046" cy="151911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3239" y="1066798"/>
            <a:ext cx="776532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252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483" y="2135576"/>
            <a:ext cx="2319276" cy="132806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705166"/>
            <a:ext cx="2475738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1997" y="3444960"/>
            <a:ext cx="2475738" cy="1222337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213" y="2136646"/>
            <a:ext cx="2319276" cy="133237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705165"/>
            <a:ext cx="2476753" cy="108603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3463491"/>
            <a:ext cx="2475738" cy="120380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680" y="2131834"/>
            <a:ext cx="2319276" cy="133165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705163"/>
            <a:ext cx="2475738" cy="1086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05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2129589"/>
            <a:ext cx="7765322" cy="36616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1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4232" y="1215189"/>
            <a:ext cx="2266435" cy="457601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1215189"/>
            <a:ext cx="5498885" cy="457601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43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81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2069429"/>
            <a:ext cx="3795373" cy="372177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2069431"/>
            <a:ext cx="3798499" cy="372176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427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B21C8E-66F3-48B3-A1E4-65421A9F08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28361" y="2045367"/>
            <a:ext cx="3657258" cy="85107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829B5A0-849B-413A-9A10-0451BB2C14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32338" y="2942475"/>
            <a:ext cx="3657258" cy="284872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2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2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39252"/>
            <a:ext cx="2780167" cy="154118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1239252"/>
            <a:ext cx="4808943" cy="45519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780434"/>
            <a:ext cx="2780167" cy="3010766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2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1197170"/>
            <a:ext cx="3428146" cy="4618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81" y="1181091"/>
            <a:ext cx="3924676" cy="1560956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1311441"/>
            <a:ext cx="3165375" cy="4345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281" y="2775988"/>
            <a:ext cx="3924676" cy="288082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7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7221" y="873214"/>
            <a:ext cx="6589231" cy="1172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129589"/>
            <a:ext cx="7765322" cy="36616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03/01/2021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it-IT"/>
              <a:t>Di Nardo Di Maio Raffaele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F98BA9-0B5D-48FD-8864-41A23C2934CC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B413BF-B3ED-4CC5-B706-6768D511F10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4" y="67099"/>
            <a:ext cx="1172153" cy="117215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B6A14-FCBD-42EF-8609-D6A7030D9AB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14" y="67099"/>
            <a:ext cx="1962369" cy="11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0070C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7C6C3-B2D3-44F3-9ADC-6944F37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347" y="1744585"/>
            <a:ext cx="7765321" cy="222674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AcCAPPCHA</a:t>
            </a:r>
            <a:r>
              <a:rPr lang="en-GB" dirty="0"/>
              <a:t>:</a:t>
            </a:r>
            <a:br>
              <a:rPr lang="en-GB" dirty="0"/>
            </a:br>
            <a:r>
              <a:rPr lang="en-GB" sz="3600" dirty="0"/>
              <a:t>Design, Development and Security Analysis</a:t>
            </a:r>
            <a:br>
              <a:rPr lang="en-GB" sz="3600" dirty="0"/>
            </a:br>
            <a:r>
              <a:rPr lang="en-GB" sz="3600" dirty="0"/>
              <a:t>of an Invisible CAPPCHA based on</a:t>
            </a:r>
            <a:br>
              <a:rPr lang="en-GB" sz="3600" dirty="0"/>
            </a:br>
            <a:r>
              <a:rPr lang="en-GB" sz="3600" dirty="0"/>
              <a:t>an acoustic side-channel</a:t>
            </a:r>
            <a:endParaRPr lang="it-IT" sz="3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4C2F20-57E3-4515-90BE-8B0F25D13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69" y="5078230"/>
            <a:ext cx="2867962" cy="1049867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Candidate:</a:t>
            </a:r>
          </a:p>
          <a:p>
            <a:pPr algn="l"/>
            <a:r>
              <a:rPr lang="en-GB" sz="1800" dirty="0"/>
              <a:t>Di Nardo Di Maio Raffaele</a:t>
            </a:r>
            <a:endParaRPr lang="it-IT" sz="1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6C7C515B-7B72-4B27-8059-F3927F55C985}"/>
              </a:ext>
            </a:extLst>
          </p:cNvPr>
          <p:cNvSpPr txBox="1">
            <a:spLocks/>
          </p:cNvSpPr>
          <p:nvPr/>
        </p:nvSpPr>
        <p:spPr>
          <a:xfrm>
            <a:off x="6217692" y="5078230"/>
            <a:ext cx="1832339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/>
              <a:t>Supervisor:</a:t>
            </a:r>
          </a:p>
          <a:p>
            <a:pPr algn="l"/>
            <a:r>
              <a:rPr lang="en-GB" sz="1800" dirty="0" err="1"/>
              <a:t>Migliardi</a:t>
            </a:r>
            <a:r>
              <a:rPr lang="en-GB" sz="1800" dirty="0"/>
              <a:t> Mauro</a:t>
            </a:r>
            <a:endParaRPr lang="it-IT" sz="1800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62E92684-953A-416E-B67E-6B30C41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5682" y="4304037"/>
            <a:ext cx="5004649" cy="365125"/>
          </a:xfrm>
        </p:spPr>
        <p:txBody>
          <a:bodyPr/>
          <a:lstStyle/>
          <a:p>
            <a:pPr algn="ctr"/>
            <a:r>
              <a:rPr lang="it-IT" sz="2000"/>
              <a:t>Di Nardo Di Maio Raffaele</a:t>
            </a:r>
            <a:endParaRPr lang="it-IT" sz="2000" dirty="0"/>
          </a:p>
        </p:txBody>
      </p:sp>
      <p:sp>
        <p:nvSpPr>
          <p:cNvPr id="9" name="Segnaposto piè di pagina 3">
            <a:extLst>
              <a:ext uri="{FF2B5EF4-FFF2-40B4-BE49-F238E27FC236}">
                <a16:creationId xmlns:a16="http://schemas.microsoft.com/office/drawing/2014/main" id="{66119C0A-582C-4035-9881-59A2FBD17704}"/>
              </a:ext>
            </a:extLst>
          </p:cNvPr>
          <p:cNvSpPr txBox="1">
            <a:spLocks/>
          </p:cNvSpPr>
          <p:nvPr/>
        </p:nvSpPr>
        <p:spPr>
          <a:xfrm>
            <a:off x="2065681" y="1239261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i="1" dirty="0"/>
              <a:t>Master degree in Computer Engineering</a:t>
            </a:r>
            <a:endParaRPr lang="it-IT" sz="2400" i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2907FC-A29D-469D-8B6D-8B01BC56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325F936-8E5F-4FC4-BFEA-3D4CA00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0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C4D82F-1869-4B47-A6C3-9F37855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 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DFE650-6B67-475D-BA84-620FC14C1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Pipe bot</a:t>
            </a:r>
          </a:p>
          <a:p>
            <a:r>
              <a:rPr lang="en-GB" dirty="0" err="1"/>
              <a:t>Pynput</a:t>
            </a:r>
            <a:r>
              <a:rPr lang="en-GB" dirty="0"/>
              <a:t> bot</a:t>
            </a:r>
          </a:p>
          <a:p>
            <a:r>
              <a:rPr lang="en-GB" dirty="0"/>
              <a:t>Team viewer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764D0A-8D70-458F-9AB6-16DF3BE03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8D9BAA77-6343-42F9-AE34-23C6B3E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1771D739-BB27-4602-88AA-6AB5729A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9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9F976B-D068-4DEA-9C18-0ECD5F7D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59182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BFE1D-F121-4F29-AB59-619582BE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791" y="937553"/>
            <a:ext cx="7046431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Strength </a:t>
            </a:r>
            <a:br>
              <a:rPr lang="en-GB" dirty="0"/>
            </a:br>
            <a:r>
              <a:rPr lang="en-GB" dirty="0"/>
              <a:t>against most known attacks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C8FBE8-310A-406F-978C-5390D6A5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Eavesdropping</a:t>
            </a:r>
          </a:p>
          <a:p>
            <a:r>
              <a:rPr lang="en-GB" dirty="0"/>
              <a:t>Replay</a:t>
            </a:r>
          </a:p>
          <a:p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1BFE5E86-D964-4183-876E-5CCA0A8B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D0708AE2-64A9-4D8A-A1B3-452DB38E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10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FB7F10-2C41-46FD-98E8-2ECFD239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3818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B4C79-E9E3-4DD7-98B8-06F69BB2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9036F2-331A-49DD-A8DF-2E3B1B85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073" y="2009271"/>
            <a:ext cx="6739853" cy="2261937"/>
          </a:xfrm>
        </p:spPr>
        <p:txBody>
          <a:bodyPr/>
          <a:lstStyle/>
          <a:p>
            <a:pPr>
              <a:buClr>
                <a:schemeClr val="accent3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Improvement of character correspondence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Implementation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other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devices (smartphones &amp; tablets)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Relationship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between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accuracy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and: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users </a:t>
            </a:r>
            <a:r>
              <a:rPr lang="it-IT" dirty="0" err="1"/>
              <a:t>typing</a:t>
            </a:r>
            <a:r>
              <a:rPr lang="it-IT" dirty="0"/>
              <a:t> styles</a:t>
            </a:r>
          </a:p>
          <a:p>
            <a:pPr lvl="1"/>
            <a:r>
              <a:rPr lang="en-GB" dirty="0"/>
              <a:t>different level of wear and tear of a same hardware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C479DE-644D-423E-8422-12A3E92B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8943A0-7B70-445F-8AB8-CCE50DCC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11</a:t>
            </a:fld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D50C7DB-A4C2-46F5-B6E4-205A0DFC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4047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C4BEA-4B1E-4073-AF0C-BAFECB80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84" y="2421815"/>
            <a:ext cx="6589231" cy="1172153"/>
          </a:xfrm>
        </p:spPr>
        <p:txBody>
          <a:bodyPr/>
          <a:lstStyle/>
          <a:p>
            <a:r>
              <a:rPr lang="en-GB" dirty="0"/>
              <a:t>Thanks for your attention</a:t>
            </a:r>
            <a:endParaRPr lang="it-IT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9853DD54-0253-4504-91C1-DD2D700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2C0EE5BD-9D7C-4CBB-A5EC-6654D87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12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537C78-F076-4393-867D-7F69485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7261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8B2C5-1E8B-4DEF-A5FB-A1E06EC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4" y="247329"/>
            <a:ext cx="8251686" cy="1172153"/>
          </a:xfrm>
        </p:spPr>
        <p:txBody>
          <a:bodyPr>
            <a:normAutofit fontScale="90000"/>
          </a:bodyPr>
          <a:lstStyle/>
          <a:p>
            <a:r>
              <a:rPr lang="en-GB" dirty="0"/>
              <a:t>CAPTCHA</a:t>
            </a:r>
            <a:br>
              <a:rPr lang="en-GB" dirty="0"/>
            </a:br>
            <a:r>
              <a:rPr lang="en-GB" sz="2400" dirty="0"/>
              <a:t>(</a:t>
            </a: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ompletely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utomated </a:t>
            </a:r>
            <a:r>
              <a:rPr lang="en-GB" sz="2400" b="1" i="1" dirty="0">
                <a:effectLst/>
              </a:rPr>
              <a:t>P</a:t>
            </a:r>
            <a:r>
              <a:rPr lang="en-GB" sz="2400" i="1" dirty="0">
                <a:effectLst/>
              </a:rPr>
              <a:t>ublic </a:t>
            </a:r>
            <a:r>
              <a:rPr lang="en-GB" sz="2400" b="1" i="1" dirty="0">
                <a:effectLst/>
              </a:rPr>
              <a:t>T</a:t>
            </a:r>
            <a:r>
              <a:rPr lang="en-GB" sz="2400" i="1" dirty="0">
                <a:effectLst/>
              </a:rPr>
              <a:t>uring-test-to-tell </a:t>
            </a:r>
            <a:br>
              <a:rPr lang="en-GB" sz="2400" i="1" dirty="0">
                <a:effectLst/>
              </a:rPr>
            </a:br>
            <a:r>
              <a:rPr lang="en-GB" sz="2400" b="1" i="1" dirty="0">
                <a:effectLst/>
              </a:rPr>
              <a:t>C</a:t>
            </a:r>
            <a:r>
              <a:rPr lang="en-GB" sz="2400" i="1" dirty="0">
                <a:effectLst/>
              </a:rPr>
              <a:t>omputers and </a:t>
            </a:r>
            <a:r>
              <a:rPr lang="en-GB" sz="2400" b="1" i="1" dirty="0">
                <a:effectLst/>
              </a:rPr>
              <a:t>H</a:t>
            </a:r>
            <a:r>
              <a:rPr lang="en-GB" sz="2400" i="1" dirty="0">
                <a:effectLst/>
              </a:rPr>
              <a:t>umans </a:t>
            </a:r>
            <a:r>
              <a:rPr lang="en-GB" sz="2400" b="1" i="1" dirty="0">
                <a:effectLst/>
              </a:rPr>
              <a:t>A</a:t>
            </a:r>
            <a:r>
              <a:rPr lang="en-GB" sz="2400" i="1" dirty="0">
                <a:effectLst/>
              </a:rPr>
              <a:t>part</a:t>
            </a:r>
            <a:r>
              <a:rPr lang="en-GB" sz="2400" dirty="0"/>
              <a:t>)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27F652-CC84-4631-8847-F41E03A2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4" y="1720518"/>
            <a:ext cx="3886654" cy="156409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Traditional CAPTCHAs</a:t>
            </a:r>
          </a:p>
          <a:p>
            <a:pPr marL="414000" lvl="1" indent="0">
              <a:buNone/>
            </a:pPr>
            <a:r>
              <a:rPr lang="en-GB" sz="1400" dirty="0"/>
              <a:t>based on cognitive capabilities of the user (e.g. Image-based and text based CAPTCHAs)</a:t>
            </a:r>
            <a:r>
              <a:rPr lang="en-GB" dirty="0"/>
              <a:t>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C8F8DF5-CD4D-4DAF-9B28-687D386CC10B}"/>
              </a:ext>
            </a:extLst>
          </p:cNvPr>
          <p:cNvSpPr txBox="1">
            <a:spLocks/>
          </p:cNvSpPr>
          <p:nvPr/>
        </p:nvSpPr>
        <p:spPr>
          <a:xfrm>
            <a:off x="4807196" y="1717764"/>
            <a:ext cx="3886654" cy="15641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Modern CAPTCHAs</a:t>
            </a:r>
          </a:p>
          <a:p>
            <a:pPr marL="414000" lvl="1" indent="0">
              <a:buNone/>
            </a:pPr>
            <a:r>
              <a:rPr lang="en-GB" sz="1400" dirty="0"/>
              <a:t>based on the human’s physical identity and on the evaluation of data from sensors or activity of the users on the web site (e.g. Google </a:t>
            </a:r>
            <a:r>
              <a:rPr lang="en-GB" sz="1400" dirty="0" err="1"/>
              <a:t>ReCAPTCHAs</a:t>
            </a:r>
            <a:r>
              <a:rPr lang="en-GB" sz="1400" dirty="0"/>
              <a:t>)</a:t>
            </a:r>
            <a:endParaRPr lang="it-IT" sz="1400" dirty="0"/>
          </a:p>
        </p:txBody>
      </p:sp>
      <p:pic>
        <p:nvPicPr>
          <p:cNvPr id="8" name="Immagine 7" descr="Immagine che contiene testo, strada, autostrada&#10;&#10;Descrizione generata automaticamente">
            <a:extLst>
              <a:ext uri="{FF2B5EF4-FFF2-40B4-BE49-F238E27FC236}">
                <a16:creationId xmlns:a16="http://schemas.microsoft.com/office/drawing/2014/main" id="{0E45CAA1-383C-4D35-A559-93F51C00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95" y="3234297"/>
            <a:ext cx="1334494" cy="192982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37CF49D-0B2F-4120-A2AD-D58C5C597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9" y="3234297"/>
            <a:ext cx="2023010" cy="192982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5CEE73-0E98-428C-A2EC-DD178D107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66" y="3231544"/>
            <a:ext cx="2493355" cy="700027"/>
          </a:xfrm>
          <a:prstGeom prst="rect">
            <a:avLst/>
          </a:prstGeom>
        </p:spPr>
      </p:pic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2D0A5DE9-1DAD-41ED-BD80-06164883E037}"/>
              </a:ext>
            </a:extLst>
          </p:cNvPr>
          <p:cNvSpPr txBox="1">
            <a:spLocks/>
          </p:cNvSpPr>
          <p:nvPr/>
        </p:nvSpPr>
        <p:spPr>
          <a:xfrm>
            <a:off x="435114" y="5883276"/>
            <a:ext cx="550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/>
              <a:t>Di Nardo Di Maio Raffaele</a:t>
            </a:r>
            <a:endParaRPr lang="it-IT" sz="1100" dirty="0"/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0572735E-477D-4858-AB9D-B67D59A384EC}"/>
              </a:ext>
            </a:extLst>
          </p:cNvPr>
          <p:cNvSpPr txBox="1">
            <a:spLocks/>
          </p:cNvSpPr>
          <p:nvPr/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98BA9-0B5D-48FD-8864-41A23C2934CC}" type="slidenum">
              <a:rPr lang="it-IT" sz="1100" smtClean="0"/>
              <a:pPr/>
              <a:t>1</a:t>
            </a:fld>
            <a:endParaRPr lang="it-IT" sz="1100"/>
          </a:p>
        </p:txBody>
      </p:sp>
      <p:sp>
        <p:nvSpPr>
          <p:cNvPr id="25" name="Segnaposto data 4">
            <a:extLst>
              <a:ext uri="{FF2B5EF4-FFF2-40B4-BE49-F238E27FC236}">
                <a16:creationId xmlns:a16="http://schemas.microsoft.com/office/drawing/2014/main" id="{BCF4946F-5486-4914-8035-3BB1E61B7640}"/>
              </a:ext>
            </a:extLst>
          </p:cNvPr>
          <p:cNvSpPr txBox="1">
            <a:spLocks/>
          </p:cNvSpPr>
          <p:nvPr/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33157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C60AA-F0B0-44BA-B558-82E31594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AcCAPPCHA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94EFF-6A50-4BDD-A718-DCEA2F0A6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45" y="3234794"/>
            <a:ext cx="3330713" cy="1577840"/>
          </a:xfrm>
          <a:solidFill>
            <a:schemeClr val="accent2">
              <a:lumMod val="75000"/>
            </a:schemeClr>
          </a:solidFill>
          <a:ln>
            <a:noFill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en-GB" sz="1600" dirty="0"/>
              <a:t>Noise evaluation</a:t>
            </a:r>
          </a:p>
          <a:p>
            <a:pPr>
              <a:buClr>
                <a:srgbClr val="0070C0"/>
              </a:buClr>
            </a:pPr>
            <a:r>
              <a:rPr lang="en-GB" sz="1600" dirty="0"/>
              <a:t>Evaluation of the user’s activity during the password insertion</a:t>
            </a:r>
          </a:p>
          <a:p>
            <a:pPr>
              <a:buClr>
                <a:srgbClr val="0070C0"/>
              </a:buClr>
            </a:pPr>
            <a:r>
              <a:rPr lang="en-GB" sz="1600" dirty="0"/>
              <a:t>Communication between client and server</a:t>
            </a:r>
            <a:endParaRPr lang="it-IT" sz="1600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3AFB6E9-F7A0-4FDE-BF04-28A65CD2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B950B149-8015-43D5-96E3-3B0E3073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2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E952E2-F78D-4146-9423-FC19E730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ACA4234-3B2A-4CF1-AA13-B4FFC7816778}"/>
              </a:ext>
            </a:extLst>
          </p:cNvPr>
          <p:cNvSpPr txBox="1">
            <a:spLocks/>
          </p:cNvSpPr>
          <p:nvPr/>
        </p:nvSpPr>
        <p:spPr>
          <a:xfrm>
            <a:off x="217557" y="1842667"/>
            <a:ext cx="8708886" cy="8403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Acoustic CAPPCHA  (Completely Automated Public Physical test to tell Computer 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Humans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Apart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it-IT" sz="1600" dirty="0"/>
              <a:t> </a:t>
            </a:r>
          </a:p>
          <a:p>
            <a:pPr marL="36900" indent="0" algn="ctr">
              <a:buNone/>
            </a:pPr>
            <a:r>
              <a:rPr lang="it-IT" sz="1700" dirty="0" err="1"/>
              <a:t>based</a:t>
            </a:r>
            <a:r>
              <a:rPr lang="it-IT" sz="1700" dirty="0"/>
              <a:t> on the </a:t>
            </a:r>
            <a:r>
              <a:rPr lang="it-IT" sz="1700" dirty="0" err="1"/>
              <a:t>analysis</a:t>
            </a:r>
            <a:r>
              <a:rPr lang="it-IT" sz="1700" dirty="0"/>
              <a:t> of an acoustic side-</a:t>
            </a:r>
            <a:r>
              <a:rPr lang="it-IT" sz="1700" dirty="0" err="1"/>
              <a:t>channel</a:t>
            </a:r>
            <a:r>
              <a:rPr lang="en-GB" sz="1700" dirty="0"/>
              <a:t> of the PC microphone </a:t>
            </a:r>
            <a:endParaRPr lang="it-IT" sz="17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A21BA2-635A-4D24-B1DC-95A2E07600E2}"/>
              </a:ext>
            </a:extLst>
          </p:cNvPr>
          <p:cNvSpPr txBox="1"/>
          <p:nvPr/>
        </p:nvSpPr>
        <p:spPr>
          <a:xfrm>
            <a:off x="435114" y="2694902"/>
            <a:ext cx="3368844" cy="36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Main phases of the analysis: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94A74128-332E-4FDA-821B-72F17ABF3A9E}"/>
              </a:ext>
            </a:extLst>
          </p:cNvPr>
          <p:cNvSpPr/>
          <p:nvPr/>
        </p:nvSpPr>
        <p:spPr>
          <a:xfrm>
            <a:off x="4150895" y="3789947"/>
            <a:ext cx="61361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825EC61F-19A1-4BEA-A563-9808AD68DF46}"/>
              </a:ext>
            </a:extLst>
          </p:cNvPr>
          <p:cNvSpPr txBox="1">
            <a:spLocks/>
          </p:cNvSpPr>
          <p:nvPr/>
        </p:nvSpPr>
        <p:spPr>
          <a:xfrm>
            <a:off x="4636657" y="2664430"/>
            <a:ext cx="3814011" cy="721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/>
              <a:t>Noise evaluation</a:t>
            </a:r>
            <a:endParaRPr lang="it-IT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1B7F3F-65FB-4380-A848-9C9F122F55D0}"/>
              </a:ext>
            </a:extLst>
          </p:cNvPr>
          <p:cNvSpPr txBox="1"/>
          <p:nvPr/>
        </p:nvSpPr>
        <p:spPr>
          <a:xfrm>
            <a:off x="4872789" y="3234794"/>
            <a:ext cx="3797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en-GB" sz="16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efore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user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password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it-IT" sz="1400" dirty="0"/>
              <a:t>A 2 seconds long audio file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recorded</a:t>
            </a:r>
            <a:r>
              <a:rPr lang="it-IT" sz="1400" dirty="0"/>
              <a:t> and a </a:t>
            </a:r>
            <a:r>
              <a:rPr lang="it-IT" sz="1400" dirty="0" err="1"/>
              <a:t>noise</a:t>
            </a:r>
            <a:r>
              <a:rPr lang="it-IT" sz="1400" dirty="0"/>
              <a:t> </a:t>
            </a:r>
            <a:r>
              <a:rPr lang="it-IT" sz="1400" dirty="0" err="1"/>
              <a:t>threshold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endParaRPr lang="it-IT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 2" panose="05020102010507070707" pitchFamily="18" charset="2"/>
              <a:buChar char=""/>
            </a:pP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2">
                    <a:lumMod val="75000"/>
                  </a:schemeClr>
                </a:solidFill>
              </a:rPr>
              <a:t>insertion</a:t>
            </a:r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 of the password</a:t>
            </a:r>
          </a:p>
          <a:p>
            <a:pPr marL="414000" lvl="1" indent="0">
              <a:buNone/>
            </a:pPr>
            <a:r>
              <a:rPr lang="it-IT" sz="1400" dirty="0"/>
              <a:t>An audio file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recorded</a:t>
            </a:r>
            <a:r>
              <a:rPr lang="it-IT" sz="1400" dirty="0"/>
              <a:t>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the audio </a:t>
            </a:r>
            <a:r>
              <a:rPr lang="it-IT" sz="1400" dirty="0" err="1"/>
              <a:t>peaks</a:t>
            </a:r>
            <a:r>
              <a:rPr lang="it-IT" sz="1400" dirty="0"/>
              <a:t> 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intensity</a:t>
            </a:r>
            <a:r>
              <a:rPr lang="it-IT" sz="1400" dirty="0"/>
              <a:t>  </a:t>
            </a:r>
            <a:r>
              <a:rPr lang="it-IT" sz="1400" dirty="0" err="1"/>
              <a:t>greater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</a:t>
            </a:r>
            <a:r>
              <a:rPr lang="it-IT" sz="1400" dirty="0" err="1"/>
              <a:t>noise</a:t>
            </a:r>
            <a:r>
              <a:rPr lang="it-IT" sz="1400" dirty="0"/>
              <a:t> </a:t>
            </a:r>
            <a:r>
              <a:rPr lang="it-IT" sz="1400" dirty="0" err="1"/>
              <a:t>threshold</a:t>
            </a:r>
            <a:r>
              <a:rPr lang="it-IT" sz="1400" dirty="0"/>
              <a:t> and are </a:t>
            </a:r>
            <a:r>
              <a:rPr lang="it-IT" sz="1400" dirty="0" err="1"/>
              <a:t>related</a:t>
            </a:r>
            <a:r>
              <a:rPr lang="it-IT" sz="1400" dirty="0"/>
              <a:t> to the </a:t>
            </a:r>
            <a:r>
              <a:rPr lang="it-IT" sz="1400" dirty="0" err="1"/>
              <a:t>keyboard</a:t>
            </a:r>
            <a:r>
              <a:rPr lang="it-IT" sz="1400" dirty="0"/>
              <a:t> events</a:t>
            </a:r>
            <a:r>
              <a:rPr lang="it-IT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94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DD1C7-517E-4112-9173-A9200353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0" y="379338"/>
            <a:ext cx="6589231" cy="1172153"/>
          </a:xfrm>
        </p:spPr>
        <p:txBody>
          <a:bodyPr>
            <a:normAutofit/>
          </a:bodyPr>
          <a:lstStyle/>
          <a:p>
            <a:r>
              <a:rPr lang="en-GB" sz="3500" dirty="0"/>
              <a:t>Evaluation of the user’s activity</a:t>
            </a:r>
            <a:endParaRPr lang="it-IT" sz="35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62C4F-850C-4765-9F2E-271807378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65" y="1551491"/>
            <a:ext cx="3891173" cy="4287836"/>
          </a:xfrm>
        </p:spPr>
        <p:txBody>
          <a:bodyPr>
            <a:normAutofit lnSpcReduction="10000"/>
          </a:bodyPr>
          <a:lstStyle/>
          <a:p>
            <a:pPr marL="36900" indent="0">
              <a:buClr>
                <a:srgbClr val="0070C0"/>
              </a:buClr>
              <a:buNone/>
            </a:pPr>
            <a:r>
              <a:rPr lang="en-GB" dirty="0">
                <a:solidFill>
                  <a:srgbClr val="0070C0"/>
                </a:solidFill>
              </a:rPr>
              <a:t>Time correspondence</a:t>
            </a:r>
          </a:p>
          <a:p>
            <a:pPr marL="36900" indent="0">
              <a:buClr>
                <a:srgbClr val="0070C0"/>
              </a:buClr>
              <a:buNone/>
            </a:pPr>
            <a:r>
              <a:rPr lang="en-GB" sz="1600" dirty="0"/>
              <a:t>A human user is detected:</a:t>
            </a:r>
            <a:endParaRPr lang="it-IT" sz="16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Exact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dirty="0" err="1"/>
              <a:t>if</a:t>
            </a:r>
            <a:r>
              <a:rPr lang="it-IT" dirty="0"/>
              <a:t> the time instants of </a:t>
            </a:r>
            <a:r>
              <a:rPr lang="it-IT" dirty="0" err="1"/>
              <a:t>keyboard</a:t>
            </a:r>
            <a:r>
              <a:rPr lang="it-IT" dirty="0"/>
              <a:t> events,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insertion</a:t>
            </a:r>
            <a:r>
              <a:rPr lang="it-IT" dirty="0"/>
              <a:t> of the password, </a:t>
            </a:r>
            <a:r>
              <a:rPr lang="it-IT" dirty="0" err="1"/>
              <a:t>overlap</a:t>
            </a:r>
            <a:r>
              <a:rPr lang="it-IT" dirty="0"/>
              <a:t> with the time instants of audio </a:t>
            </a:r>
            <a:r>
              <a:rPr lang="it-IT" dirty="0" err="1"/>
              <a:t>peaks</a:t>
            </a:r>
            <a:r>
              <a:rPr lang="it-IT" dirty="0"/>
              <a:t> </a:t>
            </a: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insertion</a:t>
            </a:r>
            <a:r>
              <a:rPr lang="it-IT" dirty="0"/>
              <a:t> of the password</a:t>
            </a:r>
          </a:p>
          <a:p>
            <a:pPr marL="358650" indent="-285750">
              <a:buClr>
                <a:schemeClr val="accent2">
                  <a:lumMod val="75000"/>
                </a:schemeClr>
              </a:buClr>
            </a:pP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Relaxation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  <a:p>
            <a:pPr marL="450000" lvl="1" indent="0">
              <a:buNone/>
            </a:pP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percentage</a:t>
            </a:r>
            <a:r>
              <a:rPr lang="it-IT" dirty="0"/>
              <a:t> of the time instants of the audio </a:t>
            </a:r>
            <a:r>
              <a:rPr lang="it-IT" dirty="0" err="1"/>
              <a:t>peaks</a:t>
            </a:r>
            <a:r>
              <a:rPr lang="it-IT" dirty="0"/>
              <a:t> </a:t>
            </a:r>
            <a:r>
              <a:rPr lang="it-IT" dirty="0" err="1"/>
              <a:t>overlaps</a:t>
            </a:r>
            <a:r>
              <a:rPr lang="it-IT" dirty="0"/>
              <a:t> with the time </a:t>
            </a:r>
            <a:r>
              <a:rPr lang="it-IT" dirty="0" err="1"/>
              <a:t>instansts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keyboard</a:t>
            </a:r>
            <a:r>
              <a:rPr lang="it-IT" dirty="0"/>
              <a:t> events</a:t>
            </a:r>
            <a:endParaRPr lang="en-GB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C2AC8B0D-6E44-4BAD-A812-7F30C52F76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64" y="2005012"/>
            <a:ext cx="3797300" cy="2847975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C93C59-309E-4155-91FA-100D7B33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497E4-4481-4F98-933F-8FB06FA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92C2E-5EFA-4CB9-9D7E-7C71524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53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3C20A-E085-4799-8206-3048A3F3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388" y="507103"/>
            <a:ext cx="6589231" cy="840794"/>
          </a:xfrm>
        </p:spPr>
        <p:txBody>
          <a:bodyPr/>
          <a:lstStyle/>
          <a:p>
            <a:r>
              <a:rPr lang="en-GB" dirty="0"/>
              <a:t>Noise evaluation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752F40-FE67-4D44-A3F8-7AB0ACEC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2FD8C7-2C30-4C04-B6DF-1A893860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Di Nardo Di Maio Raffaele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A7F3FA-83E7-42B6-9748-B2CD9011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8BA9-0B5D-48FD-8864-41A23C2934CC}" type="slidenum">
              <a:rPr lang="it-IT" smtClean="0"/>
              <a:t>4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1D356859-9E7A-4166-BE36-9E0E7EA181BE}"/>
              </a:ext>
            </a:extLst>
          </p:cNvPr>
          <p:cNvSpPr txBox="1">
            <a:spLocks/>
          </p:cNvSpPr>
          <p:nvPr/>
        </p:nvSpPr>
        <p:spPr>
          <a:xfrm>
            <a:off x="2902649" y="4351821"/>
            <a:ext cx="3330713" cy="8040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 cap="rnd" cmpd="sng" algn="ctr">
            <a:noFill/>
            <a:prstDash val="solid"/>
          </a:ln>
          <a:effectLst>
            <a:glow rad="228600">
              <a:srgbClr val="0070C0">
                <a:alpha val="40000"/>
              </a:srgb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dk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GB" sz="1600" dirty="0"/>
              <a:t>Time correspondence</a:t>
            </a:r>
          </a:p>
          <a:p>
            <a:pPr>
              <a:buClr>
                <a:srgbClr val="0070C0"/>
              </a:buClr>
            </a:pPr>
            <a:r>
              <a:rPr lang="en-GB" sz="1600" dirty="0"/>
              <a:t>Character correspondence</a:t>
            </a:r>
            <a:endParaRPr lang="it-IT" sz="1600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1F4341D-981A-46FF-807D-F1EBA2AF6169}"/>
              </a:ext>
            </a:extLst>
          </p:cNvPr>
          <p:cNvSpPr txBox="1">
            <a:spLocks/>
          </p:cNvSpPr>
          <p:nvPr/>
        </p:nvSpPr>
        <p:spPr>
          <a:xfrm>
            <a:off x="1273389" y="3434363"/>
            <a:ext cx="6589231" cy="8407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Evaluation of the user’s activity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07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844F-95BA-4884-9767-BCFF9263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Character correspondence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0525F-A23A-4FF6-AB33-512DDB06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7" y="2069429"/>
            <a:ext cx="7765321" cy="3721770"/>
          </a:xfrm>
        </p:spPr>
        <p:txBody>
          <a:bodyPr/>
          <a:lstStyle/>
          <a:p>
            <a:r>
              <a:rPr lang="en-GB" dirty="0"/>
              <a:t>Type of features</a:t>
            </a:r>
            <a:endParaRPr lang="it-IT" dirty="0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FA8090EF-B010-46DD-97F8-51029F56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411A5088-7FBF-4671-96E2-488118F9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5</a:t>
            </a:fld>
            <a:endParaRPr lang="it-IT" sz="1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2F6833-909F-48B3-A0D0-236C3D2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202967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EA841-EAC5-49BA-A9F1-19BECFC4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7" y="1503947"/>
            <a:ext cx="3795373" cy="4287252"/>
          </a:xfrm>
        </p:spPr>
        <p:txBody>
          <a:bodyPr/>
          <a:lstStyle/>
          <a:p>
            <a:r>
              <a:rPr lang="en-GB" dirty="0"/>
              <a:t>Data Acquisition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2D4E39-ECCD-4C26-A060-78BAF830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169" y="1503947"/>
            <a:ext cx="3798499" cy="4287253"/>
          </a:xfrm>
        </p:spPr>
        <p:txBody>
          <a:bodyPr/>
          <a:lstStyle/>
          <a:p>
            <a:r>
              <a:rPr lang="en-GB" dirty="0"/>
              <a:t>Classification</a:t>
            </a:r>
            <a:endParaRPr lang="it-IT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2BA0323-6697-4D4E-AF98-B077D3A7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6433DCEE-BFC2-40AF-8081-4EE6FFC1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6</a:t>
            </a:fld>
            <a:endParaRPr lang="it-IT" sz="110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B5AE9B-E727-4545-B738-6D4DBE6F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77196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F770E-8C9F-46F0-97DF-E9F07AEB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21" y="873214"/>
            <a:ext cx="6589231" cy="117215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Communication </a:t>
            </a:r>
            <a:br>
              <a:rPr lang="en-GB" sz="3700" dirty="0"/>
            </a:br>
            <a:r>
              <a:rPr lang="en-GB" sz="3700" dirty="0"/>
              <a:t>between client and server</a:t>
            </a:r>
            <a:endParaRPr lang="it-IT" sz="37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7A63581-5609-4EAD-A173-31860D0E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54" y="2081461"/>
            <a:ext cx="5743705" cy="3661612"/>
          </a:xfrm>
          <a:noFill/>
        </p:spPr>
      </p:pic>
      <p:sp>
        <p:nvSpPr>
          <p:cNvPr id="12" name="Segnaposto piè di pagina 3">
            <a:extLst>
              <a:ext uri="{FF2B5EF4-FFF2-40B4-BE49-F238E27FC236}">
                <a16:creationId xmlns:a16="http://schemas.microsoft.com/office/drawing/2014/main" id="{BE532B4B-62C9-460A-A5CD-948DC87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14" name="Segnaposto numero diapositiva 4">
            <a:extLst>
              <a:ext uri="{FF2B5EF4-FFF2-40B4-BE49-F238E27FC236}">
                <a16:creationId xmlns:a16="http://schemas.microsoft.com/office/drawing/2014/main" id="{4427B06E-47BC-4289-B4DE-9CC783C0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7</a:t>
            </a:fld>
            <a:endParaRPr lang="it-IT" sz="110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9124B1-5512-428A-9266-8FF4A61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155963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1F325-A9A6-4DA0-BC6B-47E4ADE5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 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C74B5-0CD6-4C31-B56B-ABD908F08D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6A6432-0C71-44F6-BA40-7880441882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Relaxation results</a:t>
            </a: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712A717E-7EC9-4A7F-B655-8601F85D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114" y="5883276"/>
            <a:ext cx="5505114" cy="365125"/>
          </a:xfrm>
        </p:spPr>
        <p:txBody>
          <a:bodyPr/>
          <a:lstStyle/>
          <a:p>
            <a:r>
              <a:rPr lang="en-GB" sz="1100" dirty="0"/>
              <a:t>Di Nardo Di Maio Raffaele</a:t>
            </a:r>
            <a:endParaRPr lang="it-IT" sz="1100" dirty="0"/>
          </a:p>
        </p:txBody>
      </p:sp>
      <p:sp>
        <p:nvSpPr>
          <p:cNvPr id="8" name="Segnaposto numero diapositiva 4">
            <a:extLst>
              <a:ext uri="{FF2B5EF4-FFF2-40B4-BE49-F238E27FC236}">
                <a16:creationId xmlns:a16="http://schemas.microsoft.com/office/drawing/2014/main" id="{29C14DA8-A664-4DCD-A799-51357DF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5883276"/>
            <a:ext cx="565159" cy="365125"/>
          </a:xfrm>
        </p:spPr>
        <p:txBody>
          <a:bodyPr/>
          <a:lstStyle/>
          <a:p>
            <a:fld id="{8DF98BA9-0B5D-48FD-8864-41A23C2934CC}" type="slidenum">
              <a:rPr lang="it-IT" sz="1100" smtClean="0"/>
              <a:t>8</a:t>
            </a:fld>
            <a:endParaRPr lang="it-IT" sz="110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3F0B6A-64DD-409D-B457-1DE9EFF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03/01/2021</a:t>
            </a:r>
          </a:p>
        </p:txBody>
      </p:sp>
    </p:spTree>
    <p:extLst>
      <p:ext uri="{BB962C8B-B14F-4D97-AF65-F5344CB8AC3E}">
        <p14:creationId xmlns:p14="http://schemas.microsoft.com/office/powerpoint/2010/main" val="557328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7DF24A26-7A54-438F-8EDA-1ED5D462F139}" vid="{99DC3FB6-DAB4-4E9B-B8DD-807B7DFD889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452</Words>
  <Application>Microsoft Office PowerPoint</Application>
  <PresentationFormat>Presentazione su schermo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Calibri</vt:lpstr>
      <vt:lpstr>Calisto MT</vt:lpstr>
      <vt:lpstr>Wingdings 2</vt:lpstr>
      <vt:lpstr>Ardesia</vt:lpstr>
      <vt:lpstr>AcCAPPCHA: Design, Development and Security Analysis of an Invisible CAPPCHA based on an acoustic side-channel</vt:lpstr>
      <vt:lpstr>CAPTCHA (Completely Automated Public Turing-test-to-tell  Computers and Humans Apart)</vt:lpstr>
      <vt:lpstr>AcCAPPCHA</vt:lpstr>
      <vt:lpstr>Evaluation of the user’s activity</vt:lpstr>
      <vt:lpstr>Noise evaluation</vt:lpstr>
      <vt:lpstr>Character correspondence</vt:lpstr>
      <vt:lpstr>Presentazione standard di PowerPoint</vt:lpstr>
      <vt:lpstr>Communication  between client and server</vt:lpstr>
      <vt:lpstr>Human detection</vt:lpstr>
      <vt:lpstr>Bot detection</vt:lpstr>
      <vt:lpstr>Strength  against most known attacks</vt:lpstr>
      <vt:lpstr>Future work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AcCAPPCHA: Design, Development and Security Analysis of an Invisible CAPPCHA based on an acoustic side-channel</dc:title>
  <dc:creator>Raffaele Di Nardo Di Maio</dc:creator>
  <cp:lastModifiedBy>Raffaele Di Nardo Di Maio</cp:lastModifiedBy>
  <cp:revision>18</cp:revision>
  <dcterms:created xsi:type="dcterms:W3CDTF">2021-02-13T16:31:51Z</dcterms:created>
  <dcterms:modified xsi:type="dcterms:W3CDTF">2021-02-15T11:59:16Z</dcterms:modified>
</cp:coreProperties>
</file>