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5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72" r:id="rId4"/>
    <p:sldId id="270" r:id="rId5"/>
    <p:sldId id="258" r:id="rId6"/>
    <p:sldId id="262" r:id="rId7"/>
    <p:sldId id="265" r:id="rId8"/>
    <p:sldId id="271" r:id="rId9"/>
    <p:sldId id="268" r:id="rId10"/>
    <p:sldId id="259" r:id="rId11"/>
    <p:sldId id="260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A2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ile medio 3 - 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078D88A-CDC6-4A34-9738-93135D2CEF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B34E33C-BBDA-4FC6-B6F7-C2967CD74E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34D20-7556-479C-BC19-4F466F169EF3}" type="datetimeFigureOut">
              <a:rPr lang="it-IT" smtClean="0"/>
              <a:t>22/02/2021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04BC106-6074-48CE-A099-6721E3846C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276F469-BEA7-4F2F-989C-72EA469170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7142E-FEB7-4EFD-9F50-D59CA7B65D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800237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1E948-FF2A-455F-B768-BFC60EECBEC3}" type="datetimeFigureOut">
              <a:rPr lang="it-IT" smtClean="0"/>
              <a:t>22/02/2021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25B21-EB8D-4727-9DE9-60F73E6D20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696727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3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0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6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20681"/>
            <a:ext cx="7766495" cy="888046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1263318"/>
            <a:ext cx="7285600" cy="2957365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898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1371601"/>
            <a:ext cx="7765322" cy="277118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093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1548116"/>
            <a:ext cx="6977064" cy="205438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5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660718" y="154058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39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2126945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0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5838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1163052"/>
            <a:ext cx="776532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133503"/>
            <a:ext cx="2475738" cy="156638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3699893"/>
            <a:ext cx="2475738" cy="209130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2133503"/>
            <a:ext cx="2475738" cy="156638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3699893"/>
            <a:ext cx="2475738" cy="209130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2133503"/>
            <a:ext cx="2475738" cy="156638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3699893"/>
            <a:ext cx="2475738" cy="209130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3407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45" y="2062251"/>
            <a:ext cx="2529046" cy="151911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720" y="2062251"/>
            <a:ext cx="2529046" cy="151911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622" y="2062251"/>
            <a:ext cx="2529046" cy="151911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93240" y="1066798"/>
            <a:ext cx="776532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252" y="3444960"/>
            <a:ext cx="2475738" cy="1222337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483" y="2135578"/>
            <a:ext cx="2319276" cy="132806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705166"/>
            <a:ext cx="2475738" cy="108603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1997" y="3444960"/>
            <a:ext cx="2475738" cy="1222337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213" y="2136646"/>
            <a:ext cx="2319276" cy="133237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6" y="4705165"/>
            <a:ext cx="2476753" cy="108603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3463491"/>
            <a:ext cx="2475738" cy="1203806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680" y="2131836"/>
            <a:ext cx="2319276" cy="1331657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705163"/>
            <a:ext cx="2475738" cy="1086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7054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2129589"/>
            <a:ext cx="7765322" cy="366161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6143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4233" y="1215189"/>
            <a:ext cx="2266435" cy="457601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8" y="1215189"/>
            <a:ext cx="5498885" cy="457601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243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41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1761070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2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481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8" y="2069429"/>
            <a:ext cx="3795373" cy="372177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70" y="2069433"/>
            <a:ext cx="3798499" cy="372176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04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770325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6" y="1770325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427" y="2045367"/>
            <a:ext cx="3657258" cy="85107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942477"/>
            <a:ext cx="3657258" cy="284872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EB21C8E-66F3-48B3-A1E4-65421A9F08F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728361" y="2045367"/>
            <a:ext cx="3657258" cy="85107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5829B5A0-849B-413A-9A10-0451BB2C146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32338" y="2942477"/>
            <a:ext cx="3657258" cy="284872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7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020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28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1239254"/>
            <a:ext cx="2780167" cy="1541181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6" y="1239252"/>
            <a:ext cx="4808943" cy="45519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8" y="2780434"/>
            <a:ext cx="2780167" cy="3010766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223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8" y="1197170"/>
            <a:ext cx="3428146" cy="4618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282" y="1181091"/>
            <a:ext cx="3924676" cy="1560956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9" y="1311443"/>
            <a:ext cx="3165375" cy="4345369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9282" y="2775988"/>
            <a:ext cx="3924676" cy="288082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870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7222" y="873216"/>
            <a:ext cx="6589231" cy="11721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7" y="2129589"/>
            <a:ext cx="7765322" cy="366161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8" y="5883278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it-IT"/>
              <a:t>Di Nardo Di Maio Raffaele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10" y="5883278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DF98BA9-0B5D-48FD-8864-41A23C2934CC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CB413BF-B3ED-4CC5-B706-6768D511F10B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5" y="67101"/>
            <a:ext cx="1172153" cy="117215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30B6A14-FCBD-42EF-8609-D6A7030D9ABC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515" y="67101"/>
            <a:ext cx="1962369" cy="117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35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rgbClr val="0070C0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37C6C3-B2D3-44F3-9ADC-6944F372B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349" y="1744585"/>
            <a:ext cx="7765321" cy="222674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AcCAPPCHA</a:t>
            </a:r>
            <a:r>
              <a:rPr lang="en-GB" dirty="0"/>
              <a:t>:</a:t>
            </a:r>
            <a:br>
              <a:rPr lang="en-GB" dirty="0"/>
            </a:br>
            <a:r>
              <a:rPr lang="en-GB" sz="3600" dirty="0"/>
              <a:t>Design, Development and Security Analysis</a:t>
            </a:r>
            <a:br>
              <a:rPr lang="en-GB" sz="3600" dirty="0"/>
            </a:br>
            <a:r>
              <a:rPr lang="en-GB" sz="3600" dirty="0"/>
              <a:t>of an Invisible CAPPCHA based on</a:t>
            </a:r>
            <a:br>
              <a:rPr lang="en-GB" sz="3600" dirty="0"/>
            </a:br>
            <a:r>
              <a:rPr lang="en-GB" sz="3600" dirty="0"/>
              <a:t>an acoustic side-channel</a:t>
            </a:r>
            <a:endParaRPr lang="it-IT" sz="36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E4C2F20-57E3-4515-90BE-8B0F25D13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969" y="5078232"/>
            <a:ext cx="2867962" cy="1049867"/>
          </a:xfrm>
        </p:spPr>
        <p:txBody>
          <a:bodyPr>
            <a:normAutofit/>
          </a:bodyPr>
          <a:lstStyle/>
          <a:p>
            <a:pPr algn="l"/>
            <a:r>
              <a:rPr lang="en-GB" sz="1800" dirty="0"/>
              <a:t>Candidate:</a:t>
            </a:r>
          </a:p>
          <a:p>
            <a:pPr algn="l"/>
            <a:r>
              <a:rPr lang="en-GB" sz="1800" dirty="0"/>
              <a:t>Di Nardo Di Maio Raffaele</a:t>
            </a:r>
            <a:endParaRPr lang="it-IT" sz="1800" dirty="0"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6C7C515B-7B72-4B27-8059-F3927F55C985}"/>
              </a:ext>
            </a:extLst>
          </p:cNvPr>
          <p:cNvSpPr txBox="1">
            <a:spLocks/>
          </p:cNvSpPr>
          <p:nvPr/>
        </p:nvSpPr>
        <p:spPr>
          <a:xfrm>
            <a:off x="6217692" y="5078231"/>
            <a:ext cx="1832339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/>
              <a:t>Supervisor:</a:t>
            </a:r>
          </a:p>
          <a:p>
            <a:pPr algn="l"/>
            <a:r>
              <a:rPr lang="en-GB" sz="1800" dirty="0" err="1"/>
              <a:t>Migliardi</a:t>
            </a:r>
            <a:r>
              <a:rPr lang="en-GB" sz="1800" dirty="0"/>
              <a:t> Mauro</a:t>
            </a:r>
            <a:endParaRPr lang="it-IT" sz="1800" dirty="0"/>
          </a:p>
        </p:txBody>
      </p:sp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62E92684-953A-416E-B67E-6B30C41F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5682" y="4159655"/>
            <a:ext cx="5004649" cy="365125"/>
          </a:xfrm>
        </p:spPr>
        <p:txBody>
          <a:bodyPr/>
          <a:lstStyle/>
          <a:p>
            <a:pPr algn="ctr"/>
            <a:r>
              <a:rPr lang="it-IT" sz="2200" dirty="0">
                <a:effectLst/>
              </a:rPr>
              <a:t>March 1</a:t>
            </a:r>
            <a:r>
              <a:rPr lang="it-IT" sz="2200" baseline="30000" dirty="0">
                <a:effectLst/>
              </a:rPr>
              <a:t>st</a:t>
            </a:r>
            <a:r>
              <a:rPr lang="it-IT" sz="2200" dirty="0">
                <a:effectLst/>
              </a:rPr>
              <a:t>, 2021  </a:t>
            </a:r>
          </a:p>
        </p:txBody>
      </p:sp>
      <p:sp>
        <p:nvSpPr>
          <p:cNvPr id="9" name="Segnaposto piè di pagina 3">
            <a:extLst>
              <a:ext uri="{FF2B5EF4-FFF2-40B4-BE49-F238E27FC236}">
                <a16:creationId xmlns:a16="http://schemas.microsoft.com/office/drawing/2014/main" id="{66119C0A-582C-4035-9881-59A2FBD17704}"/>
              </a:ext>
            </a:extLst>
          </p:cNvPr>
          <p:cNvSpPr txBox="1">
            <a:spLocks/>
          </p:cNvSpPr>
          <p:nvPr/>
        </p:nvSpPr>
        <p:spPr>
          <a:xfrm>
            <a:off x="2065683" y="1239263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i="1" dirty="0"/>
              <a:t>Master degree in Computer Engineering</a:t>
            </a:r>
            <a:endParaRPr lang="it-IT" sz="2400" i="1" dirty="0"/>
          </a:p>
        </p:txBody>
      </p:sp>
    </p:spTree>
    <p:extLst>
      <p:ext uri="{BB962C8B-B14F-4D97-AF65-F5344CB8AC3E}">
        <p14:creationId xmlns:p14="http://schemas.microsoft.com/office/powerpoint/2010/main" val="393802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8C60AA-F0B0-44BA-B558-82E31594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221" y="392168"/>
            <a:ext cx="6589231" cy="1172153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AcCAPPCHA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(Acoustic CAPPCHA)</a:t>
            </a:r>
            <a:endParaRPr lang="it-IT" dirty="0"/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73AFB6E9-F7A0-4FDE-BF04-28A65CD2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8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B950B149-8015-43D5-96E3-3B0E3073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11" y="5883278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/>
              <a:t>9</a:t>
            </a:fld>
            <a:endParaRPr lang="it-IT" sz="110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E952E2-F78D-4146-9423-FC19E730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03/01/2021</a:t>
            </a:r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94A74128-332E-4FDA-821B-72F17ABF3A9E}"/>
              </a:ext>
            </a:extLst>
          </p:cNvPr>
          <p:cNvSpPr/>
          <p:nvPr/>
        </p:nvSpPr>
        <p:spPr>
          <a:xfrm>
            <a:off x="4150891" y="3349072"/>
            <a:ext cx="613610" cy="385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825EC61F-19A1-4BEA-A563-9808AD68DF46}"/>
              </a:ext>
            </a:extLst>
          </p:cNvPr>
          <p:cNvSpPr txBox="1">
            <a:spLocks/>
          </p:cNvSpPr>
          <p:nvPr/>
        </p:nvSpPr>
        <p:spPr>
          <a:xfrm>
            <a:off x="4856746" y="2004872"/>
            <a:ext cx="3814011" cy="72118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000" dirty="0"/>
              <a:t>Noise evaluation</a:t>
            </a:r>
            <a:endParaRPr lang="it-IT" sz="20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D1B7F3F-65FB-4380-A848-9C9F122F55D0}"/>
              </a:ext>
            </a:extLst>
          </p:cNvPr>
          <p:cNvSpPr txBox="1"/>
          <p:nvPr/>
        </p:nvSpPr>
        <p:spPr>
          <a:xfrm>
            <a:off x="4965032" y="2446527"/>
            <a:ext cx="37979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 2" panose="05020102010507070707" pitchFamily="18" charset="2"/>
              <a:buChar char=""/>
            </a:pPr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it-IT" sz="1600" dirty="0" err="1">
                <a:solidFill>
                  <a:schemeClr val="accent2">
                    <a:lumMod val="75000"/>
                  </a:schemeClr>
                </a:solidFill>
              </a:rPr>
              <a:t>efore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 the user </a:t>
            </a:r>
            <a:r>
              <a:rPr lang="it-IT" sz="1600" dirty="0" err="1">
                <a:solidFill>
                  <a:schemeClr val="accent2">
                    <a:lumMod val="75000"/>
                  </a:schemeClr>
                </a:solidFill>
              </a:rPr>
              <a:t>types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 the password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it-IT" sz="1600" dirty="0">
                <a:solidFill>
                  <a:schemeClr val="tx2"/>
                </a:solidFill>
              </a:rPr>
              <a:t>A 2 seconds long audio file </a:t>
            </a:r>
            <a:r>
              <a:rPr lang="it-IT" sz="1600" dirty="0" err="1">
                <a:solidFill>
                  <a:schemeClr val="tx2"/>
                </a:solidFill>
              </a:rPr>
              <a:t>is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recorded</a:t>
            </a:r>
            <a:r>
              <a:rPr lang="it-IT" sz="1600" dirty="0">
                <a:solidFill>
                  <a:schemeClr val="tx2"/>
                </a:solidFill>
              </a:rPr>
              <a:t> and a </a:t>
            </a:r>
            <a:r>
              <a:rPr lang="it-IT" sz="1600" dirty="0" err="1">
                <a:solidFill>
                  <a:schemeClr val="tx2"/>
                </a:solidFill>
              </a:rPr>
              <a:t>noise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threshold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is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evaluated</a:t>
            </a:r>
            <a:endParaRPr lang="it-IT" sz="1600" dirty="0">
              <a:solidFill>
                <a:schemeClr val="tx2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 2" panose="05020102010507070707" pitchFamily="18" charset="2"/>
              <a:buChar char=""/>
            </a:pPr>
            <a:r>
              <a:rPr lang="it-IT" sz="1600" dirty="0" err="1">
                <a:solidFill>
                  <a:schemeClr val="accent2">
                    <a:lumMod val="75000"/>
                  </a:schemeClr>
                </a:solidFill>
              </a:rPr>
              <a:t>During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 the </a:t>
            </a:r>
            <a:r>
              <a:rPr lang="it-IT" sz="1600" dirty="0" err="1">
                <a:solidFill>
                  <a:schemeClr val="accent2">
                    <a:lumMod val="75000"/>
                  </a:schemeClr>
                </a:solidFill>
              </a:rPr>
              <a:t>insertion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 of the password</a:t>
            </a:r>
          </a:p>
          <a:p>
            <a:pPr marL="414000" lvl="1"/>
            <a:r>
              <a:rPr lang="it-IT" sz="1600" dirty="0">
                <a:solidFill>
                  <a:schemeClr val="tx2"/>
                </a:solidFill>
              </a:rPr>
              <a:t>An audio file </a:t>
            </a:r>
            <a:r>
              <a:rPr lang="it-IT" sz="1600" dirty="0" err="1">
                <a:solidFill>
                  <a:schemeClr val="tx2"/>
                </a:solidFill>
              </a:rPr>
              <a:t>is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recorded</a:t>
            </a:r>
            <a:r>
              <a:rPr lang="it-IT" sz="1600" dirty="0">
                <a:solidFill>
                  <a:schemeClr val="tx2"/>
                </a:solidFill>
              </a:rPr>
              <a:t> and </a:t>
            </a:r>
            <a:r>
              <a:rPr lang="it-IT" sz="1600" dirty="0" err="1">
                <a:solidFill>
                  <a:schemeClr val="tx2"/>
                </a:solidFill>
              </a:rPr>
              <a:t>filtered</a:t>
            </a:r>
            <a:r>
              <a:rPr lang="it-IT" sz="1600" dirty="0">
                <a:solidFill>
                  <a:schemeClr val="tx2"/>
                </a:solidFill>
              </a:rPr>
              <a:t> with the </a:t>
            </a:r>
            <a:r>
              <a:rPr lang="it-IT" sz="1600" dirty="0" err="1">
                <a:solidFill>
                  <a:schemeClr val="tx2"/>
                </a:solidFill>
              </a:rPr>
              <a:t>previous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threshold</a:t>
            </a:r>
            <a:r>
              <a:rPr lang="it-IT" sz="1600" dirty="0">
                <a:solidFill>
                  <a:schemeClr val="tx2"/>
                </a:solidFill>
              </a:rPr>
              <a:t>, </a:t>
            </a:r>
            <a:r>
              <a:rPr lang="it-IT" sz="1600" dirty="0" err="1">
                <a:solidFill>
                  <a:schemeClr val="tx2"/>
                </a:solidFill>
              </a:rPr>
              <a:t>trying</a:t>
            </a:r>
            <a:r>
              <a:rPr lang="it-IT" sz="1600" dirty="0">
                <a:solidFill>
                  <a:schemeClr val="tx2"/>
                </a:solidFill>
              </a:rPr>
              <a:t> to </a:t>
            </a:r>
            <a:r>
              <a:rPr lang="it-IT" sz="1600" dirty="0" err="1">
                <a:solidFill>
                  <a:schemeClr val="tx2"/>
                </a:solidFill>
              </a:rPr>
              <a:t>find</a:t>
            </a:r>
            <a:r>
              <a:rPr lang="it-IT" sz="1600" dirty="0">
                <a:solidFill>
                  <a:schemeClr val="tx2"/>
                </a:solidFill>
              </a:rPr>
              <a:t> the audio </a:t>
            </a:r>
            <a:r>
              <a:rPr lang="it-IT" sz="1600" dirty="0" err="1">
                <a:solidFill>
                  <a:schemeClr val="tx2"/>
                </a:solidFill>
              </a:rPr>
              <a:t>peaks</a:t>
            </a:r>
            <a:r>
              <a:rPr lang="it-IT" sz="1600" dirty="0">
                <a:solidFill>
                  <a:schemeClr val="tx2"/>
                </a:solidFill>
              </a:rPr>
              <a:t> </a:t>
            </a:r>
            <a:r>
              <a:rPr lang="it-IT" sz="1600" dirty="0" err="1">
                <a:solidFill>
                  <a:schemeClr val="tx2"/>
                </a:solidFill>
              </a:rPr>
              <a:t>related</a:t>
            </a:r>
            <a:r>
              <a:rPr lang="it-IT" sz="1600" dirty="0">
                <a:solidFill>
                  <a:schemeClr val="tx2"/>
                </a:solidFill>
              </a:rPr>
              <a:t> to the </a:t>
            </a:r>
            <a:r>
              <a:rPr lang="it-IT" sz="1600" dirty="0" err="1">
                <a:solidFill>
                  <a:schemeClr val="tx2"/>
                </a:solidFill>
              </a:rPr>
              <a:t>keyboard</a:t>
            </a:r>
            <a:r>
              <a:rPr lang="it-IT" sz="1600" dirty="0">
                <a:solidFill>
                  <a:schemeClr val="tx2"/>
                </a:solidFill>
              </a:rPr>
              <a:t> events.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A9CCB0B1-3D09-4DEE-9DFA-C497E509E2BD}"/>
              </a:ext>
            </a:extLst>
          </p:cNvPr>
          <p:cNvSpPr txBox="1">
            <a:spLocks/>
          </p:cNvSpPr>
          <p:nvPr/>
        </p:nvSpPr>
        <p:spPr>
          <a:xfrm>
            <a:off x="473243" y="2986417"/>
            <a:ext cx="3330713" cy="1577840"/>
          </a:xfrm>
          <a:prstGeom prst="rect">
            <a:avLst/>
          </a:prstGeom>
          <a:noFill/>
          <a:ln w="15875" cap="rnd" cmpd="sng" algn="ctr">
            <a:noFill/>
            <a:prstDash val="solid"/>
          </a:ln>
          <a:effectLst>
            <a:glow rad="228600">
              <a:srgbClr val="0070C0">
                <a:alpha val="4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600" dirty="0">
                <a:solidFill>
                  <a:schemeClr val="tx2"/>
                </a:solidFill>
              </a:rPr>
              <a:t>Noise evaluation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600" dirty="0">
                <a:solidFill>
                  <a:schemeClr val="tx2"/>
                </a:solidFill>
              </a:rPr>
              <a:t>Evaluation of the user’s activity during the password insertion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600" dirty="0">
                <a:solidFill>
                  <a:schemeClr val="tx2"/>
                </a:solidFill>
              </a:rPr>
              <a:t>Communication between client and server</a:t>
            </a:r>
            <a:endParaRPr lang="it-IT" sz="1600" dirty="0">
              <a:solidFill>
                <a:schemeClr val="tx2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4D5A98C-1AA6-43D0-8F96-9DEAF4E09737}"/>
              </a:ext>
            </a:extLst>
          </p:cNvPr>
          <p:cNvSpPr txBox="1"/>
          <p:nvPr/>
        </p:nvSpPr>
        <p:spPr>
          <a:xfrm>
            <a:off x="435110" y="2446527"/>
            <a:ext cx="3368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</a:rPr>
              <a:t>Main phases of the analysis:</a:t>
            </a:r>
            <a:endParaRPr lang="it-IT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94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DEA841-EAC5-49BA-A9F1-19BECFC42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5114" y="1515978"/>
            <a:ext cx="4032714" cy="4224609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Training 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of the </a:t>
            </a: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neural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  <a:effectLst/>
              </a:rPr>
              <a:t>network</a:t>
            </a:r>
            <a:endParaRPr lang="en-GB"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414000" lvl="1" indent="0">
              <a:buClr>
                <a:schemeClr val="accent2">
                  <a:lumMod val="75000"/>
                </a:schemeClr>
              </a:buClr>
              <a:buNone/>
            </a:pPr>
            <a:r>
              <a:rPr lang="en-GB" sz="1600" dirty="0"/>
              <a:t>over 200 audio files per key of the keyboard</a:t>
            </a:r>
          </a:p>
          <a:p>
            <a:pPr marL="322650" indent="-285750"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Type of possible features:</a:t>
            </a:r>
            <a:endParaRPr lang="en-GB" sz="180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marL="699750" lvl="1" indent="-285750"/>
            <a:r>
              <a:rPr lang="en-GB" sz="1600" dirty="0"/>
              <a:t>Normalized FFT of touch peak</a:t>
            </a:r>
          </a:p>
          <a:p>
            <a:pPr marL="699750" lvl="1" indent="-285750"/>
            <a:r>
              <a:rPr lang="en-GB" sz="1600" dirty="0"/>
              <a:t>Normalized FFT of touch peak concatenated with the normalized  FFT of hit peak</a:t>
            </a:r>
          </a:p>
          <a:p>
            <a:pPr marL="699750" lvl="1" indent="-285750"/>
            <a:r>
              <a:rPr lang="en-GB" sz="1600" dirty="0"/>
              <a:t>Spectrogram of press peak</a:t>
            </a:r>
            <a:endParaRPr lang="it-IT" sz="160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Classification of the audio peaks detected during the insertion of the password</a:t>
            </a: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D2BA0323-6697-4D4E-AF98-B077D3A7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8"/>
            <a:ext cx="5505114" cy="365125"/>
          </a:xfrm>
        </p:spPr>
        <p:txBody>
          <a:bodyPr/>
          <a:lstStyle/>
          <a:p>
            <a:r>
              <a:rPr lang="en-GB" sz="1100"/>
              <a:t>Di Nardo Di Maio Raffaele</a:t>
            </a:r>
            <a:endParaRPr lang="it-IT" sz="1100" dirty="0"/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6433DCEE-BFC2-40AF-8081-4EE6FFC1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11" y="5883278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/>
              <a:t>10</a:t>
            </a:fld>
            <a:endParaRPr lang="it-IT" sz="110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CB5AE9B-E727-4545-B738-6D4DBE6F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8576DA8-3E34-473A-99CA-2BC2B4B65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172" y="1647300"/>
            <a:ext cx="4032714" cy="1457772"/>
          </a:xfrm>
          <a:prstGeom prst="rect">
            <a:avLst/>
          </a:prstGeom>
        </p:spPr>
      </p:pic>
      <p:pic>
        <p:nvPicPr>
          <p:cNvPr id="13" name="Immagine 12" descr="Immagine che contiene testo, screenshot, elettronico, schermo&#10;&#10;Descrizione generata automaticamente">
            <a:extLst>
              <a:ext uri="{FF2B5EF4-FFF2-40B4-BE49-F238E27FC236}">
                <a16:creationId xmlns:a16="http://schemas.microsoft.com/office/drawing/2014/main" id="{AE6D9915-3388-4319-B0BD-93646F084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783" y="3297108"/>
            <a:ext cx="3255495" cy="2441621"/>
          </a:xfrm>
          <a:prstGeom prst="rect">
            <a:avLst/>
          </a:prstGeom>
        </p:spPr>
      </p:pic>
      <p:sp>
        <p:nvSpPr>
          <p:cNvPr id="16" name="Titolo 1">
            <a:extLst>
              <a:ext uri="{FF2B5EF4-FFF2-40B4-BE49-F238E27FC236}">
                <a16:creationId xmlns:a16="http://schemas.microsoft.com/office/drawing/2014/main" id="{B25310E7-D8F7-4431-8B66-AACF18CE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496" y="379340"/>
            <a:ext cx="6223011" cy="1172153"/>
          </a:xfrm>
        </p:spPr>
        <p:txBody>
          <a:bodyPr>
            <a:normAutofit/>
          </a:bodyPr>
          <a:lstStyle/>
          <a:p>
            <a:r>
              <a:rPr lang="en-GB" sz="3400" dirty="0"/>
              <a:t>Evaluation of the user’s activity</a:t>
            </a:r>
            <a:endParaRPr lang="it-IT" sz="3400" dirty="0"/>
          </a:p>
        </p:txBody>
      </p:sp>
    </p:spTree>
    <p:extLst>
      <p:ext uri="{BB962C8B-B14F-4D97-AF65-F5344CB8AC3E}">
        <p14:creationId xmlns:p14="http://schemas.microsoft.com/office/powerpoint/2010/main" val="77196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E59380-EC23-4022-8139-273B0187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BAD7BCA-1234-41EA-91C1-52767FB0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02780D3-94B0-4B53-A57C-974CDBF7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11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C31E3944-3B51-44EB-8415-AE7173B460E2}"/>
              </a:ext>
            </a:extLst>
          </p:cNvPr>
          <p:cNvSpPr txBox="1">
            <a:spLocks/>
          </p:cNvSpPr>
          <p:nvPr/>
        </p:nvSpPr>
        <p:spPr>
          <a:xfrm>
            <a:off x="4653942" y="1499715"/>
            <a:ext cx="3905155" cy="429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Low noise during noise evaluation</a:t>
            </a:r>
          </a:p>
        </p:txBody>
      </p:sp>
      <p:sp>
        <p:nvSpPr>
          <p:cNvPr id="9" name="Segnaposto contenuto 3">
            <a:extLst>
              <a:ext uri="{FF2B5EF4-FFF2-40B4-BE49-F238E27FC236}">
                <a16:creationId xmlns:a16="http://schemas.microsoft.com/office/drawing/2014/main" id="{0EB7F44B-EDE9-4C61-A48E-703DA04C01B9}"/>
              </a:ext>
            </a:extLst>
          </p:cNvPr>
          <p:cNvSpPr txBox="1">
            <a:spLocks/>
          </p:cNvSpPr>
          <p:nvPr/>
        </p:nvSpPr>
        <p:spPr>
          <a:xfrm>
            <a:off x="4652171" y="3605348"/>
            <a:ext cx="4034629" cy="429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>
                <a:solidFill>
                  <a:schemeClr val="accent2">
                    <a:lumMod val="75000"/>
                  </a:schemeClr>
                </a:solidFill>
              </a:rPr>
              <a:t>High noise during noise evaluation</a:t>
            </a:r>
            <a:endParaRPr lang="en-GB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C2CD9F7-2A7D-4ACF-A0C5-18494647F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37" y="1743256"/>
            <a:ext cx="2810943" cy="168404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84D6330-EFB8-43CF-97AE-EF01FCD4E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279" y="3835434"/>
            <a:ext cx="2892546" cy="1730005"/>
          </a:xfrm>
          <a:prstGeom prst="rect">
            <a:avLst/>
          </a:prstGeom>
        </p:spPr>
      </p:pic>
      <p:sp>
        <p:nvSpPr>
          <p:cNvPr id="12" name="Titolo 1">
            <a:extLst>
              <a:ext uri="{FF2B5EF4-FFF2-40B4-BE49-F238E27FC236}">
                <a16:creationId xmlns:a16="http://schemas.microsoft.com/office/drawing/2014/main" id="{52EF38DF-A664-449A-9CBE-661CBBE8276C}"/>
              </a:ext>
            </a:extLst>
          </p:cNvPr>
          <p:cNvSpPr txBox="1">
            <a:spLocks/>
          </p:cNvSpPr>
          <p:nvPr/>
        </p:nvSpPr>
        <p:spPr>
          <a:xfrm>
            <a:off x="4428775" y="780597"/>
            <a:ext cx="4136886" cy="83983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600" dirty="0"/>
              <a:t>Bot detection</a:t>
            </a:r>
            <a:endParaRPr lang="it-IT" sz="2600" dirty="0"/>
          </a:p>
        </p:txBody>
      </p:sp>
    </p:spTree>
    <p:extLst>
      <p:ext uri="{BB962C8B-B14F-4D97-AF65-F5344CB8AC3E}">
        <p14:creationId xmlns:p14="http://schemas.microsoft.com/office/powerpoint/2010/main" val="227584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E8B2C5-1E8B-4DEF-A5FB-A1E06EC60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64" y="247331"/>
            <a:ext cx="8251686" cy="1172153"/>
          </a:xfrm>
        </p:spPr>
        <p:txBody>
          <a:bodyPr>
            <a:normAutofit fontScale="90000"/>
          </a:bodyPr>
          <a:lstStyle/>
          <a:p>
            <a:r>
              <a:rPr lang="en-GB" dirty="0"/>
              <a:t>CAPTCHA</a:t>
            </a:r>
            <a:br>
              <a:rPr lang="en-GB" dirty="0"/>
            </a:br>
            <a:r>
              <a:rPr lang="en-GB" sz="2400" dirty="0"/>
              <a:t>(</a:t>
            </a:r>
            <a:r>
              <a:rPr lang="en-GB" sz="2400" b="1" i="1" dirty="0">
                <a:effectLst/>
              </a:rPr>
              <a:t>C</a:t>
            </a:r>
            <a:r>
              <a:rPr lang="en-GB" sz="2400" i="1" dirty="0">
                <a:effectLst/>
              </a:rPr>
              <a:t>ompletely </a:t>
            </a:r>
            <a:r>
              <a:rPr lang="en-GB" sz="2400" b="1" i="1" dirty="0">
                <a:effectLst/>
              </a:rPr>
              <a:t>A</a:t>
            </a:r>
            <a:r>
              <a:rPr lang="en-GB" sz="2400" i="1" dirty="0">
                <a:effectLst/>
              </a:rPr>
              <a:t>utomated </a:t>
            </a:r>
            <a:r>
              <a:rPr lang="en-GB" sz="2400" b="1" i="1" dirty="0">
                <a:effectLst/>
              </a:rPr>
              <a:t>P</a:t>
            </a:r>
            <a:r>
              <a:rPr lang="en-GB" sz="2400" i="1" dirty="0">
                <a:effectLst/>
              </a:rPr>
              <a:t>ublic </a:t>
            </a:r>
            <a:r>
              <a:rPr lang="en-GB" sz="2400" b="1" i="1" dirty="0">
                <a:effectLst/>
              </a:rPr>
              <a:t>T</a:t>
            </a:r>
            <a:r>
              <a:rPr lang="en-GB" sz="2400" i="1" dirty="0">
                <a:effectLst/>
              </a:rPr>
              <a:t>uring-test-to-tell </a:t>
            </a:r>
            <a:br>
              <a:rPr lang="en-GB" sz="2400" i="1" dirty="0">
                <a:effectLst/>
              </a:rPr>
            </a:br>
            <a:r>
              <a:rPr lang="en-GB" sz="2400" b="1" i="1" dirty="0">
                <a:effectLst/>
              </a:rPr>
              <a:t>C</a:t>
            </a:r>
            <a:r>
              <a:rPr lang="en-GB" sz="2400" i="1" dirty="0">
                <a:effectLst/>
              </a:rPr>
              <a:t>omputers and </a:t>
            </a:r>
            <a:r>
              <a:rPr lang="en-GB" sz="2400" b="1" i="1" dirty="0">
                <a:effectLst/>
              </a:rPr>
              <a:t>H</a:t>
            </a:r>
            <a:r>
              <a:rPr lang="en-GB" sz="2400" i="1" dirty="0">
                <a:effectLst/>
              </a:rPr>
              <a:t>umans </a:t>
            </a:r>
            <a:r>
              <a:rPr lang="en-GB" sz="2400" b="1" i="1" dirty="0">
                <a:effectLst/>
              </a:rPr>
              <a:t>A</a:t>
            </a:r>
            <a:r>
              <a:rPr lang="en-GB" sz="2400" i="1" dirty="0">
                <a:effectLst/>
              </a:rPr>
              <a:t>part</a:t>
            </a:r>
            <a:r>
              <a:rPr lang="en-GB" sz="2400" dirty="0"/>
              <a:t>)</a:t>
            </a:r>
            <a:endParaRPr lang="it-IT" sz="2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27F652-CC84-4631-8847-F41E03A2F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64" y="2117569"/>
            <a:ext cx="4009520" cy="1311432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Traditional CAPTCHAs</a:t>
            </a:r>
          </a:p>
          <a:p>
            <a:pPr marL="414000" lvl="1" indent="0">
              <a:buNone/>
            </a:pPr>
            <a:r>
              <a:rPr lang="en-GB" sz="1600" dirty="0"/>
              <a:t>based on cognitive capabilities of the user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CC8F8DF5-CD4D-4DAF-9B28-687D386CC10B}"/>
              </a:ext>
            </a:extLst>
          </p:cNvPr>
          <p:cNvSpPr txBox="1">
            <a:spLocks/>
          </p:cNvSpPr>
          <p:nvPr/>
        </p:nvSpPr>
        <p:spPr>
          <a:xfrm>
            <a:off x="4807196" y="2114814"/>
            <a:ext cx="3643474" cy="175894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Modern CAPTCHAs</a:t>
            </a:r>
          </a:p>
          <a:p>
            <a:pPr marL="414000" lvl="1" indent="0">
              <a:buNone/>
            </a:pPr>
            <a:r>
              <a:rPr lang="en-GB" sz="1600" dirty="0"/>
              <a:t>based on the human’s physical identity (e.g. the behaviour of the users on the website)</a:t>
            </a:r>
            <a:endParaRPr lang="it-IT" sz="1600" dirty="0"/>
          </a:p>
        </p:txBody>
      </p:sp>
      <p:pic>
        <p:nvPicPr>
          <p:cNvPr id="8" name="Immagine 7" descr="Immagine che contiene testo, strada, autostrada&#10;&#10;Descrizione generata automaticamente">
            <a:extLst>
              <a:ext uri="{FF2B5EF4-FFF2-40B4-BE49-F238E27FC236}">
                <a16:creationId xmlns:a16="http://schemas.microsoft.com/office/drawing/2014/main" id="{0E45CAA1-383C-4D35-A559-93F51C009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695" y="3282422"/>
            <a:ext cx="1334494" cy="1929828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A37CF49D-0B2F-4120-A2AD-D58C5C597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29" y="3282422"/>
            <a:ext cx="2023010" cy="1929828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485CEE73-0E98-428C-A2EC-DD178D1073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964" y="3541643"/>
            <a:ext cx="2493355" cy="700027"/>
          </a:xfrm>
          <a:prstGeom prst="rect">
            <a:avLst/>
          </a:prstGeom>
        </p:spPr>
      </p:pic>
      <p:sp>
        <p:nvSpPr>
          <p:cNvPr id="23" name="Segnaposto piè di pagina 3">
            <a:extLst>
              <a:ext uri="{FF2B5EF4-FFF2-40B4-BE49-F238E27FC236}">
                <a16:creationId xmlns:a16="http://schemas.microsoft.com/office/drawing/2014/main" id="{2D0A5DE9-1DAD-41ED-BD80-06164883E037}"/>
              </a:ext>
            </a:extLst>
          </p:cNvPr>
          <p:cNvSpPr txBox="1">
            <a:spLocks/>
          </p:cNvSpPr>
          <p:nvPr/>
        </p:nvSpPr>
        <p:spPr>
          <a:xfrm>
            <a:off x="435114" y="5883278"/>
            <a:ext cx="550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/>
              <a:t>Di Nardo Di Maio Raffaele</a:t>
            </a:r>
            <a:endParaRPr lang="it-IT" sz="1100" dirty="0"/>
          </a:p>
        </p:txBody>
      </p:sp>
      <p:sp>
        <p:nvSpPr>
          <p:cNvPr id="24" name="Segnaposto numero diapositiva 4">
            <a:extLst>
              <a:ext uri="{FF2B5EF4-FFF2-40B4-BE49-F238E27FC236}">
                <a16:creationId xmlns:a16="http://schemas.microsoft.com/office/drawing/2014/main" id="{0572735E-477D-4858-AB9D-B67D59A384EC}"/>
              </a:ext>
            </a:extLst>
          </p:cNvPr>
          <p:cNvSpPr txBox="1">
            <a:spLocks/>
          </p:cNvSpPr>
          <p:nvPr/>
        </p:nvSpPr>
        <p:spPr>
          <a:xfrm>
            <a:off x="7885511" y="5883278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F98BA9-0B5D-48FD-8864-41A23C2934CC}" type="slidenum">
              <a:rPr lang="it-IT" sz="1100"/>
              <a:pPr/>
              <a:t>1</a:t>
            </a:fld>
            <a:endParaRPr lang="it-IT" sz="1100"/>
          </a:p>
        </p:txBody>
      </p:sp>
      <p:sp>
        <p:nvSpPr>
          <p:cNvPr id="25" name="Segnaposto data 4">
            <a:extLst>
              <a:ext uri="{FF2B5EF4-FFF2-40B4-BE49-F238E27FC236}">
                <a16:creationId xmlns:a16="http://schemas.microsoft.com/office/drawing/2014/main" id="{BCF4946F-5486-4914-8035-3BB1E61B7640}"/>
              </a:ext>
            </a:extLst>
          </p:cNvPr>
          <p:cNvSpPr txBox="1">
            <a:spLocks/>
          </p:cNvSpPr>
          <p:nvPr/>
        </p:nvSpPr>
        <p:spPr>
          <a:xfrm>
            <a:off x="5759052" y="588327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03/01/2021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843687E-CB25-4CCC-9BF2-54373D009311}"/>
              </a:ext>
            </a:extLst>
          </p:cNvPr>
          <p:cNvSpPr txBox="1">
            <a:spLocks/>
          </p:cNvSpPr>
          <p:nvPr/>
        </p:nvSpPr>
        <p:spPr>
          <a:xfrm>
            <a:off x="170465" y="1233559"/>
            <a:ext cx="8795084" cy="84037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GB" sz="1800" dirty="0"/>
              <a:t>program used to detect bot activity on web services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31570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8A1160-F9E1-4F59-9101-AECFE0B6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381" y="341245"/>
            <a:ext cx="6589231" cy="1172153"/>
          </a:xfrm>
        </p:spPr>
        <p:txBody>
          <a:bodyPr>
            <a:normAutofit/>
          </a:bodyPr>
          <a:lstStyle/>
          <a:p>
            <a:r>
              <a:rPr lang="en-GB" sz="3600" dirty="0"/>
              <a:t>Design of a new CAPTCHA</a:t>
            </a:r>
            <a:endParaRPr lang="it-IT" sz="36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D75C27-0F67-4563-B337-7F113F85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CC18FB-7F01-4A81-A5A3-7D5352A7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A0D484-E598-4B20-BC0C-B92BE960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2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3FE4003F-9153-46BB-8EB3-BC56D775874D}"/>
              </a:ext>
            </a:extLst>
          </p:cNvPr>
          <p:cNvSpPr txBox="1">
            <a:spLocks/>
          </p:cNvSpPr>
          <p:nvPr/>
        </p:nvSpPr>
        <p:spPr>
          <a:xfrm>
            <a:off x="313631" y="1383632"/>
            <a:ext cx="3330713" cy="593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Invisible CAPPCHA</a:t>
            </a:r>
            <a:endParaRPr lang="it-IT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E80B06FB-FC8B-49D4-8228-FAFADE0D6386}"/>
              </a:ext>
            </a:extLst>
          </p:cNvPr>
          <p:cNvSpPr txBox="1">
            <a:spLocks/>
          </p:cNvSpPr>
          <p:nvPr/>
        </p:nvSpPr>
        <p:spPr>
          <a:xfrm>
            <a:off x="4971600" y="1383632"/>
            <a:ext cx="3354705" cy="5935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AcCAPPCHA</a:t>
            </a:r>
            <a:endParaRPr lang="it-IT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3038A7AD-3523-41E6-AF3B-D680B671E5D9}"/>
              </a:ext>
            </a:extLst>
          </p:cNvPr>
          <p:cNvSpPr/>
          <p:nvPr/>
        </p:nvSpPr>
        <p:spPr>
          <a:xfrm>
            <a:off x="3815880" y="2353874"/>
            <a:ext cx="729947" cy="50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A1BCFB8A-175A-4019-95EC-BBA4CFE41FAB}"/>
              </a:ext>
            </a:extLst>
          </p:cNvPr>
          <p:cNvSpPr txBox="1">
            <a:spLocks/>
          </p:cNvSpPr>
          <p:nvPr/>
        </p:nvSpPr>
        <p:spPr>
          <a:xfrm>
            <a:off x="4995592" y="1923185"/>
            <a:ext cx="3330713" cy="2090031"/>
          </a:xfrm>
          <a:prstGeom prst="rect">
            <a:avLst/>
          </a:prstGeom>
          <a:noFill/>
          <a:ln w="15875" cap="rnd" cmpd="sng" algn="ctr">
            <a:noFill/>
            <a:prstDash val="solid"/>
          </a:ln>
          <a:effectLst>
            <a:glow rad="228600">
              <a:srgbClr val="0070C0">
                <a:alpha val="4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it-IT" sz="1400" dirty="0">
                <a:solidFill>
                  <a:schemeClr val="tx2"/>
                </a:solidFill>
              </a:rPr>
              <a:t>New CAPTCHA </a:t>
            </a:r>
            <a:r>
              <a:rPr lang="it-IT" sz="1400" dirty="0" err="1">
                <a:solidFill>
                  <a:schemeClr val="tx2"/>
                </a:solidFill>
              </a:rPr>
              <a:t>based</a:t>
            </a:r>
            <a:r>
              <a:rPr lang="it-IT" sz="1400" dirty="0">
                <a:solidFill>
                  <a:schemeClr val="tx2"/>
                </a:solidFill>
              </a:rPr>
              <a:t> on the </a:t>
            </a:r>
            <a:r>
              <a:rPr lang="it-IT" sz="1400" dirty="0" err="1">
                <a:solidFill>
                  <a:schemeClr val="tx2"/>
                </a:solidFill>
              </a:rPr>
              <a:t>analysis</a:t>
            </a:r>
            <a:r>
              <a:rPr lang="it-IT" sz="1400" dirty="0">
                <a:solidFill>
                  <a:schemeClr val="tx2"/>
                </a:solidFill>
              </a:rPr>
              <a:t> of: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400" dirty="0">
                <a:solidFill>
                  <a:schemeClr val="tx2"/>
                </a:solidFill>
              </a:rPr>
              <a:t>an acoustic side-</a:t>
            </a:r>
            <a:r>
              <a:rPr lang="it-IT" sz="1400" dirty="0" err="1">
                <a:solidFill>
                  <a:schemeClr val="tx2"/>
                </a:solidFill>
              </a:rPr>
              <a:t>channel</a:t>
            </a:r>
            <a:r>
              <a:rPr lang="en-GB" sz="1400" dirty="0">
                <a:solidFill>
                  <a:schemeClr val="tx2"/>
                </a:solidFill>
              </a:rPr>
              <a:t> of the PC microphone</a:t>
            </a:r>
            <a:endParaRPr lang="it-IT" sz="1400" dirty="0">
              <a:solidFill>
                <a:schemeClr val="tx2"/>
              </a:solidFill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400" dirty="0">
                <a:solidFill>
                  <a:schemeClr val="tx2"/>
                </a:solidFill>
              </a:rPr>
              <a:t>the audio </a:t>
            </a:r>
            <a:r>
              <a:rPr lang="it-IT" sz="1400" dirty="0" err="1">
                <a:solidFill>
                  <a:schemeClr val="tx2"/>
                </a:solidFill>
              </a:rPr>
              <a:t>peaks</a:t>
            </a:r>
            <a:r>
              <a:rPr lang="it-IT" sz="1400" dirty="0">
                <a:solidFill>
                  <a:schemeClr val="tx2"/>
                </a:solidFill>
              </a:rPr>
              <a:t> </a:t>
            </a:r>
            <a:r>
              <a:rPr lang="it-IT" sz="1400" dirty="0" err="1">
                <a:solidFill>
                  <a:schemeClr val="tx2"/>
                </a:solidFill>
              </a:rPr>
              <a:t>during</a:t>
            </a:r>
            <a:r>
              <a:rPr lang="it-IT" sz="1400" dirty="0">
                <a:solidFill>
                  <a:schemeClr val="tx2"/>
                </a:solidFill>
              </a:rPr>
              <a:t> the </a:t>
            </a:r>
            <a:r>
              <a:rPr lang="it-IT" sz="1400" dirty="0" err="1">
                <a:solidFill>
                  <a:schemeClr val="tx2"/>
                </a:solidFill>
              </a:rPr>
              <a:t>insertion</a:t>
            </a:r>
            <a:r>
              <a:rPr lang="it-IT" sz="1400" dirty="0">
                <a:solidFill>
                  <a:schemeClr val="tx2"/>
                </a:solidFill>
              </a:rPr>
              <a:t> of the password, </a:t>
            </a:r>
            <a:r>
              <a:rPr lang="it-IT" sz="1400" dirty="0" err="1">
                <a:solidFill>
                  <a:schemeClr val="tx2"/>
                </a:solidFill>
              </a:rPr>
              <a:t>related</a:t>
            </a:r>
            <a:r>
              <a:rPr lang="it-IT" sz="1400" dirty="0">
                <a:solidFill>
                  <a:schemeClr val="tx2"/>
                </a:solidFill>
              </a:rPr>
              <a:t> to the </a:t>
            </a:r>
            <a:r>
              <a:rPr lang="it-IT" sz="1400" dirty="0" err="1">
                <a:solidFill>
                  <a:schemeClr val="tx2"/>
                </a:solidFill>
              </a:rPr>
              <a:t>keyboard</a:t>
            </a:r>
            <a:r>
              <a:rPr lang="it-IT" sz="1400" dirty="0">
                <a:solidFill>
                  <a:schemeClr val="tx2"/>
                </a:solidFill>
              </a:rPr>
              <a:t> events </a:t>
            </a: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F50EA973-F912-4C7D-8C54-3FB7BA9AAA0E}"/>
              </a:ext>
            </a:extLst>
          </p:cNvPr>
          <p:cNvSpPr txBox="1">
            <a:spLocks/>
          </p:cNvSpPr>
          <p:nvPr/>
        </p:nvSpPr>
        <p:spPr>
          <a:xfrm>
            <a:off x="477195" y="1923185"/>
            <a:ext cx="3167149" cy="2090031"/>
          </a:xfrm>
          <a:prstGeom prst="rect">
            <a:avLst/>
          </a:prstGeom>
          <a:noFill/>
          <a:ln w="15875" cap="rnd" cmpd="sng" algn="ctr">
            <a:noFill/>
            <a:prstDash val="solid"/>
          </a:ln>
          <a:effectLst>
            <a:glow rad="228600">
              <a:srgbClr val="0070C0">
                <a:alpha val="4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GB" sz="1400" dirty="0">
                <a:solidFill>
                  <a:schemeClr val="tx2"/>
                </a:solidFill>
              </a:rPr>
              <a:t>An implementation of modern CAPTCHA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400" dirty="0">
                <a:solidFill>
                  <a:schemeClr val="tx2"/>
                </a:solidFill>
              </a:rPr>
              <a:t>an </a:t>
            </a:r>
            <a:r>
              <a:rPr lang="it-IT" sz="1400" dirty="0" err="1">
                <a:solidFill>
                  <a:schemeClr val="tx2"/>
                </a:solidFill>
              </a:rPr>
              <a:t>accelerometer</a:t>
            </a:r>
            <a:r>
              <a:rPr lang="it-IT" sz="1400" dirty="0">
                <a:solidFill>
                  <a:schemeClr val="tx2"/>
                </a:solidFill>
              </a:rPr>
              <a:t> side-</a:t>
            </a:r>
            <a:r>
              <a:rPr lang="it-IT" sz="1400" dirty="0" err="1">
                <a:solidFill>
                  <a:schemeClr val="tx2"/>
                </a:solidFill>
              </a:rPr>
              <a:t>channel</a:t>
            </a:r>
            <a:endParaRPr lang="it-IT" sz="1400" dirty="0">
              <a:solidFill>
                <a:schemeClr val="tx2"/>
              </a:solidFill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400" dirty="0" err="1">
                <a:solidFill>
                  <a:schemeClr val="tx2"/>
                </a:solidFill>
              </a:rPr>
              <a:t>difference</a:t>
            </a:r>
            <a:r>
              <a:rPr lang="it-IT" sz="1400" dirty="0">
                <a:solidFill>
                  <a:schemeClr val="tx2"/>
                </a:solidFill>
              </a:rPr>
              <a:t> </a:t>
            </a:r>
            <a:r>
              <a:rPr lang="it-IT" sz="1400" dirty="0" err="1">
                <a:solidFill>
                  <a:schemeClr val="tx2"/>
                </a:solidFill>
              </a:rPr>
              <a:t>between</a:t>
            </a:r>
            <a:r>
              <a:rPr lang="it-IT" sz="1400" dirty="0">
                <a:solidFill>
                  <a:schemeClr val="tx2"/>
                </a:solidFill>
              </a:rPr>
              <a:t> hardware </a:t>
            </a:r>
            <a:r>
              <a:rPr lang="it-IT" sz="1400" dirty="0" err="1">
                <a:solidFill>
                  <a:schemeClr val="tx2"/>
                </a:solidFill>
              </a:rPr>
              <a:t>vibrations</a:t>
            </a:r>
            <a:r>
              <a:rPr lang="it-IT" sz="1400" dirty="0">
                <a:solidFill>
                  <a:schemeClr val="tx2"/>
                </a:solidFill>
              </a:rPr>
              <a:t> and hand </a:t>
            </a:r>
            <a:r>
              <a:rPr lang="it-IT" sz="1400" dirty="0" err="1">
                <a:solidFill>
                  <a:schemeClr val="tx2"/>
                </a:solidFill>
              </a:rPr>
              <a:t>movements</a:t>
            </a:r>
            <a:r>
              <a:rPr lang="it-IT" sz="1400" dirty="0">
                <a:solidFill>
                  <a:schemeClr val="tx2"/>
                </a:solidFill>
              </a:rPr>
              <a:t> </a:t>
            </a:r>
            <a:r>
              <a:rPr lang="it-IT" sz="1400" dirty="0" err="1">
                <a:solidFill>
                  <a:schemeClr val="tx2"/>
                </a:solidFill>
              </a:rPr>
              <a:t>during</a:t>
            </a:r>
            <a:r>
              <a:rPr lang="it-IT" sz="1400" dirty="0">
                <a:solidFill>
                  <a:schemeClr val="tx2"/>
                </a:solidFill>
              </a:rPr>
              <a:t> the </a:t>
            </a:r>
            <a:r>
              <a:rPr lang="it-IT" sz="1400" dirty="0" err="1">
                <a:solidFill>
                  <a:schemeClr val="tx2"/>
                </a:solidFill>
              </a:rPr>
              <a:t>insertion</a:t>
            </a:r>
            <a:r>
              <a:rPr lang="it-IT" sz="1400" dirty="0">
                <a:solidFill>
                  <a:schemeClr val="tx2"/>
                </a:solidFill>
              </a:rPr>
              <a:t> of the password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954DA699-E7BE-4B68-B5AD-09D218041A53}"/>
              </a:ext>
            </a:extLst>
          </p:cNvPr>
          <p:cNvSpPr txBox="1">
            <a:spLocks/>
          </p:cNvSpPr>
          <p:nvPr/>
        </p:nvSpPr>
        <p:spPr>
          <a:xfrm>
            <a:off x="4995592" y="4261011"/>
            <a:ext cx="3159177" cy="1490084"/>
          </a:xfrm>
          <a:prstGeom prst="rect">
            <a:avLst/>
          </a:prstGeom>
          <a:noFill/>
          <a:ln w="15875" cap="rnd" cmpd="sng" algn="ctr">
            <a:solidFill>
              <a:srgbClr val="0070C0"/>
            </a:solidFill>
            <a:prstDash val="solid"/>
          </a:ln>
          <a:effectLst>
            <a:glow rad="101600">
              <a:srgbClr val="0070C0">
                <a:alpha val="4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Noise evaluation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 of the user’s activity during the password insertion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Communication between client and server</a:t>
            </a:r>
            <a:endParaRPr lang="it-IT" sz="1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018F343-043B-4E38-A2C6-40634B250B6B}"/>
              </a:ext>
            </a:extLst>
          </p:cNvPr>
          <p:cNvSpPr txBox="1"/>
          <p:nvPr/>
        </p:nvSpPr>
        <p:spPr>
          <a:xfrm>
            <a:off x="4995592" y="3869466"/>
            <a:ext cx="3159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</a:rPr>
              <a:t>Main phases of the analysis:</a:t>
            </a:r>
            <a:endParaRPr lang="it-IT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78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DD1C7-517E-4112-9173-A9200353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496" y="379340"/>
            <a:ext cx="6223011" cy="1172153"/>
          </a:xfrm>
        </p:spPr>
        <p:txBody>
          <a:bodyPr>
            <a:normAutofit/>
          </a:bodyPr>
          <a:lstStyle/>
          <a:p>
            <a:r>
              <a:rPr lang="en-GB" sz="3400" dirty="0"/>
              <a:t>Evaluation of the user’s activity</a:t>
            </a:r>
            <a:endParaRPr lang="it-IT" sz="3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162C4F-850C-4765-9F2E-271807378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867" y="1551491"/>
            <a:ext cx="3891173" cy="4287836"/>
          </a:xfrm>
        </p:spPr>
        <p:txBody>
          <a:bodyPr>
            <a:normAutofit/>
          </a:bodyPr>
          <a:lstStyle/>
          <a:p>
            <a:pPr marL="36900" indent="0">
              <a:buClr>
                <a:srgbClr val="0070C0"/>
              </a:buClr>
              <a:buNone/>
            </a:pPr>
            <a:r>
              <a:rPr lang="en-GB" b="1" dirty="0">
                <a:solidFill>
                  <a:srgbClr val="0070C0"/>
                </a:solidFill>
              </a:rPr>
              <a:t>Time correspondence</a:t>
            </a:r>
          </a:p>
          <a:p>
            <a:pPr marL="36900" indent="0">
              <a:buClr>
                <a:srgbClr val="0070C0"/>
              </a:buClr>
              <a:buNone/>
            </a:pPr>
            <a:r>
              <a:rPr lang="en-GB" sz="1600" dirty="0"/>
              <a:t>A human user is detected:</a:t>
            </a:r>
            <a:endParaRPr lang="it-IT" sz="1600" dirty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Exact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problem</a:t>
            </a:r>
            <a:endParaRPr lang="it-IT"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450000" lvl="1" indent="0">
              <a:buNone/>
            </a:pPr>
            <a:r>
              <a:rPr lang="it-IT" sz="1600" dirty="0" err="1"/>
              <a:t>if</a:t>
            </a:r>
            <a:r>
              <a:rPr lang="it-IT" sz="1600" dirty="0"/>
              <a:t> the time instants of </a:t>
            </a:r>
            <a:r>
              <a:rPr lang="it-IT" sz="1600" dirty="0" err="1"/>
              <a:t>keyboard</a:t>
            </a:r>
            <a:r>
              <a:rPr lang="it-IT" sz="1600" dirty="0"/>
              <a:t> events, </a:t>
            </a:r>
            <a:r>
              <a:rPr lang="it-IT" sz="1600" dirty="0" err="1"/>
              <a:t>generated</a:t>
            </a:r>
            <a:r>
              <a:rPr lang="it-IT" sz="1600" dirty="0"/>
              <a:t> </a:t>
            </a:r>
            <a:r>
              <a:rPr lang="it-IT" sz="1600" dirty="0" err="1"/>
              <a:t>during</a:t>
            </a:r>
            <a:r>
              <a:rPr lang="it-IT" sz="1600" dirty="0"/>
              <a:t> the </a:t>
            </a:r>
            <a:r>
              <a:rPr lang="it-IT" sz="1600" dirty="0" err="1"/>
              <a:t>insertion</a:t>
            </a:r>
            <a:r>
              <a:rPr lang="it-IT" sz="1600" dirty="0"/>
              <a:t> of the password, </a:t>
            </a:r>
            <a:r>
              <a:rPr lang="it-IT" sz="1600" dirty="0" err="1"/>
              <a:t>overlap</a:t>
            </a:r>
            <a:r>
              <a:rPr lang="it-IT" sz="1600" dirty="0"/>
              <a:t> with the time instants of audio </a:t>
            </a:r>
            <a:r>
              <a:rPr lang="it-IT" sz="1600" dirty="0" err="1"/>
              <a:t>peaks</a:t>
            </a:r>
            <a:r>
              <a:rPr lang="it-IT" sz="1600" dirty="0"/>
              <a:t> </a:t>
            </a:r>
            <a:r>
              <a:rPr lang="it-IT" sz="1600" dirty="0" err="1"/>
              <a:t>detected</a:t>
            </a:r>
            <a:r>
              <a:rPr lang="it-IT" sz="1600" dirty="0"/>
              <a:t> </a:t>
            </a:r>
            <a:r>
              <a:rPr lang="it-IT" sz="1600" dirty="0" err="1"/>
              <a:t>during</a:t>
            </a:r>
            <a:r>
              <a:rPr lang="it-IT" sz="1600" dirty="0"/>
              <a:t> the </a:t>
            </a:r>
            <a:r>
              <a:rPr lang="it-IT" sz="1600" dirty="0" err="1"/>
              <a:t>insertion</a:t>
            </a:r>
            <a:r>
              <a:rPr lang="it-IT" sz="1600" dirty="0"/>
              <a:t> of the password</a:t>
            </a:r>
          </a:p>
          <a:p>
            <a:pPr marL="358650" indent="-285750">
              <a:buClr>
                <a:schemeClr val="accent2">
                  <a:lumMod val="75000"/>
                </a:schemeClr>
              </a:buClr>
            </a:pP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Relaxation</a:t>
            </a:r>
            <a:r>
              <a:rPr lang="it-IT" sz="1800" dirty="0">
                <a:solidFill>
                  <a:schemeClr val="accent2">
                    <a:lumMod val="75000"/>
                  </a:schemeClr>
                </a:solidFill>
              </a:rPr>
              <a:t> of the </a:t>
            </a:r>
            <a:r>
              <a:rPr lang="it-IT" sz="1800" dirty="0" err="1">
                <a:solidFill>
                  <a:schemeClr val="accent2">
                    <a:lumMod val="75000"/>
                  </a:schemeClr>
                </a:solidFill>
              </a:rPr>
              <a:t>problem</a:t>
            </a:r>
            <a:endParaRPr lang="it-IT"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450000" lvl="1" indent="0">
              <a:buNone/>
            </a:pPr>
            <a:r>
              <a:rPr lang="it-IT" sz="1600" dirty="0" err="1"/>
              <a:t>if</a:t>
            </a:r>
            <a:r>
              <a:rPr lang="it-IT" sz="1600" dirty="0"/>
              <a:t> a </a:t>
            </a:r>
            <a:r>
              <a:rPr lang="it-IT" sz="1600" dirty="0" err="1"/>
              <a:t>fixed</a:t>
            </a:r>
            <a:r>
              <a:rPr lang="it-IT" sz="1600" dirty="0"/>
              <a:t> </a:t>
            </a:r>
            <a:r>
              <a:rPr lang="it-IT" sz="1600" dirty="0" err="1"/>
              <a:t>percentage</a:t>
            </a:r>
            <a:r>
              <a:rPr lang="it-IT" sz="1600" dirty="0"/>
              <a:t> of the time instants of the audio </a:t>
            </a:r>
            <a:r>
              <a:rPr lang="it-IT" sz="1600" dirty="0" err="1"/>
              <a:t>peaks</a:t>
            </a:r>
            <a:r>
              <a:rPr lang="it-IT" sz="1600" dirty="0"/>
              <a:t> </a:t>
            </a:r>
            <a:r>
              <a:rPr lang="it-IT" sz="1600" dirty="0" err="1"/>
              <a:t>overlaps</a:t>
            </a:r>
            <a:r>
              <a:rPr lang="it-IT" sz="1600" dirty="0"/>
              <a:t> with the time </a:t>
            </a:r>
            <a:r>
              <a:rPr lang="it-IT" sz="1600" dirty="0" err="1"/>
              <a:t>instansts</a:t>
            </a:r>
            <a:r>
              <a:rPr lang="it-IT" sz="1600" dirty="0"/>
              <a:t> </a:t>
            </a:r>
            <a:r>
              <a:rPr lang="it-IT" sz="1600" dirty="0" err="1"/>
              <a:t>related</a:t>
            </a:r>
            <a:r>
              <a:rPr lang="it-IT" sz="1600" dirty="0"/>
              <a:t> to </a:t>
            </a:r>
            <a:r>
              <a:rPr lang="it-IT" sz="1600" dirty="0" err="1"/>
              <a:t>keyboard</a:t>
            </a:r>
            <a:r>
              <a:rPr lang="it-IT" sz="1600" dirty="0"/>
              <a:t> events</a:t>
            </a:r>
            <a:endParaRPr lang="en-GB" sz="160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9C93C59-309E-4155-91FA-100D7B33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B4497E4-4481-4F98-933F-8FB06FAE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592C2E-5EFA-4CB9-9D7E-7C715242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3</a:t>
            </a:fld>
            <a:endParaRPr lang="it-IT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3294C76B-FF60-49E2-A670-74C74306A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57" y="2418430"/>
            <a:ext cx="4414725" cy="331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3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piè di pagina 3">
            <a:extLst>
              <a:ext uri="{FF2B5EF4-FFF2-40B4-BE49-F238E27FC236}">
                <a16:creationId xmlns:a16="http://schemas.microsoft.com/office/drawing/2014/main" id="{FA8090EF-B010-46DD-97F8-51029F56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8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12" name="Segnaposto numero diapositiva 4">
            <a:extLst>
              <a:ext uri="{FF2B5EF4-FFF2-40B4-BE49-F238E27FC236}">
                <a16:creationId xmlns:a16="http://schemas.microsoft.com/office/drawing/2014/main" id="{411A5088-7FBF-4671-96E2-488118F9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11" y="5883278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/>
              <a:t>4</a:t>
            </a:fld>
            <a:endParaRPr lang="it-IT" sz="110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2F6833-909F-48B3-A0D0-236C3D2E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pic>
        <p:nvPicPr>
          <p:cNvPr id="8" name="Immagine 7" descr="Immagine che contiene testo, schermo, nero&#10;&#10;Descrizione generata automaticamente">
            <a:extLst>
              <a:ext uri="{FF2B5EF4-FFF2-40B4-BE49-F238E27FC236}">
                <a16:creationId xmlns:a16="http://schemas.microsoft.com/office/drawing/2014/main" id="{52F8EE8A-7188-4764-8611-AF1248642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315" y="2356521"/>
            <a:ext cx="5967367" cy="2356604"/>
          </a:xfrm>
          <a:prstGeom prst="rect">
            <a:avLst/>
          </a:prstGeom>
        </p:spPr>
      </p:pic>
      <p:sp>
        <p:nvSpPr>
          <p:cNvPr id="13" name="Titolo 1">
            <a:extLst>
              <a:ext uri="{FF2B5EF4-FFF2-40B4-BE49-F238E27FC236}">
                <a16:creationId xmlns:a16="http://schemas.microsoft.com/office/drawing/2014/main" id="{51E42AED-7193-42C0-B159-AEC0F2444857}"/>
              </a:ext>
            </a:extLst>
          </p:cNvPr>
          <p:cNvSpPr txBox="1">
            <a:spLocks/>
          </p:cNvSpPr>
          <p:nvPr/>
        </p:nvSpPr>
        <p:spPr>
          <a:xfrm>
            <a:off x="1460496" y="379340"/>
            <a:ext cx="6223011" cy="11721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400" dirty="0"/>
              <a:t>Evaluation of the user’s activity</a:t>
            </a:r>
            <a:endParaRPr lang="it-IT" sz="3400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675F1E38-9E30-4D71-88B9-37EEFF804E3F}"/>
              </a:ext>
            </a:extLst>
          </p:cNvPr>
          <p:cNvSpPr txBox="1">
            <a:spLocks/>
          </p:cNvSpPr>
          <p:nvPr/>
        </p:nvSpPr>
        <p:spPr>
          <a:xfrm>
            <a:off x="730245" y="1335505"/>
            <a:ext cx="7683508" cy="418264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r>
              <a:rPr lang="en-GB" b="1" dirty="0">
                <a:solidFill>
                  <a:srgbClr val="0070C0"/>
                </a:solidFill>
              </a:rPr>
              <a:t>Character correspondence</a:t>
            </a:r>
            <a:endParaRPr lang="en-GB" sz="1600" dirty="0">
              <a:effectLst/>
            </a:endParaRPr>
          </a:p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r>
              <a:rPr lang="en-GB" sz="1600" dirty="0">
                <a:effectLst/>
              </a:rPr>
              <a:t>Each audio peak, detected during the insertion of the password, is identified by a key of the keyboard.</a:t>
            </a:r>
          </a:p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endParaRPr lang="en-GB" sz="1600" dirty="0">
              <a:effectLst/>
            </a:endParaRPr>
          </a:p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endParaRPr lang="en-GB" sz="1600" dirty="0">
              <a:effectLst/>
            </a:endParaRPr>
          </a:p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endParaRPr lang="en-GB" sz="1600" dirty="0">
              <a:effectLst/>
            </a:endParaRPr>
          </a:p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endParaRPr lang="en-GB" sz="1600" dirty="0">
              <a:effectLst/>
            </a:endParaRPr>
          </a:p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endParaRPr lang="en-GB" sz="1600" dirty="0">
              <a:effectLst/>
            </a:endParaRPr>
          </a:p>
          <a:p>
            <a:pPr marL="36900" indent="0">
              <a:buClr>
                <a:schemeClr val="accent2">
                  <a:lumMod val="75000"/>
                </a:schemeClr>
              </a:buClr>
              <a:buNone/>
            </a:pPr>
            <a:r>
              <a:rPr lang="en-GB" sz="1600" dirty="0"/>
              <a:t>A human user is detected: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600" dirty="0"/>
              <a:t>if all the characters of the password are found in the sequence of keys associated to the audio peaks.</a:t>
            </a:r>
          </a:p>
        </p:txBody>
      </p:sp>
    </p:spTree>
    <p:extLst>
      <p:ext uri="{BB962C8B-B14F-4D97-AF65-F5344CB8AC3E}">
        <p14:creationId xmlns:p14="http://schemas.microsoft.com/office/powerpoint/2010/main" val="202967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BF770E-8C9F-46F0-97DF-E9F07AEB9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392" y="307734"/>
            <a:ext cx="6589231" cy="117215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700" dirty="0"/>
              <a:t>Communication </a:t>
            </a:r>
            <a:br>
              <a:rPr lang="en-GB" sz="3700" dirty="0"/>
            </a:br>
            <a:r>
              <a:rPr lang="en-GB" sz="3700" dirty="0"/>
              <a:t>between client and server</a:t>
            </a:r>
            <a:endParaRPr lang="it-IT" sz="3700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07A63581-5609-4EAD-A173-31860D0E0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318" y="2093081"/>
            <a:ext cx="4696143" cy="2993791"/>
          </a:xfrm>
          <a:noFill/>
        </p:spPr>
      </p:pic>
      <p:sp>
        <p:nvSpPr>
          <p:cNvPr id="12" name="Segnaposto piè di pagina 3">
            <a:extLst>
              <a:ext uri="{FF2B5EF4-FFF2-40B4-BE49-F238E27FC236}">
                <a16:creationId xmlns:a16="http://schemas.microsoft.com/office/drawing/2014/main" id="{BE532B4B-62C9-460A-A5CD-948DC87B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8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14" name="Segnaposto numero diapositiva 4">
            <a:extLst>
              <a:ext uri="{FF2B5EF4-FFF2-40B4-BE49-F238E27FC236}">
                <a16:creationId xmlns:a16="http://schemas.microsoft.com/office/drawing/2014/main" id="{4427B06E-47BC-4289-B4DE-9CC783C0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11" y="5883278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/>
              <a:t>5</a:t>
            </a:fld>
            <a:endParaRPr lang="it-IT" sz="110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49124B1-5512-428A-9266-8FF4A610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9028A6D8-24F6-4DB3-BB26-A6924320AB8E}"/>
              </a:ext>
            </a:extLst>
          </p:cNvPr>
          <p:cNvSpPr txBox="1">
            <a:spLocks/>
          </p:cNvSpPr>
          <p:nvPr/>
        </p:nvSpPr>
        <p:spPr>
          <a:xfrm>
            <a:off x="310864" y="2302676"/>
            <a:ext cx="3430958" cy="8225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</a:rPr>
              <a:t>m: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800" dirty="0"/>
              <a:t>user’s evaluation response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sz="1800" b="1" dirty="0">
                <a:solidFill>
                  <a:schemeClr val="accent2">
                    <a:lumMod val="75000"/>
                  </a:schemeClr>
                </a:solidFill>
              </a:rPr>
              <a:t>n:</a:t>
            </a:r>
            <a:r>
              <a:rPr lang="it-IT" sz="1800" dirty="0"/>
              <a:t> </a:t>
            </a:r>
            <a:r>
              <a:rPr lang="it-IT" sz="1800" dirty="0" err="1"/>
              <a:t>nonce</a:t>
            </a:r>
            <a:endParaRPr lang="it-IT" sz="1800" dirty="0"/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FEBEB036-3E87-4263-A21E-7B3272E8B78C}"/>
              </a:ext>
            </a:extLst>
          </p:cNvPr>
          <p:cNvSpPr/>
          <p:nvPr/>
        </p:nvSpPr>
        <p:spPr>
          <a:xfrm rot="5400000">
            <a:off x="1800790" y="3192206"/>
            <a:ext cx="451102" cy="344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C646B4E5-B920-46F2-8886-BEDC9BFF1F75}"/>
              </a:ext>
            </a:extLst>
          </p:cNvPr>
          <p:cNvSpPr txBox="1">
            <a:spLocks/>
          </p:cNvSpPr>
          <p:nvPr/>
        </p:nvSpPr>
        <p:spPr>
          <a:xfrm>
            <a:off x="310863" y="3786856"/>
            <a:ext cx="3430958" cy="45110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Clr>
                <a:schemeClr val="accent2">
                  <a:lumMod val="75000"/>
                </a:schemeClr>
              </a:buClr>
              <a:buNone/>
            </a:pP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</a:rPr>
              <a:t>Limited amount of trials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55963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81F325-A9A6-4DA0-BC6B-47E4ADE5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98" y="1151989"/>
            <a:ext cx="4136886" cy="839835"/>
          </a:xfrm>
        </p:spPr>
        <p:txBody>
          <a:bodyPr>
            <a:normAutofit/>
          </a:bodyPr>
          <a:lstStyle/>
          <a:p>
            <a:r>
              <a:rPr lang="en-GB" sz="2600" dirty="0"/>
              <a:t>Human detection</a:t>
            </a:r>
            <a:endParaRPr lang="it-IT" sz="2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8C74B5-0CD6-4C31-B56B-ABD908F08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4899" y="1789272"/>
            <a:ext cx="4293302" cy="2560785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900" dirty="0">
                <a:solidFill>
                  <a:schemeClr val="accent2">
                    <a:lumMod val="75000"/>
                  </a:schemeClr>
                </a:solidFill>
              </a:rPr>
              <a:t>Results</a:t>
            </a:r>
          </a:p>
          <a:p>
            <a:pPr lvl="1"/>
            <a:r>
              <a:rPr lang="en-GB" sz="1700" dirty="0"/>
              <a:t>Time correspondence is the best method</a:t>
            </a:r>
          </a:p>
          <a:p>
            <a:pPr lvl="1"/>
            <a:r>
              <a:rPr lang="en-GB" sz="1700" b="1" dirty="0"/>
              <a:t>Accuracy of 100%</a:t>
            </a:r>
          </a:p>
          <a:p>
            <a:pPr marL="756000" lvl="2" indent="0">
              <a:buNone/>
            </a:pPr>
            <a:r>
              <a:rPr lang="en-GB" sz="1700" dirty="0"/>
              <a:t>with a password </a:t>
            </a:r>
            <a:r>
              <a:rPr lang="en-GB" sz="1700" dirty="0">
                <a:effectLst/>
              </a:rPr>
              <a:t>of 14 characters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900" dirty="0">
                <a:solidFill>
                  <a:schemeClr val="accent2">
                    <a:lumMod val="75000"/>
                  </a:schemeClr>
                </a:solidFill>
              </a:rPr>
              <a:t>Relaxation results</a:t>
            </a:r>
          </a:p>
          <a:p>
            <a:pPr marL="414000" lvl="1" indent="0">
              <a:buNone/>
            </a:pPr>
            <a:r>
              <a:rPr lang="en-GB" sz="1700" dirty="0"/>
              <a:t>the best relaxation percentage was 90%</a:t>
            </a:r>
            <a:endParaRPr lang="it-IT" sz="1700" dirty="0"/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712A717E-7EC9-4A7F-B655-8601F85D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8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29C14DA8-A664-4DCD-A799-51357DF0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11" y="5883278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/>
              <a:t>6</a:t>
            </a:fld>
            <a:endParaRPr lang="it-IT" sz="110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03F0B6A-64DD-409D-B457-1DE9EFF0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graphicFrame>
        <p:nvGraphicFramePr>
          <p:cNvPr id="6" name="Tabella 8">
            <a:extLst>
              <a:ext uri="{FF2B5EF4-FFF2-40B4-BE49-F238E27FC236}">
                <a16:creationId xmlns:a16="http://schemas.microsoft.com/office/drawing/2014/main" id="{AEC39855-003A-4CB5-A9F0-45D1B1DD4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585303"/>
              </p:ext>
            </p:extLst>
          </p:nvPr>
        </p:nvGraphicFramePr>
        <p:xfrm>
          <a:off x="1057284" y="4354777"/>
          <a:ext cx="2892546" cy="10528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0952">
                  <a:extLst>
                    <a:ext uri="{9D8B030D-6E8A-4147-A177-3AD203B41FA5}">
                      <a16:colId xmlns:a16="http://schemas.microsoft.com/office/drawing/2014/main" val="3572717854"/>
                    </a:ext>
                  </a:extLst>
                </a:gridCol>
                <a:gridCol w="717907">
                  <a:extLst>
                    <a:ext uri="{9D8B030D-6E8A-4147-A177-3AD203B41FA5}">
                      <a16:colId xmlns:a16="http://schemas.microsoft.com/office/drawing/2014/main" val="153618238"/>
                    </a:ext>
                  </a:extLst>
                </a:gridCol>
                <a:gridCol w="706056">
                  <a:extLst>
                    <a:ext uri="{9D8B030D-6E8A-4147-A177-3AD203B41FA5}">
                      <a16:colId xmlns:a16="http://schemas.microsoft.com/office/drawing/2014/main" val="1217878467"/>
                    </a:ext>
                  </a:extLst>
                </a:gridCol>
                <a:gridCol w="717631">
                  <a:extLst>
                    <a:ext uri="{9D8B030D-6E8A-4147-A177-3AD203B41FA5}">
                      <a16:colId xmlns:a16="http://schemas.microsoft.com/office/drawing/2014/main" val="4167416141"/>
                    </a:ext>
                  </a:extLst>
                </a:gridCol>
              </a:tblGrid>
              <a:tr h="385704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Type of problem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GB" sz="1100" baseline="30000" dirty="0">
                          <a:solidFill>
                            <a:sysClr val="windowText" lastClr="000000"/>
                          </a:solidFill>
                        </a:rPr>
                        <a:t>st</a:t>
                      </a:r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 trial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GB" sz="1100" baseline="30000" dirty="0">
                          <a:solidFill>
                            <a:sysClr val="windowText" lastClr="000000"/>
                          </a:solidFill>
                        </a:rPr>
                        <a:t>nd</a:t>
                      </a:r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 trial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GB" sz="1100" baseline="30000" dirty="0">
                          <a:solidFill>
                            <a:sysClr val="windowText" lastClr="000000"/>
                          </a:solidFill>
                        </a:rPr>
                        <a:t>rd</a:t>
                      </a:r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 trial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06467"/>
                  </a:ext>
                </a:extLst>
              </a:tr>
              <a:tr h="29091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Standard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19%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1%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42977"/>
                  </a:ext>
                </a:extLst>
              </a:tr>
              <a:tr h="335195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Relaxed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83%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17%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it-IT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79061"/>
                  </a:ext>
                </a:extLst>
              </a:tr>
            </a:tbl>
          </a:graphicData>
        </a:graphic>
      </p:graphicFrame>
      <p:sp>
        <p:nvSpPr>
          <p:cNvPr id="18" name="Titolo 1">
            <a:extLst>
              <a:ext uri="{FF2B5EF4-FFF2-40B4-BE49-F238E27FC236}">
                <a16:creationId xmlns:a16="http://schemas.microsoft.com/office/drawing/2014/main" id="{4E1B3DD6-C99A-4915-999F-0A6BCAB57586}"/>
              </a:ext>
            </a:extLst>
          </p:cNvPr>
          <p:cNvSpPr txBox="1">
            <a:spLocks/>
          </p:cNvSpPr>
          <p:nvPr/>
        </p:nvSpPr>
        <p:spPr>
          <a:xfrm>
            <a:off x="4714507" y="1345291"/>
            <a:ext cx="3880200" cy="83983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600" dirty="0"/>
              <a:t>Strength against known attacks</a:t>
            </a:r>
            <a:endParaRPr lang="it-IT" sz="2600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15B4C77A-227D-4183-813F-3B7F700DB1D8}"/>
              </a:ext>
            </a:extLst>
          </p:cNvPr>
          <p:cNvSpPr txBox="1">
            <a:spLocks/>
          </p:cNvSpPr>
          <p:nvPr/>
        </p:nvSpPr>
        <p:spPr>
          <a:xfrm>
            <a:off x="4870924" y="4205263"/>
            <a:ext cx="3723783" cy="49623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effectLst/>
              </a:rPr>
              <a:t>Eavesdropping attack</a:t>
            </a:r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735CDA2D-8CBA-47FC-8AA5-325B98B03165}"/>
              </a:ext>
            </a:extLst>
          </p:cNvPr>
          <p:cNvSpPr txBox="1">
            <a:spLocks/>
          </p:cNvSpPr>
          <p:nvPr/>
        </p:nvSpPr>
        <p:spPr>
          <a:xfrm>
            <a:off x="4870924" y="2186324"/>
            <a:ext cx="3723783" cy="209393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effectLst/>
              </a:rPr>
              <a:t>Replay attack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effectLst/>
              </a:rPr>
              <a:t>Reverse engineering attack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effectLst/>
              </a:rPr>
              <a:t>Human solver relay attacks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effectLst/>
              </a:rPr>
              <a:t>Brute force attack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1800" dirty="0">
                <a:effectLst/>
              </a:rPr>
              <a:t>Denial of Service attack (DoS)</a:t>
            </a:r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31E7BD5A-9EBF-4DFA-A19F-C253E9B06BAB}"/>
              </a:ext>
            </a:extLst>
          </p:cNvPr>
          <p:cNvSpPr txBox="1">
            <a:spLocks/>
          </p:cNvSpPr>
          <p:nvPr/>
        </p:nvSpPr>
        <p:spPr>
          <a:xfrm>
            <a:off x="544899" y="582215"/>
            <a:ext cx="8049808" cy="50831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Experimental Results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73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D2A17B-9FE8-4B86-9920-32497E7F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A68D5E1-572D-4F1A-8193-FB59273AB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Di Nardo Di Maio Raffaele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6C58FCD-23CD-475F-A73E-63E29491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7</a:t>
            </a:fld>
            <a:endParaRPr lang="it-IT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F8EA0F97-43FA-445A-8C23-492486372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655" y="634846"/>
            <a:ext cx="4648689" cy="508318"/>
          </a:xfrm>
        </p:spPr>
        <p:txBody>
          <a:bodyPr>
            <a:noAutofit/>
          </a:bodyPr>
          <a:lstStyle/>
          <a:p>
            <a:r>
              <a:rPr lang="en-GB" dirty="0"/>
              <a:t>Future work</a:t>
            </a:r>
            <a:endParaRPr lang="it-IT" dirty="0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71FF7B46-7FD6-4BFE-B575-42F4C86FB1A2}"/>
              </a:ext>
            </a:extLst>
          </p:cNvPr>
          <p:cNvSpPr txBox="1">
            <a:spLocks/>
          </p:cNvSpPr>
          <p:nvPr/>
        </p:nvSpPr>
        <p:spPr>
          <a:xfrm>
            <a:off x="1095258" y="1993088"/>
            <a:ext cx="6553774" cy="83077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it-IT" dirty="0" err="1">
                <a:solidFill>
                  <a:schemeClr val="accent2">
                    <a:lumMod val="75000"/>
                  </a:schemeClr>
                </a:solidFill>
                <a:effectLst/>
              </a:rPr>
              <a:t>Implementation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effectLst/>
              </a:rPr>
              <a:t> on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  <a:effectLst/>
              </a:rPr>
              <a:t>other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effectLst/>
              </a:rPr>
              <a:t> devices                                  </a:t>
            </a:r>
            <a:r>
              <a:rPr lang="it-IT" dirty="0">
                <a:effectLst/>
              </a:rPr>
              <a:t>e.g. smartphones &amp; tablets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FEC3866E-7D0C-4761-BA36-D0E3A4297ED2}"/>
              </a:ext>
            </a:extLst>
          </p:cNvPr>
          <p:cNvSpPr txBox="1">
            <a:spLocks/>
          </p:cNvSpPr>
          <p:nvPr/>
        </p:nvSpPr>
        <p:spPr>
          <a:xfrm>
            <a:off x="1095257" y="2812017"/>
            <a:ext cx="6735462" cy="137853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it-IT" dirty="0" err="1">
                <a:solidFill>
                  <a:schemeClr val="accent2">
                    <a:lumMod val="75000"/>
                  </a:schemeClr>
                </a:solidFill>
                <a:effectLst/>
              </a:rPr>
              <a:t>Relationship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effectLst/>
              </a:rPr>
              <a:t>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  <a:effectLst/>
              </a:rPr>
              <a:t>between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effectLst/>
              </a:rPr>
              <a:t>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  <a:effectLst/>
              </a:rPr>
              <a:t>accuracy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effectLst/>
              </a:rPr>
              <a:t> and:</a:t>
            </a:r>
          </a:p>
          <a:p>
            <a:pPr lvl="1"/>
            <a:r>
              <a:rPr lang="it-IT" sz="2000" dirty="0" err="1">
                <a:effectLst/>
              </a:rPr>
              <a:t>different</a:t>
            </a:r>
            <a:r>
              <a:rPr lang="it-IT" sz="2000" dirty="0">
                <a:effectLst/>
              </a:rPr>
              <a:t> users </a:t>
            </a:r>
            <a:r>
              <a:rPr lang="it-IT" sz="2000" dirty="0" err="1">
                <a:effectLst/>
              </a:rPr>
              <a:t>typing</a:t>
            </a:r>
            <a:r>
              <a:rPr lang="it-IT" sz="2000" dirty="0">
                <a:effectLst/>
              </a:rPr>
              <a:t> styles</a:t>
            </a:r>
          </a:p>
          <a:p>
            <a:pPr lvl="1"/>
            <a:r>
              <a:rPr lang="en-GB" sz="2000" dirty="0">
                <a:effectLst/>
              </a:rPr>
              <a:t>different level of wear and tear of a same hardware</a:t>
            </a:r>
            <a:endParaRPr lang="it-IT" sz="2000" dirty="0">
              <a:effectLst/>
            </a:endParaRP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508D449D-C4DD-478F-9BD8-A92CADF3AB43}"/>
              </a:ext>
            </a:extLst>
          </p:cNvPr>
          <p:cNvSpPr txBox="1">
            <a:spLocks/>
          </p:cNvSpPr>
          <p:nvPr/>
        </p:nvSpPr>
        <p:spPr>
          <a:xfrm>
            <a:off x="1095255" y="1427400"/>
            <a:ext cx="6790255" cy="50831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it-IT" dirty="0" err="1">
                <a:solidFill>
                  <a:schemeClr val="accent2">
                    <a:lumMod val="75000"/>
                  </a:schemeClr>
                </a:solidFill>
                <a:effectLst/>
              </a:rPr>
              <a:t>Improvement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effectLst/>
              </a:rPr>
              <a:t> of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  <a:effectLst/>
              </a:rPr>
              <a:t>character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effectLst/>
              </a:rPr>
              <a:t>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  <a:effectLst/>
              </a:rPr>
              <a:t>correspondence</a:t>
            </a:r>
            <a:endParaRPr lang="it-IT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9795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C4BEA-4B1E-4073-AF0C-BAFECB80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386" y="2421817"/>
            <a:ext cx="6589231" cy="1172153"/>
          </a:xfrm>
        </p:spPr>
        <p:txBody>
          <a:bodyPr/>
          <a:lstStyle/>
          <a:p>
            <a:r>
              <a:rPr lang="en-GB" dirty="0"/>
              <a:t>Thanks for your attention</a:t>
            </a:r>
            <a:endParaRPr lang="it-IT" dirty="0"/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9853DD54-0253-4504-91C1-DD2D7000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8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7" name="Segnaposto numero diapositiva 4">
            <a:extLst>
              <a:ext uri="{FF2B5EF4-FFF2-40B4-BE49-F238E27FC236}">
                <a16:creationId xmlns:a16="http://schemas.microsoft.com/office/drawing/2014/main" id="{2C0EE5BD-9D7C-4CBB-A5EC-6654D875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11" y="5883278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/>
              <a:t>8</a:t>
            </a:fld>
            <a:endParaRPr lang="it-IT" sz="110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2537C78-F076-4393-867D-7F69485D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</p:spTree>
    <p:extLst>
      <p:ext uri="{BB962C8B-B14F-4D97-AF65-F5344CB8AC3E}">
        <p14:creationId xmlns:p14="http://schemas.microsoft.com/office/powerpoint/2010/main" val="2072617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1" id="{7DF24A26-7A54-438F-8EDA-1ED5D462F139}" vid="{99DC3FB6-DAB4-4E9B-B8DD-807B7DFD889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663</Words>
  <Application>Microsoft Office PowerPoint</Application>
  <PresentationFormat>Presentazione su schermo (4:3)</PresentationFormat>
  <Paragraphs>135</Paragraphs>
  <Slides>12</Slides>
  <Notes>0</Notes>
  <HiddenSlides>3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Calibri</vt:lpstr>
      <vt:lpstr>Calisto MT</vt:lpstr>
      <vt:lpstr>Wingdings 2</vt:lpstr>
      <vt:lpstr>Ardesia</vt:lpstr>
      <vt:lpstr>AcCAPPCHA: Design, Development and Security Analysis of an Invisible CAPPCHA based on an acoustic side-channel</vt:lpstr>
      <vt:lpstr>CAPTCHA (Completely Automated Public Turing-test-to-tell  Computers and Humans Apart)</vt:lpstr>
      <vt:lpstr>Design of a new CAPTCHA</vt:lpstr>
      <vt:lpstr>Evaluation of the user’s activity</vt:lpstr>
      <vt:lpstr>Presentazione standard di PowerPoint</vt:lpstr>
      <vt:lpstr>Communication  between client and server</vt:lpstr>
      <vt:lpstr>Human detection</vt:lpstr>
      <vt:lpstr>Future work</vt:lpstr>
      <vt:lpstr>Thanks for your attention</vt:lpstr>
      <vt:lpstr>AcCAPPCHA  (Acoustic CAPPCHA)</vt:lpstr>
      <vt:lpstr>Evaluation of the user’s activity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AcCAPPCHA: Design, Development and Security Analysis of an Invisible CAPPCHA based on an acoustic side-channel</dc:title>
  <dc:creator>Raffaele Di Nardo Di Maio</dc:creator>
  <cp:lastModifiedBy>Raffaele Di Nardo Di Maio</cp:lastModifiedBy>
  <cp:revision>85</cp:revision>
  <dcterms:created xsi:type="dcterms:W3CDTF">2021-02-13T16:31:51Z</dcterms:created>
  <dcterms:modified xsi:type="dcterms:W3CDTF">2021-02-22T11:17:31Z</dcterms:modified>
</cp:coreProperties>
</file>