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2" r:id="rId4"/>
    <p:sldId id="259" r:id="rId5"/>
    <p:sldId id="270" r:id="rId6"/>
    <p:sldId id="258" r:id="rId7"/>
    <p:sldId id="260" r:id="rId8"/>
    <p:sldId id="262" r:id="rId9"/>
    <p:sldId id="265" r:id="rId10"/>
    <p:sldId id="27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4" y="5078232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9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4E9A054-8CF2-4D1D-A870-AA055ADA2DFB}"/>
              </a:ext>
            </a:extLst>
          </p:cNvPr>
          <p:cNvSpPr txBox="1">
            <a:spLocks/>
          </p:cNvSpPr>
          <p:nvPr/>
        </p:nvSpPr>
        <p:spPr>
          <a:xfrm>
            <a:off x="391861" y="1472329"/>
            <a:ext cx="3723782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Strength against known attacks</a:t>
            </a:r>
            <a:endParaRPr lang="it-IT" sz="2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1F956E-2945-4170-8DCF-9B9590929DAB}"/>
              </a:ext>
            </a:extLst>
          </p:cNvPr>
          <p:cNvSpPr txBox="1">
            <a:spLocks/>
          </p:cNvSpPr>
          <p:nvPr/>
        </p:nvSpPr>
        <p:spPr>
          <a:xfrm>
            <a:off x="548278" y="4332301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435" y="1595502"/>
            <a:ext cx="4648689" cy="508318"/>
          </a:xfrm>
        </p:spPr>
        <p:txBody>
          <a:bodyPr>
            <a:normAutofit/>
          </a:bodyPr>
          <a:lstStyle/>
          <a:p>
            <a:r>
              <a:rPr lang="en-GB" sz="2400" dirty="0"/>
              <a:t>Future work</a:t>
            </a:r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982D111-CA41-4F57-B67E-70605001127E}"/>
              </a:ext>
            </a:extLst>
          </p:cNvPr>
          <p:cNvSpPr txBox="1">
            <a:spLocks/>
          </p:cNvSpPr>
          <p:nvPr/>
        </p:nvSpPr>
        <p:spPr>
          <a:xfrm>
            <a:off x="548278" y="2313362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4264435" y="2470339"/>
            <a:ext cx="4523291" cy="6403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devices (smartphones &amp; tablets)</a:t>
            </a:r>
            <a:endParaRPr lang="it-IT" sz="1600" dirty="0">
              <a:effectLst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4264434" y="3143736"/>
            <a:ext cx="4648689" cy="14027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1600" dirty="0" err="1">
                <a:effectLst/>
              </a:rPr>
              <a:t>different</a:t>
            </a:r>
            <a:r>
              <a:rPr lang="it-IT" sz="1600" dirty="0">
                <a:effectLst/>
              </a:rPr>
              <a:t> users </a:t>
            </a:r>
            <a:r>
              <a:rPr lang="it-IT" sz="1600" dirty="0" err="1">
                <a:effectLst/>
              </a:rPr>
              <a:t>typing</a:t>
            </a:r>
            <a:r>
              <a:rPr lang="it-IT" sz="1600" dirty="0">
                <a:effectLst/>
              </a:rPr>
              <a:t> styles</a:t>
            </a:r>
          </a:p>
          <a:p>
            <a:pPr lvl="1"/>
            <a:r>
              <a:rPr lang="en-GB" sz="1600" dirty="0">
                <a:effectLst/>
              </a:rPr>
              <a:t>different level of wear and tear of a same hardware</a:t>
            </a:r>
            <a:endParaRPr lang="it-IT" sz="16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4264434" y="2065705"/>
            <a:ext cx="4686506" cy="3715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4"/>
            <a:ext cx="3643474" cy="1758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(e.g. the behaviour of the users on the website)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4" y="3541643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prevent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3" y="441280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of the new CAPTCHA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706448" y="2045369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5103947" y="2045369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4207024" y="3377273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5127939" y="2584922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600" dirty="0">
                <a:solidFill>
                  <a:schemeClr val="tx2"/>
                </a:solidFill>
              </a:rPr>
              <a:t>New CAPTCHA </a:t>
            </a:r>
            <a:r>
              <a:rPr lang="it-IT" sz="1600" dirty="0" err="1">
                <a:solidFill>
                  <a:schemeClr val="tx2"/>
                </a:solidFill>
              </a:rPr>
              <a:t>based</a:t>
            </a:r>
            <a:r>
              <a:rPr lang="it-IT" sz="1600" dirty="0">
                <a:solidFill>
                  <a:schemeClr val="tx2"/>
                </a:solidFill>
              </a:rPr>
              <a:t> on the </a:t>
            </a:r>
            <a:r>
              <a:rPr lang="it-IT" sz="1600" dirty="0" err="1">
                <a:solidFill>
                  <a:schemeClr val="tx2"/>
                </a:solidFill>
              </a:rPr>
              <a:t>analysis</a:t>
            </a:r>
            <a:r>
              <a:rPr lang="it-IT" sz="16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an acoustic side-</a:t>
            </a:r>
            <a:r>
              <a:rPr lang="it-IT" sz="1600" dirty="0" err="1">
                <a:solidFill>
                  <a:schemeClr val="tx2"/>
                </a:solidFill>
              </a:rPr>
              <a:t>channel</a:t>
            </a:r>
            <a:r>
              <a:rPr lang="en-GB" sz="1600" dirty="0">
                <a:solidFill>
                  <a:schemeClr val="tx2"/>
                </a:solidFill>
              </a:rPr>
              <a:t> of the PC microphone</a:t>
            </a:r>
            <a:endParaRPr lang="it-IT" sz="16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during</a:t>
            </a:r>
            <a:r>
              <a:rPr lang="it-IT" sz="1600" dirty="0">
                <a:solidFill>
                  <a:schemeClr val="tx2"/>
                </a:solidFill>
              </a:rPr>
              <a:t> the </a:t>
            </a:r>
            <a:r>
              <a:rPr lang="it-IT" sz="1600" dirty="0" err="1">
                <a:solidFill>
                  <a:schemeClr val="tx2"/>
                </a:solidFill>
              </a:rPr>
              <a:t>insertion</a:t>
            </a:r>
            <a:r>
              <a:rPr lang="it-IT" sz="1600" dirty="0">
                <a:solidFill>
                  <a:schemeClr val="tx2"/>
                </a:solidFill>
              </a:rPr>
              <a:t> of the password,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870012" y="2584922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an </a:t>
            </a:r>
            <a:r>
              <a:rPr lang="it-IT" sz="1600" dirty="0" err="1">
                <a:solidFill>
                  <a:schemeClr val="tx2"/>
                </a:solidFill>
              </a:rPr>
              <a:t>accelerometer</a:t>
            </a:r>
            <a:r>
              <a:rPr lang="it-IT" sz="1600" dirty="0">
                <a:solidFill>
                  <a:schemeClr val="tx2"/>
                </a:solidFill>
              </a:rPr>
              <a:t> side-</a:t>
            </a:r>
            <a:r>
              <a:rPr lang="it-IT" sz="1600" dirty="0" err="1">
                <a:solidFill>
                  <a:schemeClr val="tx2"/>
                </a:solidFill>
              </a:rPr>
              <a:t>channel</a:t>
            </a:r>
            <a:endParaRPr lang="it-IT" sz="16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 err="1">
                <a:solidFill>
                  <a:schemeClr val="tx2"/>
                </a:solidFill>
              </a:rPr>
              <a:t>difference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between</a:t>
            </a:r>
            <a:r>
              <a:rPr lang="it-IT" sz="1600" dirty="0">
                <a:solidFill>
                  <a:schemeClr val="tx2"/>
                </a:solidFill>
              </a:rPr>
              <a:t> hardware </a:t>
            </a:r>
            <a:r>
              <a:rPr lang="it-IT" sz="1600" dirty="0" err="1">
                <a:solidFill>
                  <a:schemeClr val="tx2"/>
                </a:solidFill>
              </a:rPr>
              <a:t>vibrations</a:t>
            </a:r>
            <a:r>
              <a:rPr lang="it-IT" sz="1600" dirty="0">
                <a:solidFill>
                  <a:schemeClr val="tx2"/>
                </a:solidFill>
              </a:rPr>
              <a:t> and hand </a:t>
            </a:r>
            <a:r>
              <a:rPr lang="it-IT" sz="1600" dirty="0" err="1">
                <a:solidFill>
                  <a:schemeClr val="tx2"/>
                </a:solidFill>
              </a:rPr>
              <a:t>movements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during</a:t>
            </a:r>
            <a:r>
              <a:rPr lang="it-IT" sz="1600" dirty="0">
                <a:solidFill>
                  <a:schemeClr val="tx2"/>
                </a:solidFill>
              </a:rPr>
              <a:t> the </a:t>
            </a:r>
            <a:r>
              <a:rPr lang="it-IT" sz="1600" dirty="0" err="1">
                <a:solidFill>
                  <a:schemeClr val="tx2"/>
                </a:solidFill>
              </a:rPr>
              <a:t>insertion</a:t>
            </a:r>
            <a:r>
              <a:rPr lang="it-IT" sz="1600" dirty="0">
                <a:solidFill>
                  <a:schemeClr val="tx2"/>
                </a:solidFill>
              </a:rPr>
              <a:t> of the password</a:t>
            </a: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3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4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0" y="3308684"/>
            <a:ext cx="6519358" cy="257459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551493"/>
            <a:ext cx="7683508" cy="16490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classifying the audio peaks, recorded during the insertion of the password, there exists an ordered subsequence of predicted labels that is the same one of the password.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7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14" y="812905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499715"/>
            <a:ext cx="4136885" cy="2805744"/>
          </a:xfrm>
        </p:spPr>
        <p:txBody>
          <a:bodyPr>
            <a:normAutofit fontScale="925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the password </a:t>
            </a:r>
            <a:r>
              <a:rPr lang="en-GB" sz="1700" b="1" i="1" dirty="0"/>
              <a:t>“he35ghibn564st”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0438"/>
              </p:ext>
            </p:extLst>
          </p:nvPr>
        </p:nvGraphicFramePr>
        <p:xfrm>
          <a:off x="1057284" y="4145121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0029DA4-F97F-42FB-9D4B-A4AEB919405A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8EFF1924-4C97-4906-A912-4FDBFFF3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171" y="3605348"/>
            <a:ext cx="4034629" cy="42920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DBD423E-E1D9-4771-AB25-4EBF0A668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2788F9D-0707-4DAA-B819-CC969FF0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F2B8CAAE-F604-43D6-AD69-253425592FAA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620</Words>
  <Application>Microsoft Office PowerPoint</Application>
  <PresentationFormat>Presentazione su schermo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the new CAPTCHA</vt:lpstr>
      <vt:lpstr>AcCAPPCHA  (Acoustic CAPPCHA)</vt:lpstr>
      <vt:lpstr>Evaluation of the user’s activity</vt:lpstr>
      <vt:lpstr>Presentazione standard di PowerPoint</vt:lpstr>
      <vt:lpstr>Evaluation of the user’s activity</vt:lpstr>
      <vt:lpstr>Communication  between client and server</vt:lpstr>
      <vt:lpstr>Human detection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71</cp:revision>
  <dcterms:created xsi:type="dcterms:W3CDTF">2021-02-13T16:31:51Z</dcterms:created>
  <dcterms:modified xsi:type="dcterms:W3CDTF">2021-02-19T18:17:11Z</dcterms:modified>
</cp:coreProperties>
</file>