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0" r:id="rId1"/>
  </p:sldMasterIdLst>
  <p:notesMasterIdLst>
    <p:notesMasterId r:id="rId12"/>
  </p:notesMasterIdLst>
  <p:handoutMasterIdLst>
    <p:handoutMasterId r:id="rId13"/>
  </p:handoutMasterIdLst>
  <p:sldIdLst>
    <p:sldId id="256" r:id="rId2"/>
    <p:sldId id="257" r:id="rId3"/>
    <p:sldId id="259" r:id="rId4"/>
    <p:sldId id="270" r:id="rId5"/>
    <p:sldId id="258" r:id="rId6"/>
    <p:sldId id="260" r:id="rId7"/>
    <p:sldId id="262" r:id="rId8"/>
    <p:sldId id="265" r:id="rId9"/>
    <p:sldId id="271"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078D88A-CDC6-4A34-9738-93135D2CEF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AB34E33C-BBDA-4FC6-B6F7-C2967CD74E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34D20-7556-479C-BC19-4F466F169EF3}" type="datetimeFigureOut">
              <a:rPr lang="it-IT" smtClean="0"/>
              <a:t>18/02/2021</a:t>
            </a:fld>
            <a:endParaRPr lang="it-IT"/>
          </a:p>
        </p:txBody>
      </p:sp>
      <p:sp>
        <p:nvSpPr>
          <p:cNvPr id="4" name="Segnaposto piè di pagina 3">
            <a:extLst>
              <a:ext uri="{FF2B5EF4-FFF2-40B4-BE49-F238E27FC236}">
                <a16:creationId xmlns:a16="http://schemas.microsoft.com/office/drawing/2014/main" id="{804BC106-6074-48CE-A099-6721E3846C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2276F469-BEA7-4F2F-989C-72EA469170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7142E-FEB7-4EFD-9F50-D59CA7B65DA3}" type="slidenum">
              <a:rPr lang="it-IT" smtClean="0"/>
              <a:t>‹N›</a:t>
            </a:fld>
            <a:endParaRPr lang="it-IT"/>
          </a:p>
        </p:txBody>
      </p:sp>
    </p:spTree>
    <p:extLst>
      <p:ext uri="{BB962C8B-B14F-4D97-AF65-F5344CB8AC3E}">
        <p14:creationId xmlns:p14="http://schemas.microsoft.com/office/powerpoint/2010/main" val="33980023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1E948-FF2A-455F-B768-BFC60EECBEC3}" type="datetimeFigureOut">
              <a:rPr lang="it-IT" smtClean="0"/>
              <a:t>18/02/2021</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25B21-EB8D-4727-9DE9-60F73E6D2096}" type="slidenum">
              <a:rPr lang="it-IT" smtClean="0"/>
              <a:t>‹N›</a:t>
            </a:fld>
            <a:endParaRPr lang="it-IT"/>
          </a:p>
        </p:txBody>
      </p:sp>
    </p:spTree>
    <p:extLst>
      <p:ext uri="{BB962C8B-B14F-4D97-AF65-F5344CB8AC3E}">
        <p14:creationId xmlns:p14="http://schemas.microsoft.com/office/powerpoint/2010/main" val="32669672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3"/>
            <a:ext cx="7080026"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it-IT"/>
              <a:t>03/01/2021</a:t>
            </a:r>
          </a:p>
        </p:txBody>
      </p:sp>
      <p:sp>
        <p:nvSpPr>
          <p:cNvPr id="5" name="Footer Placeholder 4"/>
          <p:cNvSpPr>
            <a:spLocks noGrp="1"/>
          </p:cNvSpPr>
          <p:nvPr>
            <p:ph type="ftr" sz="quarter" idx="11"/>
          </p:nvPr>
        </p:nvSpPr>
        <p:spPr/>
        <p:txBody>
          <a:bodyPr/>
          <a:lstStyle/>
          <a:p>
            <a:r>
              <a:rPr lang="it-IT"/>
              <a:t>Di Nardo Di Maio Raffaele</a:t>
            </a:r>
          </a:p>
        </p:txBody>
      </p:sp>
      <p:sp>
        <p:nvSpPr>
          <p:cNvPr id="6" name="Slide Number Placeholder 5"/>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680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6" y="540085"/>
            <a:ext cx="7656010" cy="3834374"/>
          </a:xfrm>
          <a:prstGeom prst="rect">
            <a:avLst/>
          </a:prstGeom>
        </p:spPr>
      </p:pic>
      <p:sp>
        <p:nvSpPr>
          <p:cNvPr id="2" name="Title 1"/>
          <p:cNvSpPr>
            <a:spLocks noGrp="1"/>
          </p:cNvSpPr>
          <p:nvPr>
            <p:ph type="title"/>
          </p:nvPr>
        </p:nvSpPr>
        <p:spPr>
          <a:xfrm>
            <a:off x="685355" y="4220681"/>
            <a:ext cx="7766495" cy="888046"/>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926217" y="1263318"/>
            <a:ext cx="7285600" cy="2957365"/>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347"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143898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5347" y="1371601"/>
            <a:ext cx="7765322" cy="2771181"/>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5347"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838093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84659" y="1548116"/>
            <a:ext cx="6977064" cy="2054389"/>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290484" y="3610035"/>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5347"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
        <p:nvSpPr>
          <p:cNvPr id="11" name="TextBox 10"/>
          <p:cNvSpPr txBox="1"/>
          <p:nvPr/>
        </p:nvSpPr>
        <p:spPr>
          <a:xfrm>
            <a:off x="660718" y="154058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739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5347" y="2126945"/>
            <a:ext cx="7765322"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5340"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49583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685345" y="1163052"/>
            <a:ext cx="776532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346" y="2133503"/>
            <a:ext cx="2475738" cy="1566388"/>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5346" y="3699893"/>
            <a:ext cx="2475738" cy="209130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335033" y="2133503"/>
            <a:ext cx="2475738" cy="1566388"/>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331076" y="3699893"/>
            <a:ext cx="2475738" cy="209130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5974929" y="2133503"/>
            <a:ext cx="2475738" cy="1566388"/>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5974929" y="3699893"/>
            <a:ext cx="2475738" cy="209130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r>
              <a:rPr lang="it-IT"/>
              <a:t>03/01/2021</a:t>
            </a:r>
          </a:p>
        </p:txBody>
      </p:sp>
      <p:sp>
        <p:nvSpPr>
          <p:cNvPr id="4" name="Footer Placeholder 3"/>
          <p:cNvSpPr>
            <a:spLocks noGrp="1"/>
          </p:cNvSpPr>
          <p:nvPr>
            <p:ph type="ftr" sz="quarter" idx="11"/>
          </p:nvPr>
        </p:nvSpPr>
        <p:spPr/>
        <p:txBody>
          <a:bodyPr/>
          <a:lstStyle/>
          <a:p>
            <a:r>
              <a:rPr lang="it-IT"/>
              <a:t>Di Nardo Di Maio Raffaele</a:t>
            </a:r>
          </a:p>
        </p:txBody>
      </p:sp>
      <p:sp>
        <p:nvSpPr>
          <p:cNvPr id="5" name="Slide Number Placeholder 4"/>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9134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45" y="2062251"/>
            <a:ext cx="2529046" cy="151911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720" y="2062251"/>
            <a:ext cx="2529046" cy="151911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622" y="2062251"/>
            <a:ext cx="2529046" cy="1519118"/>
          </a:xfrm>
          <a:prstGeom prst="rect">
            <a:avLst/>
          </a:prstGeom>
        </p:spPr>
      </p:pic>
      <p:sp>
        <p:nvSpPr>
          <p:cNvPr id="30" name="Title 1"/>
          <p:cNvSpPr>
            <a:spLocks noGrp="1"/>
          </p:cNvSpPr>
          <p:nvPr>
            <p:ph type="title"/>
          </p:nvPr>
        </p:nvSpPr>
        <p:spPr>
          <a:xfrm>
            <a:off x="693240" y="1066798"/>
            <a:ext cx="7765322"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5252" y="3444960"/>
            <a:ext cx="2475738" cy="1222337"/>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763483" y="2135578"/>
            <a:ext cx="2319276" cy="132806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5346" y="4705166"/>
            <a:ext cx="2475738" cy="108603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331997" y="3444960"/>
            <a:ext cx="2475738" cy="1222337"/>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409213" y="2136646"/>
            <a:ext cx="2319276" cy="1332378"/>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331076" y="4705165"/>
            <a:ext cx="2476753" cy="108603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5974929" y="3463491"/>
            <a:ext cx="2475738" cy="1203806"/>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6056680" y="2131836"/>
            <a:ext cx="2319276" cy="1331657"/>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5974929" y="4705163"/>
            <a:ext cx="2475738" cy="1086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r>
              <a:rPr lang="it-IT"/>
              <a:t>03/01/2021</a:t>
            </a:r>
          </a:p>
        </p:txBody>
      </p:sp>
      <p:sp>
        <p:nvSpPr>
          <p:cNvPr id="4" name="Footer Placeholder 3"/>
          <p:cNvSpPr>
            <a:spLocks noGrp="1"/>
          </p:cNvSpPr>
          <p:nvPr>
            <p:ph type="ftr" sz="quarter" idx="11"/>
          </p:nvPr>
        </p:nvSpPr>
        <p:spPr/>
        <p:txBody>
          <a:bodyPr/>
          <a:lstStyle/>
          <a:p>
            <a:r>
              <a:rPr lang="it-IT"/>
              <a:t>Di Nardo Di Maio Raffaele</a:t>
            </a:r>
          </a:p>
        </p:txBody>
      </p:sp>
      <p:sp>
        <p:nvSpPr>
          <p:cNvPr id="5" name="Slide Number Placeholder 4"/>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1847054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347" y="2129589"/>
            <a:ext cx="7765322" cy="366161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03/01/2021</a:t>
            </a:r>
          </a:p>
        </p:txBody>
      </p:sp>
      <p:sp>
        <p:nvSpPr>
          <p:cNvPr id="5" name="Footer Placeholder 4"/>
          <p:cNvSpPr>
            <a:spLocks noGrp="1"/>
          </p:cNvSpPr>
          <p:nvPr>
            <p:ph type="ftr" sz="quarter" idx="11"/>
          </p:nvPr>
        </p:nvSpPr>
        <p:spPr/>
        <p:txBody>
          <a:bodyPr/>
          <a:lstStyle/>
          <a:p>
            <a:r>
              <a:rPr lang="it-IT"/>
              <a:t>Di Nardo Di Maio Raffaele</a:t>
            </a:r>
          </a:p>
        </p:txBody>
      </p:sp>
      <p:sp>
        <p:nvSpPr>
          <p:cNvPr id="6" name="Slide Number Placeholder 5"/>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1686143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84233" y="1215189"/>
            <a:ext cx="2266435" cy="4576012"/>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348" y="1215189"/>
            <a:ext cx="5498885" cy="457601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03/01/2021</a:t>
            </a:r>
          </a:p>
        </p:txBody>
      </p:sp>
      <p:sp>
        <p:nvSpPr>
          <p:cNvPr id="5" name="Footer Placeholder 4"/>
          <p:cNvSpPr>
            <a:spLocks noGrp="1"/>
          </p:cNvSpPr>
          <p:nvPr>
            <p:ph type="ftr" sz="quarter" idx="11"/>
          </p:nvPr>
        </p:nvSpPr>
        <p:spPr/>
        <p:txBody>
          <a:bodyPr/>
          <a:lstStyle/>
          <a:p>
            <a:r>
              <a:rPr lang="it-IT"/>
              <a:t>Di Nardo Di Maio Raffaele</a:t>
            </a:r>
          </a:p>
        </p:txBody>
      </p:sp>
      <p:sp>
        <p:nvSpPr>
          <p:cNvPr id="6" name="Slide Number Placeholder 5"/>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289243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a:t>03/01/2021</a:t>
            </a:r>
          </a:p>
        </p:txBody>
      </p:sp>
      <p:sp>
        <p:nvSpPr>
          <p:cNvPr id="5" name="Footer Placeholder 4"/>
          <p:cNvSpPr>
            <a:spLocks noGrp="1"/>
          </p:cNvSpPr>
          <p:nvPr>
            <p:ph type="ftr" sz="quarter" idx="11"/>
          </p:nvPr>
        </p:nvSpPr>
        <p:spPr/>
        <p:txBody>
          <a:bodyPr/>
          <a:lstStyle/>
          <a:p>
            <a:r>
              <a:rPr lang="it-IT"/>
              <a:t>Di Nardo Di Maio Raffaele</a:t>
            </a:r>
          </a:p>
        </p:txBody>
      </p:sp>
      <p:sp>
        <p:nvSpPr>
          <p:cNvPr id="6" name="Slide Number Placeholder 5"/>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186941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71552" y="1761070"/>
            <a:ext cx="7192913"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1552"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r>
              <a:rPr lang="it-IT"/>
              <a:t>03/01/2021</a:t>
            </a:r>
          </a:p>
        </p:txBody>
      </p:sp>
      <p:sp>
        <p:nvSpPr>
          <p:cNvPr id="5" name="Footer Placeholder 4"/>
          <p:cNvSpPr>
            <a:spLocks noGrp="1"/>
          </p:cNvSpPr>
          <p:nvPr>
            <p:ph type="ftr" sz="quarter" idx="11"/>
          </p:nvPr>
        </p:nvSpPr>
        <p:spPr/>
        <p:txBody>
          <a:bodyPr/>
          <a:lstStyle/>
          <a:p>
            <a:r>
              <a:rPr lang="it-IT"/>
              <a:t>Di Nardo Di Maio Raffaele</a:t>
            </a:r>
          </a:p>
        </p:txBody>
      </p:sp>
      <p:sp>
        <p:nvSpPr>
          <p:cNvPr id="6" name="Slide Number Placeholder 5"/>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185481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348" y="2069429"/>
            <a:ext cx="3795373" cy="372177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52170" y="2069433"/>
            <a:ext cx="3798499" cy="372176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200004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770325"/>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6" y="1770325"/>
            <a:ext cx="3787423" cy="4112953"/>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50427" y="2045367"/>
            <a:ext cx="3657258" cy="85107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754404" y="2942477"/>
            <a:ext cx="3657258" cy="2848725"/>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it-IT"/>
              <a:t>03/01/2021</a:t>
            </a:r>
          </a:p>
        </p:txBody>
      </p:sp>
      <p:sp>
        <p:nvSpPr>
          <p:cNvPr id="8" name="Footer Placeholder 7"/>
          <p:cNvSpPr>
            <a:spLocks noGrp="1"/>
          </p:cNvSpPr>
          <p:nvPr>
            <p:ph type="ftr" sz="quarter" idx="11"/>
          </p:nvPr>
        </p:nvSpPr>
        <p:spPr/>
        <p:txBody>
          <a:bodyPr/>
          <a:lstStyle/>
          <a:p>
            <a:r>
              <a:rPr lang="it-IT"/>
              <a:t>Di Nardo Di Maio Raffaele</a:t>
            </a:r>
          </a:p>
        </p:txBody>
      </p:sp>
      <p:sp>
        <p:nvSpPr>
          <p:cNvPr id="9" name="Slide Number Placeholder 8"/>
          <p:cNvSpPr>
            <a:spLocks noGrp="1"/>
          </p:cNvSpPr>
          <p:nvPr>
            <p:ph type="sldNum" sz="quarter" idx="12"/>
          </p:nvPr>
        </p:nvSpPr>
        <p:spPr/>
        <p:txBody>
          <a:bodyPr/>
          <a:lstStyle/>
          <a:p>
            <a:fld id="{8DF98BA9-0B5D-48FD-8864-41A23C2934CC}" type="slidenum">
              <a:rPr lang="it-IT" smtClean="0"/>
              <a:t>‹N›</a:t>
            </a:fld>
            <a:endParaRPr lang="it-IT"/>
          </a:p>
        </p:txBody>
      </p:sp>
      <p:sp>
        <p:nvSpPr>
          <p:cNvPr id="12" name="Text Placeholder 2">
            <a:extLst>
              <a:ext uri="{FF2B5EF4-FFF2-40B4-BE49-F238E27FC236}">
                <a16:creationId xmlns:a16="http://schemas.microsoft.com/office/drawing/2014/main" id="{CEB21C8E-66F3-48B3-A1E4-65421A9F08F4}"/>
              </a:ext>
            </a:extLst>
          </p:cNvPr>
          <p:cNvSpPr>
            <a:spLocks noGrp="1"/>
          </p:cNvSpPr>
          <p:nvPr>
            <p:ph type="body" idx="13"/>
          </p:nvPr>
        </p:nvSpPr>
        <p:spPr>
          <a:xfrm>
            <a:off x="4728361" y="2045367"/>
            <a:ext cx="3657258" cy="85107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3" name="Content Placeholder 3">
            <a:extLst>
              <a:ext uri="{FF2B5EF4-FFF2-40B4-BE49-F238E27FC236}">
                <a16:creationId xmlns:a16="http://schemas.microsoft.com/office/drawing/2014/main" id="{5829B5A0-849B-413A-9A10-0451BB2C1469}"/>
              </a:ext>
            </a:extLst>
          </p:cNvPr>
          <p:cNvSpPr>
            <a:spLocks noGrp="1"/>
          </p:cNvSpPr>
          <p:nvPr>
            <p:ph sz="half" idx="14"/>
          </p:nvPr>
        </p:nvSpPr>
        <p:spPr>
          <a:xfrm>
            <a:off x="4732338" y="2942477"/>
            <a:ext cx="3657258" cy="2848725"/>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337087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r>
              <a:rPr lang="it-IT"/>
              <a:t>03/01/2021</a:t>
            </a:r>
          </a:p>
        </p:txBody>
      </p:sp>
      <p:sp>
        <p:nvSpPr>
          <p:cNvPr id="4" name="Footer Placeholder 3"/>
          <p:cNvSpPr>
            <a:spLocks noGrp="1"/>
          </p:cNvSpPr>
          <p:nvPr>
            <p:ph type="ftr" sz="quarter" idx="11"/>
          </p:nvPr>
        </p:nvSpPr>
        <p:spPr/>
        <p:txBody>
          <a:bodyPr/>
          <a:lstStyle/>
          <a:p>
            <a:r>
              <a:rPr lang="it-IT"/>
              <a:t>Di Nardo Di Maio Raffaele</a:t>
            </a:r>
          </a:p>
        </p:txBody>
      </p:sp>
      <p:sp>
        <p:nvSpPr>
          <p:cNvPr id="5" name="Slide Number Placeholder 4"/>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87020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t-IT"/>
              <a:t>03/01/2021</a:t>
            </a:r>
          </a:p>
        </p:txBody>
      </p:sp>
      <p:sp>
        <p:nvSpPr>
          <p:cNvPr id="3" name="Footer Placeholder 2"/>
          <p:cNvSpPr>
            <a:spLocks noGrp="1"/>
          </p:cNvSpPr>
          <p:nvPr>
            <p:ph type="ftr" sz="quarter" idx="11"/>
          </p:nvPr>
        </p:nvSpPr>
        <p:spPr/>
        <p:txBody>
          <a:bodyPr/>
          <a:lstStyle/>
          <a:p>
            <a:r>
              <a:rPr lang="it-IT"/>
              <a:t>Di Nardo Di Maio Raffaele</a:t>
            </a:r>
          </a:p>
        </p:txBody>
      </p:sp>
      <p:sp>
        <p:nvSpPr>
          <p:cNvPr id="4" name="Slide Number Placeholder 3"/>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47728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347" y="1239254"/>
            <a:ext cx="2780167" cy="1541181"/>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641726" y="1239252"/>
            <a:ext cx="4808943" cy="45519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348" y="2780434"/>
            <a:ext cx="2780167" cy="3010766"/>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44223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8" y="1197170"/>
            <a:ext cx="3428146" cy="4618224"/>
          </a:xfrm>
          <a:prstGeom prst="rect">
            <a:avLst/>
          </a:prstGeom>
        </p:spPr>
      </p:pic>
      <p:sp>
        <p:nvSpPr>
          <p:cNvPr id="2" name="Title 1"/>
          <p:cNvSpPr>
            <a:spLocks noGrp="1"/>
          </p:cNvSpPr>
          <p:nvPr>
            <p:ph type="title"/>
          </p:nvPr>
        </p:nvSpPr>
        <p:spPr>
          <a:xfrm>
            <a:off x="789282" y="1181091"/>
            <a:ext cx="3924676" cy="1560956"/>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976729" y="1311443"/>
            <a:ext cx="3165375" cy="4345369"/>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89282" y="2775988"/>
            <a:ext cx="3924676" cy="288082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a:t>03/01/2021</a:t>
            </a:r>
          </a:p>
        </p:txBody>
      </p:sp>
      <p:sp>
        <p:nvSpPr>
          <p:cNvPr id="6" name="Footer Placeholder 5"/>
          <p:cNvSpPr>
            <a:spLocks noGrp="1"/>
          </p:cNvSpPr>
          <p:nvPr>
            <p:ph type="ftr" sz="quarter" idx="11"/>
          </p:nvPr>
        </p:nvSpPr>
        <p:spPr/>
        <p:txBody>
          <a:bodyPr/>
          <a:lstStyle/>
          <a:p>
            <a:r>
              <a:rPr lang="it-IT"/>
              <a:t>Di Nardo Di Maio Raffaele</a:t>
            </a:r>
          </a:p>
        </p:txBody>
      </p:sp>
      <p:sp>
        <p:nvSpPr>
          <p:cNvPr id="7" name="Slide Number Placeholder 6"/>
          <p:cNvSpPr>
            <a:spLocks noGrp="1"/>
          </p:cNvSpPr>
          <p:nvPr>
            <p:ph type="sldNum" sz="quarter" idx="12"/>
          </p:nvPr>
        </p:nvSpPr>
        <p:spPr/>
        <p:txBody>
          <a:bodyPr/>
          <a:lstStyle/>
          <a:p>
            <a:fld id="{8DF98BA9-0B5D-48FD-8864-41A23C2934CC}" type="slidenum">
              <a:rPr lang="it-IT" smtClean="0"/>
              <a:t>‹N›</a:t>
            </a:fld>
            <a:endParaRPr lang="it-IT"/>
          </a:p>
        </p:txBody>
      </p:sp>
    </p:spTree>
    <p:extLst>
      <p:ext uri="{BB962C8B-B14F-4D97-AF65-F5344CB8AC3E}">
        <p14:creationId xmlns:p14="http://schemas.microsoft.com/office/powerpoint/2010/main" val="358870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7222" y="873216"/>
            <a:ext cx="6589231" cy="117215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685347" y="2129589"/>
            <a:ext cx="7765322" cy="366161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5759052" y="5883278"/>
            <a:ext cx="2057400" cy="365125"/>
          </a:xfrm>
          <a:prstGeom prst="rect">
            <a:avLst/>
          </a:prstGeom>
        </p:spPr>
        <p:txBody>
          <a:bodyPr vert="horz" lIns="91440" tIns="45720" rIns="91440" bIns="45720" rtlCol="0" anchor="ctr"/>
          <a:lstStyle>
            <a:lvl1pPr algn="r">
              <a:defRPr sz="1000">
                <a:solidFill>
                  <a:schemeClr val="accent2">
                    <a:lumMod val="75000"/>
                  </a:schemeClr>
                </a:solidFill>
                <a:effectLst>
                  <a:outerShdw blurRad="50800" dist="38100" dir="2700000" algn="tl" rotWithShape="0">
                    <a:schemeClr val="bg1">
                      <a:alpha val="43000"/>
                    </a:schemeClr>
                  </a:outerShdw>
                </a:effectLst>
              </a:defRPr>
            </a:lvl1pPr>
          </a:lstStyle>
          <a:p>
            <a:r>
              <a:rPr lang="it-IT"/>
              <a:t>03/01/2021</a:t>
            </a:r>
          </a:p>
        </p:txBody>
      </p:sp>
      <p:sp>
        <p:nvSpPr>
          <p:cNvPr id="5" name="Footer Placeholder 4"/>
          <p:cNvSpPr>
            <a:spLocks noGrp="1"/>
          </p:cNvSpPr>
          <p:nvPr>
            <p:ph type="ftr" sz="quarter" idx="3"/>
          </p:nvPr>
        </p:nvSpPr>
        <p:spPr>
          <a:xfrm>
            <a:off x="685348" y="5883278"/>
            <a:ext cx="5004649" cy="365125"/>
          </a:xfrm>
          <a:prstGeom prst="rect">
            <a:avLst/>
          </a:prstGeom>
        </p:spPr>
        <p:txBody>
          <a:bodyPr vert="horz" lIns="91440" tIns="45720" rIns="91440" bIns="45720" rtlCol="0" anchor="ctr"/>
          <a:lstStyle>
            <a:lvl1pPr algn="l">
              <a:defRPr sz="1000">
                <a:solidFill>
                  <a:schemeClr val="accent2">
                    <a:lumMod val="75000"/>
                  </a:schemeClr>
                </a:solidFill>
                <a:effectLst>
                  <a:outerShdw blurRad="50800" dist="38100" dir="2700000" algn="tl" rotWithShape="0">
                    <a:schemeClr val="bg1">
                      <a:alpha val="43000"/>
                    </a:schemeClr>
                  </a:outerShdw>
                </a:effectLst>
              </a:defRPr>
            </a:lvl1pPr>
          </a:lstStyle>
          <a:p>
            <a:r>
              <a:rPr lang="it-IT"/>
              <a:t>Di Nardo Di Maio Raffaele</a:t>
            </a:r>
            <a:endParaRPr lang="it-IT" dirty="0"/>
          </a:p>
        </p:txBody>
      </p:sp>
      <p:sp>
        <p:nvSpPr>
          <p:cNvPr id="6" name="Slide Number Placeholder 5"/>
          <p:cNvSpPr>
            <a:spLocks noGrp="1"/>
          </p:cNvSpPr>
          <p:nvPr>
            <p:ph type="sldNum" sz="quarter" idx="4"/>
          </p:nvPr>
        </p:nvSpPr>
        <p:spPr>
          <a:xfrm>
            <a:off x="7885510" y="5883278"/>
            <a:ext cx="565159" cy="365125"/>
          </a:xfrm>
          <a:prstGeom prst="rect">
            <a:avLst/>
          </a:prstGeom>
        </p:spPr>
        <p:txBody>
          <a:bodyPr vert="horz" lIns="91440" tIns="45720" rIns="91440" bIns="45720" rtlCol="0" anchor="ctr"/>
          <a:lstStyle>
            <a:lvl1pPr algn="r">
              <a:defRPr sz="1000">
                <a:solidFill>
                  <a:schemeClr val="accent2">
                    <a:lumMod val="75000"/>
                  </a:schemeClr>
                </a:solidFill>
                <a:effectLst>
                  <a:outerShdw blurRad="50800" dist="38100" dir="2700000" algn="tl" rotWithShape="0">
                    <a:schemeClr val="bg1">
                      <a:alpha val="43000"/>
                    </a:schemeClr>
                  </a:outerShdw>
                </a:effectLst>
              </a:defRPr>
            </a:lvl1pPr>
          </a:lstStyle>
          <a:p>
            <a:fld id="{8DF98BA9-0B5D-48FD-8864-41A23C2934CC}" type="slidenum">
              <a:rPr lang="it-IT" smtClean="0"/>
              <a:pPr/>
              <a:t>‹N›</a:t>
            </a:fld>
            <a:endParaRPr lang="it-IT"/>
          </a:p>
        </p:txBody>
      </p:sp>
      <p:pic>
        <p:nvPicPr>
          <p:cNvPr id="8" name="Immagine 7">
            <a:extLst>
              <a:ext uri="{FF2B5EF4-FFF2-40B4-BE49-F238E27FC236}">
                <a16:creationId xmlns:a16="http://schemas.microsoft.com/office/drawing/2014/main" id="{FCB413BF-B3ED-4CC5-B706-6768D511F10B}"/>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84285" y="67101"/>
            <a:ext cx="1172153" cy="1172153"/>
          </a:xfrm>
          <a:prstGeom prst="rect">
            <a:avLst/>
          </a:prstGeom>
        </p:spPr>
      </p:pic>
      <p:pic>
        <p:nvPicPr>
          <p:cNvPr id="10" name="Immagine 9">
            <a:extLst>
              <a:ext uri="{FF2B5EF4-FFF2-40B4-BE49-F238E27FC236}">
                <a16:creationId xmlns:a16="http://schemas.microsoft.com/office/drawing/2014/main" id="{E30B6A14-FCBD-42EF-8609-D6A7030D9ABC}"/>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404515" y="67101"/>
            <a:ext cx="1962369" cy="1172153"/>
          </a:xfrm>
          <a:prstGeom prst="rect">
            <a:avLst/>
          </a:prstGeom>
        </p:spPr>
      </p:pic>
    </p:spTree>
    <p:extLst>
      <p:ext uri="{BB962C8B-B14F-4D97-AF65-F5344CB8AC3E}">
        <p14:creationId xmlns:p14="http://schemas.microsoft.com/office/powerpoint/2010/main" val="202113502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7C6C3-B2D3-44F3-9ADC-6944F372BE84}"/>
              </a:ext>
            </a:extLst>
          </p:cNvPr>
          <p:cNvSpPr>
            <a:spLocks noGrp="1"/>
          </p:cNvSpPr>
          <p:nvPr>
            <p:ph type="ctrTitle"/>
          </p:nvPr>
        </p:nvSpPr>
        <p:spPr>
          <a:xfrm>
            <a:off x="685349" y="1744585"/>
            <a:ext cx="7765321" cy="2226742"/>
          </a:xfrm>
        </p:spPr>
        <p:txBody>
          <a:bodyPr>
            <a:normAutofit fontScale="90000"/>
          </a:bodyPr>
          <a:lstStyle/>
          <a:p>
            <a:r>
              <a:rPr lang="en-GB" dirty="0" err="1"/>
              <a:t>AcCAPPCHA</a:t>
            </a:r>
            <a:r>
              <a:rPr lang="en-GB" dirty="0"/>
              <a:t>:</a:t>
            </a:r>
            <a:br>
              <a:rPr lang="en-GB" dirty="0"/>
            </a:br>
            <a:r>
              <a:rPr lang="en-GB" sz="3600" dirty="0"/>
              <a:t>Design, Development and Security Analysis</a:t>
            </a:r>
            <a:br>
              <a:rPr lang="en-GB" sz="3600" dirty="0"/>
            </a:br>
            <a:r>
              <a:rPr lang="en-GB" sz="3600" dirty="0"/>
              <a:t>of an Invisible CAPPCHA based on</a:t>
            </a:r>
            <a:br>
              <a:rPr lang="en-GB" sz="3600" dirty="0"/>
            </a:br>
            <a:r>
              <a:rPr lang="en-GB" sz="3600" dirty="0"/>
              <a:t>an acoustic side-channel</a:t>
            </a:r>
            <a:endParaRPr lang="it-IT" sz="3600" dirty="0"/>
          </a:p>
        </p:txBody>
      </p:sp>
      <p:sp>
        <p:nvSpPr>
          <p:cNvPr id="3" name="Sottotitolo 2">
            <a:extLst>
              <a:ext uri="{FF2B5EF4-FFF2-40B4-BE49-F238E27FC236}">
                <a16:creationId xmlns:a16="http://schemas.microsoft.com/office/drawing/2014/main" id="{0E4C2F20-57E3-4515-90BE-8B0F25D13E21}"/>
              </a:ext>
            </a:extLst>
          </p:cNvPr>
          <p:cNvSpPr>
            <a:spLocks noGrp="1"/>
          </p:cNvSpPr>
          <p:nvPr>
            <p:ph type="subTitle" idx="1"/>
          </p:nvPr>
        </p:nvSpPr>
        <p:spPr>
          <a:xfrm>
            <a:off x="1093969" y="5078232"/>
            <a:ext cx="2867962" cy="1049867"/>
          </a:xfrm>
        </p:spPr>
        <p:txBody>
          <a:bodyPr>
            <a:normAutofit/>
          </a:bodyPr>
          <a:lstStyle/>
          <a:p>
            <a:pPr algn="l"/>
            <a:r>
              <a:rPr lang="en-GB" sz="1800" dirty="0"/>
              <a:t>Candidate:</a:t>
            </a:r>
          </a:p>
          <a:p>
            <a:pPr algn="l"/>
            <a:r>
              <a:rPr lang="en-GB" sz="1800" dirty="0"/>
              <a:t>Di Nardo Di Maio Raffaele</a:t>
            </a:r>
            <a:endParaRPr lang="it-IT" sz="1800" dirty="0"/>
          </a:p>
        </p:txBody>
      </p:sp>
      <p:sp>
        <p:nvSpPr>
          <p:cNvPr id="6" name="Sottotitolo 2">
            <a:extLst>
              <a:ext uri="{FF2B5EF4-FFF2-40B4-BE49-F238E27FC236}">
                <a16:creationId xmlns:a16="http://schemas.microsoft.com/office/drawing/2014/main" id="{6C7C515B-7B72-4B27-8059-F3927F55C985}"/>
              </a:ext>
            </a:extLst>
          </p:cNvPr>
          <p:cNvSpPr txBox="1">
            <a:spLocks/>
          </p:cNvSpPr>
          <p:nvPr/>
        </p:nvSpPr>
        <p:spPr>
          <a:xfrm>
            <a:off x="6217694" y="5078232"/>
            <a:ext cx="1832339"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GB" sz="1800" dirty="0"/>
              <a:t>Supervisor:</a:t>
            </a:r>
          </a:p>
          <a:p>
            <a:pPr algn="l"/>
            <a:r>
              <a:rPr lang="en-GB" sz="1800" dirty="0" err="1"/>
              <a:t>Migliardi</a:t>
            </a:r>
            <a:r>
              <a:rPr lang="en-GB" sz="1800" dirty="0"/>
              <a:t> Mauro</a:t>
            </a:r>
            <a:endParaRPr lang="it-IT" sz="1800" dirty="0"/>
          </a:p>
        </p:txBody>
      </p:sp>
      <p:sp>
        <p:nvSpPr>
          <p:cNvPr id="8" name="Segnaposto piè di pagina 3">
            <a:extLst>
              <a:ext uri="{FF2B5EF4-FFF2-40B4-BE49-F238E27FC236}">
                <a16:creationId xmlns:a16="http://schemas.microsoft.com/office/drawing/2014/main" id="{62E92684-953A-416E-B67E-6B30C41F0D60}"/>
              </a:ext>
            </a:extLst>
          </p:cNvPr>
          <p:cNvSpPr>
            <a:spLocks noGrp="1"/>
          </p:cNvSpPr>
          <p:nvPr>
            <p:ph type="ftr" sz="quarter" idx="11"/>
          </p:nvPr>
        </p:nvSpPr>
        <p:spPr>
          <a:xfrm>
            <a:off x="2065682" y="4159655"/>
            <a:ext cx="5004649" cy="365125"/>
          </a:xfrm>
        </p:spPr>
        <p:txBody>
          <a:bodyPr/>
          <a:lstStyle/>
          <a:p>
            <a:pPr algn="ctr"/>
            <a:r>
              <a:rPr lang="it-IT" sz="2200" dirty="0">
                <a:effectLst/>
              </a:rPr>
              <a:t>March 1</a:t>
            </a:r>
            <a:r>
              <a:rPr lang="it-IT" sz="2200" baseline="30000" dirty="0">
                <a:effectLst/>
              </a:rPr>
              <a:t>st</a:t>
            </a:r>
            <a:r>
              <a:rPr lang="it-IT" sz="2200" dirty="0">
                <a:effectLst/>
              </a:rPr>
              <a:t>, 2021  </a:t>
            </a:r>
          </a:p>
        </p:txBody>
      </p:sp>
      <p:sp>
        <p:nvSpPr>
          <p:cNvPr id="9" name="Segnaposto piè di pagina 3">
            <a:extLst>
              <a:ext uri="{FF2B5EF4-FFF2-40B4-BE49-F238E27FC236}">
                <a16:creationId xmlns:a16="http://schemas.microsoft.com/office/drawing/2014/main" id="{66119C0A-582C-4035-9881-59A2FBD17704}"/>
              </a:ext>
            </a:extLst>
          </p:cNvPr>
          <p:cNvSpPr txBox="1">
            <a:spLocks/>
          </p:cNvSpPr>
          <p:nvPr/>
        </p:nvSpPr>
        <p:spPr>
          <a:xfrm>
            <a:off x="2065683" y="1239263"/>
            <a:ext cx="5004649"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2">
                    <a:lumMod val="7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i="1" dirty="0"/>
              <a:t>Master degree in Computer Engineering</a:t>
            </a:r>
            <a:endParaRPr lang="it-IT" sz="2400" i="1" dirty="0"/>
          </a:p>
        </p:txBody>
      </p:sp>
    </p:spTree>
    <p:extLst>
      <p:ext uri="{BB962C8B-B14F-4D97-AF65-F5344CB8AC3E}">
        <p14:creationId xmlns:p14="http://schemas.microsoft.com/office/powerpoint/2010/main" val="39380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C4BEA-4B1E-4073-AF0C-BAFECB80C1E4}"/>
              </a:ext>
            </a:extLst>
          </p:cNvPr>
          <p:cNvSpPr>
            <a:spLocks noGrp="1"/>
          </p:cNvSpPr>
          <p:nvPr>
            <p:ph type="title"/>
          </p:nvPr>
        </p:nvSpPr>
        <p:spPr>
          <a:xfrm>
            <a:off x="1277386" y="2421817"/>
            <a:ext cx="6589231" cy="1172153"/>
          </a:xfrm>
        </p:spPr>
        <p:txBody>
          <a:bodyPr/>
          <a:lstStyle/>
          <a:p>
            <a:r>
              <a:rPr lang="en-GB" dirty="0"/>
              <a:t>Thanks for your attention</a:t>
            </a:r>
            <a:endParaRPr lang="it-IT" dirty="0"/>
          </a:p>
        </p:txBody>
      </p:sp>
      <p:sp>
        <p:nvSpPr>
          <p:cNvPr id="6" name="Segnaposto piè di pagina 3">
            <a:extLst>
              <a:ext uri="{FF2B5EF4-FFF2-40B4-BE49-F238E27FC236}">
                <a16:creationId xmlns:a16="http://schemas.microsoft.com/office/drawing/2014/main" id="{9853DD54-0253-4504-91C1-DD2D7000D0E8}"/>
              </a:ext>
            </a:extLst>
          </p:cNvPr>
          <p:cNvSpPr>
            <a:spLocks noGrp="1"/>
          </p:cNvSpPr>
          <p:nvPr>
            <p:ph type="ftr" sz="quarter" idx="11"/>
          </p:nvPr>
        </p:nvSpPr>
        <p:spPr>
          <a:xfrm>
            <a:off x="435114" y="5883278"/>
            <a:ext cx="5505114" cy="365125"/>
          </a:xfrm>
        </p:spPr>
        <p:txBody>
          <a:bodyPr/>
          <a:lstStyle/>
          <a:p>
            <a:r>
              <a:rPr lang="en-GB" sz="1100" dirty="0"/>
              <a:t>Di Nardo Di Maio Raffaele</a:t>
            </a:r>
            <a:endParaRPr lang="it-IT" sz="1100" dirty="0"/>
          </a:p>
        </p:txBody>
      </p:sp>
      <p:sp>
        <p:nvSpPr>
          <p:cNvPr id="7" name="Segnaposto numero diapositiva 4">
            <a:extLst>
              <a:ext uri="{FF2B5EF4-FFF2-40B4-BE49-F238E27FC236}">
                <a16:creationId xmlns:a16="http://schemas.microsoft.com/office/drawing/2014/main" id="{2C0EE5BD-9D7C-4CBB-A5EC-6654D875C42B}"/>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9</a:t>
            </a:fld>
            <a:endParaRPr lang="it-IT" sz="1100"/>
          </a:p>
        </p:txBody>
      </p:sp>
      <p:sp>
        <p:nvSpPr>
          <p:cNvPr id="3" name="Segnaposto data 2">
            <a:extLst>
              <a:ext uri="{FF2B5EF4-FFF2-40B4-BE49-F238E27FC236}">
                <a16:creationId xmlns:a16="http://schemas.microsoft.com/office/drawing/2014/main" id="{52537C78-F076-4393-867D-7F69485DCCD2}"/>
              </a:ext>
            </a:extLst>
          </p:cNvPr>
          <p:cNvSpPr>
            <a:spLocks noGrp="1"/>
          </p:cNvSpPr>
          <p:nvPr>
            <p:ph type="dt" sz="half" idx="10"/>
          </p:nvPr>
        </p:nvSpPr>
        <p:spPr/>
        <p:txBody>
          <a:bodyPr/>
          <a:lstStyle/>
          <a:p>
            <a:r>
              <a:rPr lang="it-IT"/>
              <a:t>03/01/2021</a:t>
            </a:r>
          </a:p>
        </p:txBody>
      </p:sp>
    </p:spTree>
    <p:extLst>
      <p:ext uri="{BB962C8B-B14F-4D97-AF65-F5344CB8AC3E}">
        <p14:creationId xmlns:p14="http://schemas.microsoft.com/office/powerpoint/2010/main" val="207261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E8B2C5-1E8B-4DEF-A5FB-A1E06EC60741}"/>
              </a:ext>
            </a:extLst>
          </p:cNvPr>
          <p:cNvSpPr>
            <a:spLocks noGrp="1"/>
          </p:cNvSpPr>
          <p:nvPr>
            <p:ph type="title"/>
          </p:nvPr>
        </p:nvSpPr>
        <p:spPr>
          <a:xfrm>
            <a:off x="442164" y="247331"/>
            <a:ext cx="8251686" cy="1172153"/>
          </a:xfrm>
        </p:spPr>
        <p:txBody>
          <a:bodyPr>
            <a:normAutofit fontScale="90000"/>
          </a:bodyPr>
          <a:lstStyle/>
          <a:p>
            <a:r>
              <a:rPr lang="en-GB" dirty="0"/>
              <a:t>CAPTCHA</a:t>
            </a:r>
            <a:br>
              <a:rPr lang="en-GB" dirty="0"/>
            </a:br>
            <a:r>
              <a:rPr lang="en-GB" sz="2400" dirty="0"/>
              <a:t>(</a:t>
            </a:r>
            <a:r>
              <a:rPr lang="en-GB" sz="2400" b="1" i="1" dirty="0">
                <a:effectLst/>
              </a:rPr>
              <a:t>C</a:t>
            </a:r>
            <a:r>
              <a:rPr lang="en-GB" sz="2400" i="1" dirty="0">
                <a:effectLst/>
              </a:rPr>
              <a:t>ompletely </a:t>
            </a:r>
            <a:r>
              <a:rPr lang="en-GB" sz="2400" b="1" i="1" dirty="0">
                <a:effectLst/>
              </a:rPr>
              <a:t>A</a:t>
            </a:r>
            <a:r>
              <a:rPr lang="en-GB" sz="2400" i="1" dirty="0">
                <a:effectLst/>
              </a:rPr>
              <a:t>utomated </a:t>
            </a:r>
            <a:r>
              <a:rPr lang="en-GB" sz="2400" b="1" i="1" dirty="0">
                <a:effectLst/>
              </a:rPr>
              <a:t>P</a:t>
            </a:r>
            <a:r>
              <a:rPr lang="en-GB" sz="2400" i="1" dirty="0">
                <a:effectLst/>
              </a:rPr>
              <a:t>ublic </a:t>
            </a:r>
            <a:r>
              <a:rPr lang="en-GB" sz="2400" b="1" i="1" dirty="0">
                <a:effectLst/>
              </a:rPr>
              <a:t>T</a:t>
            </a:r>
            <a:r>
              <a:rPr lang="en-GB" sz="2400" i="1" dirty="0">
                <a:effectLst/>
              </a:rPr>
              <a:t>uring-test-to-tell </a:t>
            </a:r>
            <a:br>
              <a:rPr lang="en-GB" sz="2400" i="1" dirty="0">
                <a:effectLst/>
              </a:rPr>
            </a:br>
            <a:r>
              <a:rPr lang="en-GB" sz="2400" b="1" i="1" dirty="0">
                <a:effectLst/>
              </a:rPr>
              <a:t>C</a:t>
            </a:r>
            <a:r>
              <a:rPr lang="en-GB" sz="2400" i="1" dirty="0">
                <a:effectLst/>
              </a:rPr>
              <a:t>omputers and </a:t>
            </a:r>
            <a:r>
              <a:rPr lang="en-GB" sz="2400" b="1" i="1" dirty="0">
                <a:effectLst/>
              </a:rPr>
              <a:t>H</a:t>
            </a:r>
            <a:r>
              <a:rPr lang="en-GB" sz="2400" i="1" dirty="0">
                <a:effectLst/>
              </a:rPr>
              <a:t>umans </a:t>
            </a:r>
            <a:r>
              <a:rPr lang="en-GB" sz="2400" b="1" i="1" dirty="0">
                <a:effectLst/>
              </a:rPr>
              <a:t>A</a:t>
            </a:r>
            <a:r>
              <a:rPr lang="en-GB" sz="2400" i="1" dirty="0">
                <a:effectLst/>
              </a:rPr>
              <a:t>part</a:t>
            </a:r>
            <a:r>
              <a:rPr lang="en-GB" sz="2400" dirty="0"/>
              <a:t>)</a:t>
            </a:r>
            <a:endParaRPr lang="it-IT" sz="2400" dirty="0"/>
          </a:p>
        </p:txBody>
      </p:sp>
      <p:sp>
        <p:nvSpPr>
          <p:cNvPr id="3" name="Segnaposto contenuto 2">
            <a:extLst>
              <a:ext uri="{FF2B5EF4-FFF2-40B4-BE49-F238E27FC236}">
                <a16:creationId xmlns:a16="http://schemas.microsoft.com/office/drawing/2014/main" id="{0E27F652-CC84-4631-8847-F41E03A2F9B5}"/>
              </a:ext>
            </a:extLst>
          </p:cNvPr>
          <p:cNvSpPr>
            <a:spLocks noGrp="1"/>
          </p:cNvSpPr>
          <p:nvPr>
            <p:ph idx="1"/>
          </p:nvPr>
        </p:nvSpPr>
        <p:spPr>
          <a:xfrm>
            <a:off x="442164" y="2117568"/>
            <a:ext cx="4129836" cy="1564099"/>
          </a:xfrm>
        </p:spPr>
        <p:txBody>
          <a:bodyPr/>
          <a:lstStyle/>
          <a:p>
            <a:pPr>
              <a:buClr>
                <a:schemeClr val="accent2">
                  <a:lumMod val="75000"/>
                </a:schemeClr>
              </a:buClr>
            </a:pPr>
            <a:r>
              <a:rPr lang="en-GB" dirty="0">
                <a:solidFill>
                  <a:schemeClr val="accent2">
                    <a:lumMod val="75000"/>
                  </a:schemeClr>
                </a:solidFill>
              </a:rPr>
              <a:t>Traditional CAPTCHAs</a:t>
            </a:r>
          </a:p>
          <a:p>
            <a:pPr marL="414000" lvl="1" indent="0">
              <a:buNone/>
            </a:pPr>
            <a:r>
              <a:rPr lang="en-GB" sz="1400" dirty="0"/>
              <a:t>based on cognitive capabilities of the user   (e.g. Image-based and text based CAPTCHAs)</a:t>
            </a:r>
            <a:r>
              <a:rPr lang="en-GB" dirty="0"/>
              <a:t> </a:t>
            </a:r>
          </a:p>
        </p:txBody>
      </p:sp>
      <p:sp>
        <p:nvSpPr>
          <p:cNvPr id="6" name="Segnaposto contenuto 2">
            <a:extLst>
              <a:ext uri="{FF2B5EF4-FFF2-40B4-BE49-F238E27FC236}">
                <a16:creationId xmlns:a16="http://schemas.microsoft.com/office/drawing/2014/main" id="{CC8F8DF5-CD4D-4DAF-9B28-687D386CC10B}"/>
              </a:ext>
            </a:extLst>
          </p:cNvPr>
          <p:cNvSpPr txBox="1">
            <a:spLocks/>
          </p:cNvSpPr>
          <p:nvPr/>
        </p:nvSpPr>
        <p:spPr>
          <a:xfrm>
            <a:off x="4807196" y="2114814"/>
            <a:ext cx="3886654" cy="156410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accent2">
                  <a:lumMod val="75000"/>
                </a:schemeClr>
              </a:buClr>
            </a:pPr>
            <a:r>
              <a:rPr lang="en-GB" dirty="0">
                <a:solidFill>
                  <a:schemeClr val="accent2">
                    <a:lumMod val="75000"/>
                  </a:schemeClr>
                </a:solidFill>
              </a:rPr>
              <a:t>Modern CAPTCHAs</a:t>
            </a:r>
          </a:p>
          <a:p>
            <a:pPr marL="414000" lvl="1" indent="0">
              <a:buNone/>
            </a:pPr>
            <a:r>
              <a:rPr lang="en-GB" sz="1400" dirty="0"/>
              <a:t>based on the human’s physical identity and on the evaluation of data from sensors or activity of the users on the website         (e.g. Google </a:t>
            </a:r>
            <a:r>
              <a:rPr lang="en-GB" sz="1400" dirty="0" err="1"/>
              <a:t>ReCAPTCHAs</a:t>
            </a:r>
            <a:r>
              <a:rPr lang="en-GB" sz="1400" dirty="0"/>
              <a:t>)</a:t>
            </a:r>
            <a:endParaRPr lang="it-IT" sz="1400" dirty="0"/>
          </a:p>
        </p:txBody>
      </p:sp>
      <p:pic>
        <p:nvPicPr>
          <p:cNvPr id="8" name="Immagine 7" descr="Immagine che contiene testo, strada, autostrada&#10;&#10;Descrizione generata automaticamente">
            <a:extLst>
              <a:ext uri="{FF2B5EF4-FFF2-40B4-BE49-F238E27FC236}">
                <a16:creationId xmlns:a16="http://schemas.microsoft.com/office/drawing/2014/main" id="{0E45CAA1-383C-4D35-A559-93F51C009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95" y="3631345"/>
            <a:ext cx="1334494" cy="1929828"/>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A37CF49D-0B2F-4120-A2AD-D58C5C597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29" y="3631345"/>
            <a:ext cx="2023010" cy="1929828"/>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485CEE73-0E98-428C-A2EC-DD178D107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568" y="3628594"/>
            <a:ext cx="2493355" cy="700027"/>
          </a:xfrm>
          <a:prstGeom prst="rect">
            <a:avLst/>
          </a:prstGeom>
        </p:spPr>
      </p:pic>
      <p:sp>
        <p:nvSpPr>
          <p:cNvPr id="23" name="Segnaposto piè di pagina 3">
            <a:extLst>
              <a:ext uri="{FF2B5EF4-FFF2-40B4-BE49-F238E27FC236}">
                <a16:creationId xmlns:a16="http://schemas.microsoft.com/office/drawing/2014/main" id="{2D0A5DE9-1DAD-41ED-BD80-06164883E037}"/>
              </a:ext>
            </a:extLst>
          </p:cNvPr>
          <p:cNvSpPr txBox="1">
            <a:spLocks/>
          </p:cNvSpPr>
          <p:nvPr/>
        </p:nvSpPr>
        <p:spPr>
          <a:xfrm>
            <a:off x="435114" y="5883278"/>
            <a:ext cx="5505114"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2">
                    <a:lumMod val="7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100"/>
              <a:t>Di Nardo Di Maio Raffaele</a:t>
            </a:r>
            <a:endParaRPr lang="it-IT" sz="1100" dirty="0"/>
          </a:p>
        </p:txBody>
      </p:sp>
      <p:sp>
        <p:nvSpPr>
          <p:cNvPr id="24" name="Segnaposto numero diapositiva 4">
            <a:extLst>
              <a:ext uri="{FF2B5EF4-FFF2-40B4-BE49-F238E27FC236}">
                <a16:creationId xmlns:a16="http://schemas.microsoft.com/office/drawing/2014/main" id="{0572735E-477D-4858-AB9D-B67D59A384EC}"/>
              </a:ext>
            </a:extLst>
          </p:cNvPr>
          <p:cNvSpPr txBox="1">
            <a:spLocks/>
          </p:cNvSpPr>
          <p:nvPr/>
        </p:nvSpPr>
        <p:spPr>
          <a:xfrm>
            <a:off x="7885511" y="5883278"/>
            <a:ext cx="565159"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accent2">
                    <a:lumMod val="7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F98BA9-0B5D-48FD-8864-41A23C2934CC}" type="slidenum">
              <a:rPr lang="it-IT" sz="1100"/>
              <a:pPr/>
              <a:t>1</a:t>
            </a:fld>
            <a:endParaRPr lang="it-IT" sz="1100"/>
          </a:p>
        </p:txBody>
      </p:sp>
      <p:sp>
        <p:nvSpPr>
          <p:cNvPr id="25" name="Segnaposto data 4">
            <a:extLst>
              <a:ext uri="{FF2B5EF4-FFF2-40B4-BE49-F238E27FC236}">
                <a16:creationId xmlns:a16="http://schemas.microsoft.com/office/drawing/2014/main" id="{BCF4946F-5486-4914-8035-3BB1E61B7640}"/>
              </a:ext>
            </a:extLst>
          </p:cNvPr>
          <p:cNvSpPr txBox="1">
            <a:spLocks/>
          </p:cNvSpPr>
          <p:nvPr/>
        </p:nvSpPr>
        <p:spPr>
          <a:xfrm>
            <a:off x="5759052" y="588327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accent2">
                    <a:lumMod val="7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t>03/01/2021</a:t>
            </a:r>
          </a:p>
        </p:txBody>
      </p:sp>
      <p:sp>
        <p:nvSpPr>
          <p:cNvPr id="11" name="Segnaposto contenuto 2">
            <a:extLst>
              <a:ext uri="{FF2B5EF4-FFF2-40B4-BE49-F238E27FC236}">
                <a16:creationId xmlns:a16="http://schemas.microsoft.com/office/drawing/2014/main" id="{2843687E-CB25-4CCC-9BF2-54373D009311}"/>
              </a:ext>
            </a:extLst>
          </p:cNvPr>
          <p:cNvSpPr txBox="1">
            <a:spLocks/>
          </p:cNvSpPr>
          <p:nvPr/>
        </p:nvSpPr>
        <p:spPr>
          <a:xfrm>
            <a:off x="170465" y="1233559"/>
            <a:ext cx="8795084" cy="8403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GB" sz="1600" dirty="0"/>
              <a:t>program used to prevent bot activity on web services</a:t>
            </a:r>
            <a:endParaRPr lang="it-IT" sz="1700" dirty="0"/>
          </a:p>
        </p:txBody>
      </p:sp>
    </p:spTree>
    <p:extLst>
      <p:ext uri="{BB962C8B-B14F-4D97-AF65-F5344CB8AC3E}">
        <p14:creationId xmlns:p14="http://schemas.microsoft.com/office/powerpoint/2010/main" val="331570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8C60AA-F0B0-44BA-B558-82E315945F4C}"/>
              </a:ext>
            </a:extLst>
          </p:cNvPr>
          <p:cNvSpPr>
            <a:spLocks noGrp="1"/>
          </p:cNvSpPr>
          <p:nvPr>
            <p:ph type="title"/>
          </p:nvPr>
        </p:nvSpPr>
        <p:spPr>
          <a:xfrm>
            <a:off x="1227223" y="387075"/>
            <a:ext cx="6589231" cy="1172153"/>
          </a:xfrm>
        </p:spPr>
        <p:txBody>
          <a:bodyPr>
            <a:normAutofit fontScale="90000"/>
          </a:bodyPr>
          <a:lstStyle/>
          <a:p>
            <a:r>
              <a:rPr lang="en-GB" dirty="0" err="1"/>
              <a:t>AcCAPPCHA</a:t>
            </a:r>
            <a:r>
              <a:rPr lang="en-GB" dirty="0"/>
              <a:t> </a:t>
            </a:r>
            <a:br>
              <a:rPr lang="en-GB" dirty="0"/>
            </a:br>
            <a:r>
              <a:rPr lang="en-GB" dirty="0"/>
              <a:t>(Acoustic CAPPCHA)</a:t>
            </a:r>
            <a:endParaRPr lang="it-IT" dirty="0"/>
          </a:p>
        </p:txBody>
      </p:sp>
      <p:sp>
        <p:nvSpPr>
          <p:cNvPr id="3" name="Segnaposto contenuto 2">
            <a:extLst>
              <a:ext uri="{FF2B5EF4-FFF2-40B4-BE49-F238E27FC236}">
                <a16:creationId xmlns:a16="http://schemas.microsoft.com/office/drawing/2014/main" id="{82694EFF-6A50-4BDD-A718-DCEA2F0A6D0D}"/>
              </a:ext>
            </a:extLst>
          </p:cNvPr>
          <p:cNvSpPr>
            <a:spLocks noGrp="1"/>
          </p:cNvSpPr>
          <p:nvPr>
            <p:ph sz="half" idx="1"/>
          </p:nvPr>
        </p:nvSpPr>
        <p:spPr>
          <a:xfrm>
            <a:off x="473247" y="3356786"/>
            <a:ext cx="3330713" cy="1577840"/>
          </a:xfrm>
          <a:solidFill>
            <a:schemeClr val="accent2">
              <a:lumMod val="75000"/>
            </a:schemeClr>
          </a:solidFill>
          <a:ln>
            <a:noFill/>
          </a:ln>
          <a:effectLst>
            <a:glow rad="228600">
              <a:srgbClr val="0070C0">
                <a:alpha val="40000"/>
              </a:srgbClr>
            </a:glow>
          </a:effectLst>
        </p:spPr>
        <p:style>
          <a:lnRef idx="2">
            <a:schemeClr val="accent2"/>
          </a:lnRef>
          <a:fillRef idx="1">
            <a:schemeClr val="lt1"/>
          </a:fillRef>
          <a:effectRef idx="0">
            <a:schemeClr val="accent2"/>
          </a:effectRef>
          <a:fontRef idx="minor">
            <a:schemeClr val="dk1"/>
          </a:fontRef>
        </p:style>
        <p:txBody>
          <a:bodyPr>
            <a:noAutofit/>
          </a:bodyPr>
          <a:lstStyle/>
          <a:p>
            <a:pPr>
              <a:buClr>
                <a:srgbClr val="0070C0"/>
              </a:buClr>
            </a:pPr>
            <a:r>
              <a:rPr lang="en-GB" sz="1600" dirty="0"/>
              <a:t>Noise evaluation</a:t>
            </a:r>
          </a:p>
          <a:p>
            <a:pPr>
              <a:buClr>
                <a:srgbClr val="0070C0"/>
              </a:buClr>
            </a:pPr>
            <a:r>
              <a:rPr lang="en-GB" sz="1600" dirty="0"/>
              <a:t>Evaluation of the user’s activity during the password insertion</a:t>
            </a:r>
          </a:p>
          <a:p>
            <a:pPr>
              <a:buClr>
                <a:srgbClr val="0070C0"/>
              </a:buClr>
            </a:pPr>
            <a:r>
              <a:rPr lang="en-GB" sz="1600" dirty="0"/>
              <a:t>Communication between client and server</a:t>
            </a:r>
            <a:endParaRPr lang="it-IT" sz="1600" dirty="0"/>
          </a:p>
        </p:txBody>
      </p:sp>
      <p:sp>
        <p:nvSpPr>
          <p:cNvPr id="7" name="Segnaposto piè di pagina 3">
            <a:extLst>
              <a:ext uri="{FF2B5EF4-FFF2-40B4-BE49-F238E27FC236}">
                <a16:creationId xmlns:a16="http://schemas.microsoft.com/office/drawing/2014/main" id="{73AFB6E9-F7A0-4FDE-BF04-28A65CD28D68}"/>
              </a:ext>
            </a:extLst>
          </p:cNvPr>
          <p:cNvSpPr>
            <a:spLocks noGrp="1"/>
          </p:cNvSpPr>
          <p:nvPr>
            <p:ph type="ftr" sz="quarter" idx="11"/>
          </p:nvPr>
        </p:nvSpPr>
        <p:spPr>
          <a:xfrm>
            <a:off x="435114" y="5883278"/>
            <a:ext cx="5505114" cy="365125"/>
          </a:xfrm>
        </p:spPr>
        <p:txBody>
          <a:bodyPr/>
          <a:lstStyle/>
          <a:p>
            <a:r>
              <a:rPr lang="en-GB" sz="1100" dirty="0"/>
              <a:t>Di Nardo Di Maio Raffaele</a:t>
            </a:r>
            <a:endParaRPr lang="it-IT" sz="1100" dirty="0"/>
          </a:p>
        </p:txBody>
      </p:sp>
      <p:sp>
        <p:nvSpPr>
          <p:cNvPr id="8" name="Segnaposto numero diapositiva 4">
            <a:extLst>
              <a:ext uri="{FF2B5EF4-FFF2-40B4-BE49-F238E27FC236}">
                <a16:creationId xmlns:a16="http://schemas.microsoft.com/office/drawing/2014/main" id="{B950B149-8015-43D5-96E3-3B0E3073B981}"/>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2</a:t>
            </a:fld>
            <a:endParaRPr lang="it-IT" sz="1100"/>
          </a:p>
        </p:txBody>
      </p:sp>
      <p:sp>
        <p:nvSpPr>
          <p:cNvPr id="5" name="Segnaposto data 4">
            <a:extLst>
              <a:ext uri="{FF2B5EF4-FFF2-40B4-BE49-F238E27FC236}">
                <a16:creationId xmlns:a16="http://schemas.microsoft.com/office/drawing/2014/main" id="{B9E952E2-F78D-4146-9423-FC19E730EFB1}"/>
              </a:ext>
            </a:extLst>
          </p:cNvPr>
          <p:cNvSpPr>
            <a:spLocks noGrp="1"/>
          </p:cNvSpPr>
          <p:nvPr>
            <p:ph type="dt" sz="half" idx="10"/>
          </p:nvPr>
        </p:nvSpPr>
        <p:spPr/>
        <p:txBody>
          <a:bodyPr/>
          <a:lstStyle/>
          <a:p>
            <a:r>
              <a:rPr lang="it-IT" dirty="0"/>
              <a:t>03/01/2021</a:t>
            </a:r>
          </a:p>
        </p:txBody>
      </p:sp>
      <p:sp>
        <p:nvSpPr>
          <p:cNvPr id="9" name="Segnaposto contenuto 2">
            <a:extLst>
              <a:ext uri="{FF2B5EF4-FFF2-40B4-BE49-F238E27FC236}">
                <a16:creationId xmlns:a16="http://schemas.microsoft.com/office/drawing/2014/main" id="{7ACA4234-3B2A-4CF1-AA13-B4FFC7816778}"/>
              </a:ext>
            </a:extLst>
          </p:cNvPr>
          <p:cNvSpPr txBox="1">
            <a:spLocks/>
          </p:cNvSpPr>
          <p:nvPr/>
        </p:nvSpPr>
        <p:spPr>
          <a:xfrm>
            <a:off x="0" y="1350110"/>
            <a:ext cx="9144000" cy="119832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buClr>
                <a:schemeClr val="accent2">
                  <a:lumMod val="75000"/>
                </a:schemeClr>
              </a:buClr>
            </a:pPr>
            <a:r>
              <a:rPr lang="it-IT" sz="1600" dirty="0" err="1"/>
              <a:t>It</a:t>
            </a:r>
            <a:r>
              <a:rPr lang="it-IT" sz="1600" dirty="0"/>
              <a:t> takes </a:t>
            </a:r>
            <a:r>
              <a:rPr lang="it-IT" sz="1600" dirty="0" err="1"/>
              <a:t>inspiration</a:t>
            </a:r>
            <a:r>
              <a:rPr lang="it-IT" sz="1600" dirty="0"/>
              <a:t> from </a:t>
            </a:r>
            <a:r>
              <a:rPr lang="it-IT" sz="1600" dirty="0" err="1"/>
              <a:t>Invisible</a:t>
            </a:r>
            <a:r>
              <a:rPr lang="it-IT" sz="1600" dirty="0"/>
              <a:t> CAPPCHA</a:t>
            </a:r>
          </a:p>
          <a:p>
            <a:pPr algn="ctr">
              <a:buClr>
                <a:schemeClr val="accent2">
                  <a:lumMod val="75000"/>
                </a:schemeClr>
              </a:buClr>
            </a:pPr>
            <a:r>
              <a:rPr lang="it-IT" sz="1600" dirty="0" err="1"/>
              <a:t>It</a:t>
            </a:r>
            <a:r>
              <a:rPr lang="it-IT" sz="1600" dirty="0"/>
              <a:t> </a:t>
            </a:r>
            <a:r>
              <a:rPr lang="it-IT" sz="1600" dirty="0" err="1"/>
              <a:t>is</a:t>
            </a:r>
            <a:r>
              <a:rPr lang="it-IT" sz="1600" dirty="0"/>
              <a:t> </a:t>
            </a:r>
            <a:r>
              <a:rPr lang="it-IT" sz="1600" dirty="0" err="1"/>
              <a:t>based</a:t>
            </a:r>
            <a:r>
              <a:rPr lang="it-IT" sz="1600" dirty="0"/>
              <a:t> on the </a:t>
            </a:r>
            <a:r>
              <a:rPr lang="it-IT" sz="1600" dirty="0" err="1"/>
              <a:t>analysis</a:t>
            </a:r>
            <a:r>
              <a:rPr lang="it-IT" sz="1600" dirty="0"/>
              <a:t> of an acoustic side-</a:t>
            </a:r>
            <a:r>
              <a:rPr lang="it-IT" sz="1600" dirty="0" err="1"/>
              <a:t>channel</a:t>
            </a:r>
            <a:r>
              <a:rPr lang="en-GB" sz="1600" dirty="0"/>
              <a:t> of the PC microphone </a:t>
            </a:r>
          </a:p>
        </p:txBody>
      </p:sp>
      <p:sp>
        <p:nvSpPr>
          <p:cNvPr id="12" name="CasellaDiTesto 11">
            <a:extLst>
              <a:ext uri="{FF2B5EF4-FFF2-40B4-BE49-F238E27FC236}">
                <a16:creationId xmlns:a16="http://schemas.microsoft.com/office/drawing/2014/main" id="{84A21BA2-635A-4D24-B1DC-95A2E07600E2}"/>
              </a:ext>
            </a:extLst>
          </p:cNvPr>
          <p:cNvSpPr txBox="1"/>
          <p:nvPr/>
        </p:nvSpPr>
        <p:spPr>
          <a:xfrm>
            <a:off x="435114" y="2816896"/>
            <a:ext cx="3368844" cy="369505"/>
          </a:xfrm>
          <a:prstGeom prst="rect">
            <a:avLst/>
          </a:prstGeom>
          <a:noFill/>
        </p:spPr>
        <p:txBody>
          <a:bodyPr wrap="square" rtlCol="0">
            <a:spAutoFit/>
          </a:bodyPr>
          <a:lstStyle/>
          <a:p>
            <a:r>
              <a:rPr lang="en-GB" dirty="0">
                <a:solidFill>
                  <a:srgbClr val="0070C0"/>
                </a:solidFill>
              </a:rPr>
              <a:t>Main phases of the analysis:</a:t>
            </a:r>
            <a:endParaRPr lang="it-IT" dirty="0">
              <a:solidFill>
                <a:srgbClr val="0070C0"/>
              </a:solidFill>
            </a:endParaRPr>
          </a:p>
        </p:txBody>
      </p:sp>
      <p:sp>
        <p:nvSpPr>
          <p:cNvPr id="15" name="Freccia a destra 14">
            <a:extLst>
              <a:ext uri="{FF2B5EF4-FFF2-40B4-BE49-F238E27FC236}">
                <a16:creationId xmlns:a16="http://schemas.microsoft.com/office/drawing/2014/main" id="{94A74128-332E-4FDA-821B-72F17ABF3A9E}"/>
              </a:ext>
            </a:extLst>
          </p:cNvPr>
          <p:cNvSpPr/>
          <p:nvPr/>
        </p:nvSpPr>
        <p:spPr>
          <a:xfrm>
            <a:off x="4150895" y="3719441"/>
            <a:ext cx="613610"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Titolo 1">
            <a:extLst>
              <a:ext uri="{FF2B5EF4-FFF2-40B4-BE49-F238E27FC236}">
                <a16:creationId xmlns:a16="http://schemas.microsoft.com/office/drawing/2014/main" id="{825EC61F-19A1-4BEA-A563-9808AD68DF46}"/>
              </a:ext>
            </a:extLst>
          </p:cNvPr>
          <p:cNvSpPr txBox="1">
            <a:spLocks/>
          </p:cNvSpPr>
          <p:nvPr/>
        </p:nvSpPr>
        <p:spPr>
          <a:xfrm>
            <a:off x="4856746" y="2718825"/>
            <a:ext cx="3814011" cy="7211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t>Noise evaluation</a:t>
            </a:r>
            <a:endParaRPr lang="it-IT" sz="1800" dirty="0"/>
          </a:p>
        </p:txBody>
      </p:sp>
      <p:sp>
        <p:nvSpPr>
          <p:cNvPr id="18" name="CasellaDiTesto 17">
            <a:extLst>
              <a:ext uri="{FF2B5EF4-FFF2-40B4-BE49-F238E27FC236}">
                <a16:creationId xmlns:a16="http://schemas.microsoft.com/office/drawing/2014/main" id="{2D1B7F3F-65FB-4380-A848-9C9F122F55D0}"/>
              </a:ext>
            </a:extLst>
          </p:cNvPr>
          <p:cNvSpPr txBox="1"/>
          <p:nvPr/>
        </p:nvSpPr>
        <p:spPr>
          <a:xfrm>
            <a:off x="4872789" y="3164288"/>
            <a:ext cx="3797966" cy="2139047"/>
          </a:xfrm>
          <a:prstGeom prst="rect">
            <a:avLst/>
          </a:prstGeom>
          <a:noFill/>
        </p:spPr>
        <p:txBody>
          <a:bodyPr wrap="square" rtlCol="0">
            <a:spAutoFit/>
          </a:bodyPr>
          <a:lstStyle/>
          <a:p>
            <a:pPr marL="285750" indent="-285750">
              <a:lnSpc>
                <a:spcPct val="150000"/>
              </a:lnSpc>
              <a:buClr>
                <a:schemeClr val="accent2">
                  <a:lumMod val="75000"/>
                </a:schemeClr>
              </a:buClr>
              <a:buFont typeface="Wingdings 2" panose="05020102010507070707" pitchFamily="18" charset="2"/>
              <a:buChar char=""/>
            </a:pPr>
            <a:r>
              <a:rPr lang="en-GB" sz="1600" dirty="0">
                <a:solidFill>
                  <a:schemeClr val="accent2">
                    <a:lumMod val="75000"/>
                  </a:schemeClr>
                </a:solidFill>
              </a:rPr>
              <a:t>B</a:t>
            </a:r>
            <a:r>
              <a:rPr lang="it-IT" sz="1600" dirty="0" err="1">
                <a:solidFill>
                  <a:schemeClr val="accent2">
                    <a:lumMod val="75000"/>
                  </a:schemeClr>
                </a:solidFill>
              </a:rPr>
              <a:t>efore</a:t>
            </a:r>
            <a:r>
              <a:rPr lang="it-IT" sz="1600" dirty="0">
                <a:solidFill>
                  <a:schemeClr val="accent2">
                    <a:lumMod val="75000"/>
                  </a:schemeClr>
                </a:solidFill>
              </a:rPr>
              <a:t> the user </a:t>
            </a:r>
            <a:r>
              <a:rPr lang="it-IT" sz="1600" dirty="0" err="1">
                <a:solidFill>
                  <a:schemeClr val="accent2">
                    <a:lumMod val="75000"/>
                  </a:schemeClr>
                </a:solidFill>
              </a:rPr>
              <a:t>types</a:t>
            </a:r>
            <a:r>
              <a:rPr lang="it-IT" sz="1600" dirty="0">
                <a:solidFill>
                  <a:schemeClr val="accent2">
                    <a:lumMod val="75000"/>
                  </a:schemeClr>
                </a:solidFill>
              </a:rPr>
              <a:t> the password</a:t>
            </a:r>
          </a:p>
          <a:p>
            <a:pPr lvl="1">
              <a:buClr>
                <a:schemeClr val="accent2">
                  <a:lumMod val="75000"/>
                </a:schemeClr>
              </a:buClr>
            </a:pPr>
            <a:r>
              <a:rPr lang="it-IT" sz="1400" dirty="0">
                <a:solidFill>
                  <a:schemeClr val="tx2"/>
                </a:solidFill>
              </a:rPr>
              <a:t>A 2 seconds long audio file </a:t>
            </a:r>
            <a:r>
              <a:rPr lang="it-IT" sz="1400" dirty="0" err="1">
                <a:solidFill>
                  <a:schemeClr val="tx2"/>
                </a:solidFill>
              </a:rPr>
              <a:t>is</a:t>
            </a:r>
            <a:r>
              <a:rPr lang="it-IT" sz="1400" dirty="0">
                <a:solidFill>
                  <a:schemeClr val="tx2"/>
                </a:solidFill>
              </a:rPr>
              <a:t> </a:t>
            </a:r>
            <a:r>
              <a:rPr lang="it-IT" sz="1400" dirty="0" err="1">
                <a:solidFill>
                  <a:schemeClr val="tx2"/>
                </a:solidFill>
              </a:rPr>
              <a:t>recorded</a:t>
            </a:r>
            <a:r>
              <a:rPr lang="it-IT" sz="1400" dirty="0">
                <a:solidFill>
                  <a:schemeClr val="tx2"/>
                </a:solidFill>
              </a:rPr>
              <a:t> and a </a:t>
            </a:r>
            <a:r>
              <a:rPr lang="it-IT" sz="1400" dirty="0" err="1">
                <a:solidFill>
                  <a:schemeClr val="tx2"/>
                </a:solidFill>
              </a:rPr>
              <a:t>noise</a:t>
            </a:r>
            <a:r>
              <a:rPr lang="it-IT" sz="1400" dirty="0">
                <a:solidFill>
                  <a:schemeClr val="tx2"/>
                </a:solidFill>
              </a:rPr>
              <a:t> </a:t>
            </a:r>
            <a:r>
              <a:rPr lang="it-IT" sz="1400" dirty="0" err="1">
                <a:solidFill>
                  <a:schemeClr val="tx2"/>
                </a:solidFill>
              </a:rPr>
              <a:t>threshold</a:t>
            </a:r>
            <a:r>
              <a:rPr lang="it-IT" sz="1400" dirty="0">
                <a:solidFill>
                  <a:schemeClr val="tx2"/>
                </a:solidFill>
              </a:rPr>
              <a:t> </a:t>
            </a:r>
            <a:r>
              <a:rPr lang="it-IT" sz="1400" dirty="0" err="1">
                <a:solidFill>
                  <a:schemeClr val="tx2"/>
                </a:solidFill>
              </a:rPr>
              <a:t>is</a:t>
            </a:r>
            <a:r>
              <a:rPr lang="it-IT" sz="1400" dirty="0">
                <a:solidFill>
                  <a:schemeClr val="tx2"/>
                </a:solidFill>
              </a:rPr>
              <a:t> </a:t>
            </a:r>
            <a:r>
              <a:rPr lang="it-IT" sz="1400" dirty="0" err="1">
                <a:solidFill>
                  <a:schemeClr val="tx2"/>
                </a:solidFill>
              </a:rPr>
              <a:t>evaluated</a:t>
            </a:r>
            <a:endParaRPr lang="it-IT" sz="1400" dirty="0">
              <a:solidFill>
                <a:schemeClr val="tx2"/>
              </a:solidFill>
            </a:endParaRPr>
          </a:p>
          <a:p>
            <a:pPr marL="285750" indent="-285750">
              <a:lnSpc>
                <a:spcPct val="150000"/>
              </a:lnSpc>
              <a:buClr>
                <a:schemeClr val="accent2">
                  <a:lumMod val="75000"/>
                </a:schemeClr>
              </a:buClr>
              <a:buFont typeface="Wingdings 2" panose="05020102010507070707" pitchFamily="18" charset="2"/>
              <a:buChar char=""/>
            </a:pPr>
            <a:r>
              <a:rPr lang="it-IT" sz="1600" dirty="0" err="1">
                <a:solidFill>
                  <a:schemeClr val="accent2">
                    <a:lumMod val="75000"/>
                  </a:schemeClr>
                </a:solidFill>
              </a:rPr>
              <a:t>During</a:t>
            </a:r>
            <a:r>
              <a:rPr lang="it-IT" sz="1600" dirty="0">
                <a:solidFill>
                  <a:schemeClr val="accent2">
                    <a:lumMod val="75000"/>
                  </a:schemeClr>
                </a:solidFill>
              </a:rPr>
              <a:t> the </a:t>
            </a:r>
            <a:r>
              <a:rPr lang="it-IT" sz="1600" dirty="0" err="1">
                <a:solidFill>
                  <a:schemeClr val="accent2">
                    <a:lumMod val="75000"/>
                  </a:schemeClr>
                </a:solidFill>
              </a:rPr>
              <a:t>insertion</a:t>
            </a:r>
            <a:r>
              <a:rPr lang="it-IT" sz="1600" dirty="0">
                <a:solidFill>
                  <a:schemeClr val="accent2">
                    <a:lumMod val="75000"/>
                  </a:schemeClr>
                </a:solidFill>
              </a:rPr>
              <a:t> of the password</a:t>
            </a:r>
          </a:p>
          <a:p>
            <a:pPr marL="414000" lvl="1"/>
            <a:r>
              <a:rPr lang="it-IT" sz="1400" dirty="0">
                <a:solidFill>
                  <a:schemeClr val="tx2"/>
                </a:solidFill>
              </a:rPr>
              <a:t>An audio file </a:t>
            </a:r>
            <a:r>
              <a:rPr lang="it-IT" sz="1400" dirty="0" err="1">
                <a:solidFill>
                  <a:schemeClr val="tx2"/>
                </a:solidFill>
              </a:rPr>
              <a:t>is</a:t>
            </a:r>
            <a:r>
              <a:rPr lang="it-IT" sz="1400" dirty="0">
                <a:solidFill>
                  <a:schemeClr val="tx2"/>
                </a:solidFill>
              </a:rPr>
              <a:t> </a:t>
            </a:r>
            <a:r>
              <a:rPr lang="it-IT" sz="1400" dirty="0" err="1">
                <a:solidFill>
                  <a:schemeClr val="tx2"/>
                </a:solidFill>
              </a:rPr>
              <a:t>recorded</a:t>
            </a:r>
            <a:r>
              <a:rPr lang="it-IT" sz="1400" dirty="0">
                <a:solidFill>
                  <a:schemeClr val="tx2"/>
                </a:solidFill>
              </a:rPr>
              <a:t> to </a:t>
            </a:r>
            <a:r>
              <a:rPr lang="it-IT" sz="1400" dirty="0" err="1">
                <a:solidFill>
                  <a:schemeClr val="tx2"/>
                </a:solidFill>
              </a:rPr>
              <a:t>find</a:t>
            </a:r>
            <a:r>
              <a:rPr lang="it-IT" sz="1400" dirty="0">
                <a:solidFill>
                  <a:schemeClr val="tx2"/>
                </a:solidFill>
              </a:rPr>
              <a:t> </a:t>
            </a:r>
            <a:r>
              <a:rPr lang="it-IT" sz="1400" dirty="0" err="1">
                <a:solidFill>
                  <a:schemeClr val="tx2"/>
                </a:solidFill>
              </a:rPr>
              <a:t>all</a:t>
            </a:r>
            <a:r>
              <a:rPr lang="it-IT" sz="1400" dirty="0">
                <a:solidFill>
                  <a:schemeClr val="tx2"/>
                </a:solidFill>
              </a:rPr>
              <a:t> the audio </a:t>
            </a:r>
            <a:r>
              <a:rPr lang="it-IT" sz="1400" dirty="0" err="1">
                <a:solidFill>
                  <a:schemeClr val="tx2"/>
                </a:solidFill>
              </a:rPr>
              <a:t>peaks</a:t>
            </a:r>
            <a:r>
              <a:rPr lang="it-IT" sz="1400" dirty="0">
                <a:solidFill>
                  <a:schemeClr val="tx2"/>
                </a:solidFill>
              </a:rPr>
              <a:t>  </a:t>
            </a:r>
            <a:r>
              <a:rPr lang="it-IT" sz="1400" dirty="0" err="1">
                <a:solidFill>
                  <a:schemeClr val="tx2"/>
                </a:solidFill>
              </a:rPr>
              <a:t>that</a:t>
            </a:r>
            <a:r>
              <a:rPr lang="it-IT" sz="1400" dirty="0">
                <a:solidFill>
                  <a:schemeClr val="tx2"/>
                </a:solidFill>
              </a:rPr>
              <a:t> </a:t>
            </a:r>
            <a:r>
              <a:rPr lang="it-IT" sz="1400" dirty="0" err="1">
                <a:solidFill>
                  <a:schemeClr val="tx2"/>
                </a:solidFill>
              </a:rPr>
              <a:t>have</a:t>
            </a:r>
            <a:r>
              <a:rPr lang="it-IT" sz="1400" dirty="0">
                <a:solidFill>
                  <a:schemeClr val="tx2"/>
                </a:solidFill>
              </a:rPr>
              <a:t> </a:t>
            </a:r>
            <a:r>
              <a:rPr lang="it-IT" sz="1400" dirty="0" err="1">
                <a:solidFill>
                  <a:schemeClr val="tx2"/>
                </a:solidFill>
              </a:rPr>
              <a:t>intensity</a:t>
            </a:r>
            <a:r>
              <a:rPr lang="it-IT" sz="1400" dirty="0">
                <a:solidFill>
                  <a:schemeClr val="tx2"/>
                </a:solidFill>
              </a:rPr>
              <a:t>  </a:t>
            </a:r>
            <a:r>
              <a:rPr lang="it-IT" sz="1400" dirty="0" err="1">
                <a:solidFill>
                  <a:schemeClr val="tx2"/>
                </a:solidFill>
              </a:rPr>
              <a:t>greater</a:t>
            </a:r>
            <a:r>
              <a:rPr lang="it-IT" sz="1400" dirty="0">
                <a:solidFill>
                  <a:schemeClr val="tx2"/>
                </a:solidFill>
              </a:rPr>
              <a:t> </a:t>
            </a:r>
            <a:r>
              <a:rPr lang="it-IT" sz="1400" dirty="0" err="1">
                <a:solidFill>
                  <a:schemeClr val="tx2"/>
                </a:solidFill>
              </a:rPr>
              <a:t>than</a:t>
            </a:r>
            <a:r>
              <a:rPr lang="it-IT" sz="1400" dirty="0">
                <a:solidFill>
                  <a:schemeClr val="tx2"/>
                </a:solidFill>
              </a:rPr>
              <a:t> </a:t>
            </a:r>
            <a:r>
              <a:rPr lang="it-IT" sz="1400" dirty="0" err="1">
                <a:solidFill>
                  <a:schemeClr val="tx2"/>
                </a:solidFill>
              </a:rPr>
              <a:t>noise</a:t>
            </a:r>
            <a:r>
              <a:rPr lang="it-IT" sz="1400" dirty="0">
                <a:solidFill>
                  <a:schemeClr val="tx2"/>
                </a:solidFill>
              </a:rPr>
              <a:t> </a:t>
            </a:r>
            <a:r>
              <a:rPr lang="it-IT" sz="1400" dirty="0" err="1">
                <a:solidFill>
                  <a:schemeClr val="tx2"/>
                </a:solidFill>
              </a:rPr>
              <a:t>threshold</a:t>
            </a:r>
            <a:r>
              <a:rPr lang="it-IT" sz="1400" dirty="0">
                <a:solidFill>
                  <a:schemeClr val="tx2"/>
                </a:solidFill>
              </a:rPr>
              <a:t> and are </a:t>
            </a:r>
            <a:r>
              <a:rPr lang="it-IT" sz="1400" dirty="0" err="1">
                <a:solidFill>
                  <a:schemeClr val="tx2"/>
                </a:solidFill>
              </a:rPr>
              <a:t>related</a:t>
            </a:r>
            <a:r>
              <a:rPr lang="it-IT" sz="1400" dirty="0">
                <a:solidFill>
                  <a:schemeClr val="tx2"/>
                </a:solidFill>
              </a:rPr>
              <a:t> to the </a:t>
            </a:r>
            <a:r>
              <a:rPr lang="it-IT" sz="1400" dirty="0" err="1">
                <a:solidFill>
                  <a:schemeClr val="tx2"/>
                </a:solidFill>
              </a:rPr>
              <a:t>keyboard</a:t>
            </a:r>
            <a:r>
              <a:rPr lang="it-IT" sz="1400" dirty="0">
                <a:solidFill>
                  <a:schemeClr val="tx2"/>
                </a:solidFill>
              </a:rPr>
              <a:t> events</a:t>
            </a:r>
            <a:r>
              <a:rPr lang="it-IT" sz="1500" dirty="0">
                <a:solidFill>
                  <a:schemeClr val="tx2"/>
                </a:solidFill>
              </a:rPr>
              <a:t> </a:t>
            </a:r>
          </a:p>
        </p:txBody>
      </p:sp>
    </p:spTree>
    <p:extLst>
      <p:ext uri="{BB962C8B-B14F-4D97-AF65-F5344CB8AC3E}">
        <p14:creationId xmlns:p14="http://schemas.microsoft.com/office/powerpoint/2010/main" val="171694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DD1C7-517E-4112-9173-A92003535FB4}"/>
              </a:ext>
            </a:extLst>
          </p:cNvPr>
          <p:cNvSpPr>
            <a:spLocks noGrp="1"/>
          </p:cNvSpPr>
          <p:nvPr>
            <p:ph type="title"/>
          </p:nvPr>
        </p:nvSpPr>
        <p:spPr>
          <a:xfrm>
            <a:off x="1460496" y="379340"/>
            <a:ext cx="6223011" cy="1172153"/>
          </a:xfrm>
        </p:spPr>
        <p:txBody>
          <a:bodyPr>
            <a:normAutofit/>
          </a:bodyPr>
          <a:lstStyle/>
          <a:p>
            <a:r>
              <a:rPr lang="en-GB" sz="3400" dirty="0"/>
              <a:t>Evaluation of the user’s activity</a:t>
            </a:r>
            <a:endParaRPr lang="it-IT" sz="3400" dirty="0"/>
          </a:p>
        </p:txBody>
      </p:sp>
      <p:sp>
        <p:nvSpPr>
          <p:cNvPr id="3" name="Segnaposto contenuto 2">
            <a:extLst>
              <a:ext uri="{FF2B5EF4-FFF2-40B4-BE49-F238E27FC236}">
                <a16:creationId xmlns:a16="http://schemas.microsoft.com/office/drawing/2014/main" id="{64162C4F-850C-4765-9F2E-271807378154}"/>
              </a:ext>
            </a:extLst>
          </p:cNvPr>
          <p:cNvSpPr>
            <a:spLocks noGrp="1"/>
          </p:cNvSpPr>
          <p:nvPr>
            <p:ph sz="half" idx="1"/>
          </p:nvPr>
        </p:nvSpPr>
        <p:spPr>
          <a:xfrm>
            <a:off x="599867" y="1551491"/>
            <a:ext cx="3891173" cy="4287836"/>
          </a:xfrm>
        </p:spPr>
        <p:txBody>
          <a:bodyPr>
            <a:normAutofit/>
          </a:bodyPr>
          <a:lstStyle/>
          <a:p>
            <a:pPr marL="36900" indent="0">
              <a:buClr>
                <a:srgbClr val="0070C0"/>
              </a:buClr>
              <a:buNone/>
            </a:pPr>
            <a:r>
              <a:rPr lang="en-GB" b="1" dirty="0">
                <a:solidFill>
                  <a:srgbClr val="0070C0"/>
                </a:solidFill>
              </a:rPr>
              <a:t>Time correspondence</a:t>
            </a:r>
          </a:p>
          <a:p>
            <a:pPr marL="36900" indent="0">
              <a:buClr>
                <a:srgbClr val="0070C0"/>
              </a:buClr>
              <a:buNone/>
            </a:pPr>
            <a:r>
              <a:rPr lang="en-GB" sz="1600" dirty="0"/>
              <a:t>A human user is detected:</a:t>
            </a:r>
            <a:endParaRPr lang="it-IT" sz="1600" dirty="0"/>
          </a:p>
          <a:p>
            <a:pPr>
              <a:buClr>
                <a:schemeClr val="accent2">
                  <a:lumMod val="75000"/>
                </a:schemeClr>
              </a:buClr>
            </a:pPr>
            <a:r>
              <a:rPr lang="it-IT" sz="1800" dirty="0" err="1">
                <a:solidFill>
                  <a:schemeClr val="accent2">
                    <a:lumMod val="75000"/>
                  </a:schemeClr>
                </a:solidFill>
              </a:rPr>
              <a:t>Exact</a:t>
            </a:r>
            <a:r>
              <a:rPr lang="it-IT" sz="1800" dirty="0">
                <a:solidFill>
                  <a:schemeClr val="accent2">
                    <a:lumMod val="75000"/>
                  </a:schemeClr>
                </a:solidFill>
              </a:rPr>
              <a:t> </a:t>
            </a:r>
            <a:r>
              <a:rPr lang="it-IT" sz="1800" dirty="0" err="1">
                <a:solidFill>
                  <a:schemeClr val="accent2">
                    <a:lumMod val="75000"/>
                  </a:schemeClr>
                </a:solidFill>
              </a:rPr>
              <a:t>problem</a:t>
            </a:r>
            <a:endParaRPr lang="it-IT" sz="1800" dirty="0">
              <a:solidFill>
                <a:schemeClr val="accent2">
                  <a:lumMod val="75000"/>
                </a:schemeClr>
              </a:solidFill>
            </a:endParaRPr>
          </a:p>
          <a:p>
            <a:pPr marL="450000" lvl="1" indent="0">
              <a:buNone/>
            </a:pPr>
            <a:r>
              <a:rPr lang="it-IT" sz="1600" dirty="0" err="1"/>
              <a:t>if</a:t>
            </a:r>
            <a:r>
              <a:rPr lang="it-IT" sz="1600" dirty="0"/>
              <a:t> the time instants of </a:t>
            </a:r>
            <a:r>
              <a:rPr lang="it-IT" sz="1600" dirty="0" err="1"/>
              <a:t>keyboard</a:t>
            </a:r>
            <a:r>
              <a:rPr lang="it-IT" sz="1600" dirty="0"/>
              <a:t> events, </a:t>
            </a:r>
            <a:r>
              <a:rPr lang="it-IT" sz="1600" dirty="0" err="1"/>
              <a:t>generated</a:t>
            </a:r>
            <a:r>
              <a:rPr lang="it-IT" sz="1600" dirty="0"/>
              <a:t> </a:t>
            </a:r>
            <a:r>
              <a:rPr lang="it-IT" sz="1600" dirty="0" err="1"/>
              <a:t>during</a:t>
            </a:r>
            <a:r>
              <a:rPr lang="it-IT" sz="1600" dirty="0"/>
              <a:t> the </a:t>
            </a:r>
            <a:r>
              <a:rPr lang="it-IT" sz="1600" dirty="0" err="1"/>
              <a:t>insertion</a:t>
            </a:r>
            <a:r>
              <a:rPr lang="it-IT" sz="1600" dirty="0"/>
              <a:t> of the password, </a:t>
            </a:r>
            <a:r>
              <a:rPr lang="it-IT" sz="1600" dirty="0" err="1"/>
              <a:t>overlap</a:t>
            </a:r>
            <a:r>
              <a:rPr lang="it-IT" sz="1600" dirty="0"/>
              <a:t> with the time instants of audio </a:t>
            </a:r>
            <a:r>
              <a:rPr lang="it-IT" sz="1600" dirty="0" err="1"/>
              <a:t>peaks</a:t>
            </a:r>
            <a:r>
              <a:rPr lang="it-IT" sz="1600" dirty="0"/>
              <a:t> </a:t>
            </a:r>
            <a:r>
              <a:rPr lang="it-IT" sz="1600" dirty="0" err="1"/>
              <a:t>detected</a:t>
            </a:r>
            <a:r>
              <a:rPr lang="it-IT" sz="1600" dirty="0"/>
              <a:t> </a:t>
            </a:r>
            <a:r>
              <a:rPr lang="it-IT" sz="1600" dirty="0" err="1"/>
              <a:t>during</a:t>
            </a:r>
            <a:r>
              <a:rPr lang="it-IT" sz="1600" dirty="0"/>
              <a:t> the </a:t>
            </a:r>
            <a:r>
              <a:rPr lang="it-IT" sz="1600" dirty="0" err="1"/>
              <a:t>insertion</a:t>
            </a:r>
            <a:r>
              <a:rPr lang="it-IT" sz="1600" dirty="0"/>
              <a:t> of the password</a:t>
            </a:r>
          </a:p>
          <a:p>
            <a:pPr marL="358650" indent="-285750">
              <a:buClr>
                <a:schemeClr val="accent2">
                  <a:lumMod val="75000"/>
                </a:schemeClr>
              </a:buClr>
            </a:pPr>
            <a:r>
              <a:rPr lang="it-IT" sz="1800" dirty="0" err="1">
                <a:solidFill>
                  <a:schemeClr val="accent2">
                    <a:lumMod val="75000"/>
                  </a:schemeClr>
                </a:solidFill>
              </a:rPr>
              <a:t>Relaxation</a:t>
            </a:r>
            <a:r>
              <a:rPr lang="it-IT" sz="1800" dirty="0">
                <a:solidFill>
                  <a:schemeClr val="accent2">
                    <a:lumMod val="75000"/>
                  </a:schemeClr>
                </a:solidFill>
              </a:rPr>
              <a:t> of the </a:t>
            </a:r>
            <a:r>
              <a:rPr lang="it-IT" sz="1800" dirty="0" err="1">
                <a:solidFill>
                  <a:schemeClr val="accent2">
                    <a:lumMod val="75000"/>
                  </a:schemeClr>
                </a:solidFill>
              </a:rPr>
              <a:t>problem</a:t>
            </a:r>
            <a:endParaRPr lang="it-IT" sz="1800" dirty="0">
              <a:solidFill>
                <a:schemeClr val="accent2">
                  <a:lumMod val="75000"/>
                </a:schemeClr>
              </a:solidFill>
            </a:endParaRPr>
          </a:p>
          <a:p>
            <a:pPr marL="450000" lvl="1" indent="0">
              <a:buNone/>
            </a:pPr>
            <a:r>
              <a:rPr lang="it-IT" sz="1600" dirty="0" err="1"/>
              <a:t>if</a:t>
            </a:r>
            <a:r>
              <a:rPr lang="it-IT" sz="1600" dirty="0"/>
              <a:t> a </a:t>
            </a:r>
            <a:r>
              <a:rPr lang="it-IT" sz="1600" dirty="0" err="1"/>
              <a:t>fixed</a:t>
            </a:r>
            <a:r>
              <a:rPr lang="it-IT" sz="1600" dirty="0"/>
              <a:t> </a:t>
            </a:r>
            <a:r>
              <a:rPr lang="it-IT" sz="1600" dirty="0" err="1"/>
              <a:t>percentage</a:t>
            </a:r>
            <a:r>
              <a:rPr lang="it-IT" sz="1600" dirty="0"/>
              <a:t> of the time instants of the audio </a:t>
            </a:r>
            <a:r>
              <a:rPr lang="it-IT" sz="1600" dirty="0" err="1"/>
              <a:t>peaks</a:t>
            </a:r>
            <a:r>
              <a:rPr lang="it-IT" sz="1600" dirty="0"/>
              <a:t> </a:t>
            </a:r>
            <a:r>
              <a:rPr lang="it-IT" sz="1600" dirty="0" err="1"/>
              <a:t>overlaps</a:t>
            </a:r>
            <a:r>
              <a:rPr lang="it-IT" sz="1600" dirty="0"/>
              <a:t> with the time </a:t>
            </a:r>
            <a:r>
              <a:rPr lang="it-IT" sz="1600" dirty="0" err="1"/>
              <a:t>instansts</a:t>
            </a:r>
            <a:r>
              <a:rPr lang="it-IT" sz="1600" dirty="0"/>
              <a:t> </a:t>
            </a:r>
            <a:r>
              <a:rPr lang="it-IT" sz="1600" dirty="0" err="1"/>
              <a:t>related</a:t>
            </a:r>
            <a:r>
              <a:rPr lang="it-IT" sz="1600" dirty="0"/>
              <a:t> to </a:t>
            </a:r>
            <a:r>
              <a:rPr lang="it-IT" sz="1600" dirty="0" err="1"/>
              <a:t>keyboard</a:t>
            </a:r>
            <a:r>
              <a:rPr lang="it-IT" sz="1600" dirty="0"/>
              <a:t> events</a:t>
            </a:r>
            <a:endParaRPr lang="en-GB" sz="1600" dirty="0"/>
          </a:p>
        </p:txBody>
      </p:sp>
      <p:sp>
        <p:nvSpPr>
          <p:cNvPr id="5" name="Segnaposto data 4">
            <a:extLst>
              <a:ext uri="{FF2B5EF4-FFF2-40B4-BE49-F238E27FC236}">
                <a16:creationId xmlns:a16="http://schemas.microsoft.com/office/drawing/2014/main" id="{D9C93C59-309E-4155-91FA-100D7B33D7C0}"/>
              </a:ext>
            </a:extLst>
          </p:cNvPr>
          <p:cNvSpPr>
            <a:spLocks noGrp="1"/>
          </p:cNvSpPr>
          <p:nvPr>
            <p:ph type="dt" sz="half" idx="10"/>
          </p:nvPr>
        </p:nvSpPr>
        <p:spPr/>
        <p:txBody>
          <a:bodyPr/>
          <a:lstStyle/>
          <a:p>
            <a:r>
              <a:rPr lang="it-IT"/>
              <a:t>03/01/2021</a:t>
            </a:r>
          </a:p>
        </p:txBody>
      </p:sp>
      <p:sp>
        <p:nvSpPr>
          <p:cNvPr id="6" name="Segnaposto piè di pagina 5">
            <a:extLst>
              <a:ext uri="{FF2B5EF4-FFF2-40B4-BE49-F238E27FC236}">
                <a16:creationId xmlns:a16="http://schemas.microsoft.com/office/drawing/2014/main" id="{2B4497E4-4481-4F98-933F-8FB06FAE2494}"/>
              </a:ext>
            </a:extLst>
          </p:cNvPr>
          <p:cNvSpPr>
            <a:spLocks noGrp="1"/>
          </p:cNvSpPr>
          <p:nvPr>
            <p:ph type="ftr" sz="quarter" idx="11"/>
          </p:nvPr>
        </p:nvSpPr>
        <p:spPr/>
        <p:txBody>
          <a:bodyPr/>
          <a:lstStyle/>
          <a:p>
            <a:r>
              <a:rPr lang="it-IT"/>
              <a:t>Di Nardo Di Maio Raffaele</a:t>
            </a:r>
          </a:p>
        </p:txBody>
      </p:sp>
      <p:sp>
        <p:nvSpPr>
          <p:cNvPr id="7" name="Segnaposto numero diapositiva 6">
            <a:extLst>
              <a:ext uri="{FF2B5EF4-FFF2-40B4-BE49-F238E27FC236}">
                <a16:creationId xmlns:a16="http://schemas.microsoft.com/office/drawing/2014/main" id="{10592C2E-5EFA-4CB9-9D7E-7C715242D89A}"/>
              </a:ext>
            </a:extLst>
          </p:cNvPr>
          <p:cNvSpPr>
            <a:spLocks noGrp="1"/>
          </p:cNvSpPr>
          <p:nvPr>
            <p:ph type="sldNum" sz="quarter" idx="12"/>
          </p:nvPr>
        </p:nvSpPr>
        <p:spPr/>
        <p:txBody>
          <a:bodyPr/>
          <a:lstStyle/>
          <a:p>
            <a:fld id="{8DF98BA9-0B5D-48FD-8864-41A23C2934CC}" type="slidenum">
              <a:rPr lang="it-IT" smtClean="0"/>
              <a:t>3</a:t>
            </a:fld>
            <a:endParaRPr lang="it-IT"/>
          </a:p>
        </p:txBody>
      </p:sp>
      <p:pic>
        <p:nvPicPr>
          <p:cNvPr id="17" name="Immagine 16">
            <a:extLst>
              <a:ext uri="{FF2B5EF4-FFF2-40B4-BE49-F238E27FC236}">
                <a16:creationId xmlns:a16="http://schemas.microsoft.com/office/drawing/2014/main" id="{3294C76B-FF60-49E2-A670-74C74306A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457" y="2418430"/>
            <a:ext cx="4414725" cy="3311044"/>
          </a:xfrm>
          <a:prstGeom prst="rect">
            <a:avLst/>
          </a:prstGeom>
        </p:spPr>
      </p:pic>
    </p:spTree>
    <p:extLst>
      <p:ext uri="{BB962C8B-B14F-4D97-AF65-F5344CB8AC3E}">
        <p14:creationId xmlns:p14="http://schemas.microsoft.com/office/powerpoint/2010/main" val="161553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B0525F-A23A-4FF6-AB33-512DDB06A27D}"/>
              </a:ext>
            </a:extLst>
          </p:cNvPr>
          <p:cNvSpPr>
            <a:spLocks noGrp="1"/>
          </p:cNvSpPr>
          <p:nvPr>
            <p:ph sz="half" idx="1"/>
          </p:nvPr>
        </p:nvSpPr>
        <p:spPr>
          <a:xfrm>
            <a:off x="324855" y="1426576"/>
            <a:ext cx="8494293" cy="2120232"/>
          </a:xfrm>
        </p:spPr>
        <p:txBody>
          <a:bodyPr>
            <a:normAutofit fontScale="92500" lnSpcReduction="20000"/>
          </a:bodyPr>
          <a:lstStyle/>
          <a:p>
            <a:pPr marL="36900" indent="0">
              <a:buClr>
                <a:schemeClr val="accent2">
                  <a:lumMod val="75000"/>
                </a:schemeClr>
              </a:buClr>
              <a:buNone/>
            </a:pPr>
            <a:r>
              <a:rPr lang="en-GB" b="1" dirty="0">
                <a:solidFill>
                  <a:srgbClr val="0070C0"/>
                </a:solidFill>
              </a:rPr>
              <a:t>Character correspondence</a:t>
            </a:r>
          </a:p>
          <a:p>
            <a:pPr marL="36900" indent="0">
              <a:buClr>
                <a:schemeClr val="accent2">
                  <a:lumMod val="75000"/>
                </a:schemeClr>
              </a:buClr>
              <a:buNone/>
            </a:pPr>
            <a:r>
              <a:rPr lang="en-GB" sz="1700" dirty="0"/>
              <a:t>A human user is detected if classifying the audio peaks, recorded during the insertion of the password, there exists an ordered subsequence of predicted labels that is the same one of the password.</a:t>
            </a:r>
          </a:p>
          <a:p>
            <a:pPr marL="36900" indent="0">
              <a:buClr>
                <a:schemeClr val="accent2">
                  <a:lumMod val="75000"/>
                </a:schemeClr>
              </a:buClr>
              <a:buNone/>
            </a:pPr>
            <a:endParaRPr lang="en-GB" sz="1700" dirty="0">
              <a:solidFill>
                <a:srgbClr val="0070C0"/>
              </a:solidFill>
            </a:endParaRPr>
          </a:p>
          <a:p>
            <a:pPr>
              <a:buClr>
                <a:schemeClr val="accent2">
                  <a:lumMod val="75000"/>
                </a:schemeClr>
              </a:buClr>
            </a:pPr>
            <a:r>
              <a:rPr lang="en-GB" sz="1800" dirty="0">
                <a:solidFill>
                  <a:schemeClr val="accent2">
                    <a:lumMod val="75000"/>
                  </a:schemeClr>
                </a:solidFill>
              </a:rPr>
              <a:t>Data acquisition</a:t>
            </a:r>
          </a:p>
          <a:p>
            <a:pPr marL="414000" lvl="1" indent="0">
              <a:buNone/>
            </a:pPr>
            <a:r>
              <a:rPr lang="en-GB" sz="1600" dirty="0"/>
              <a:t>200 audio files per key  of the keyboard + data augmentation</a:t>
            </a:r>
          </a:p>
          <a:p>
            <a:pPr marL="36900" indent="0">
              <a:buClr>
                <a:schemeClr val="accent2">
                  <a:lumMod val="75000"/>
                </a:schemeClr>
              </a:buClr>
              <a:buNone/>
            </a:pPr>
            <a:endParaRPr lang="en-GB" b="1" dirty="0">
              <a:solidFill>
                <a:srgbClr val="0070C0"/>
              </a:solidFill>
            </a:endParaRPr>
          </a:p>
        </p:txBody>
      </p:sp>
      <p:sp>
        <p:nvSpPr>
          <p:cNvPr id="11" name="Segnaposto piè di pagina 3">
            <a:extLst>
              <a:ext uri="{FF2B5EF4-FFF2-40B4-BE49-F238E27FC236}">
                <a16:creationId xmlns:a16="http://schemas.microsoft.com/office/drawing/2014/main" id="{FA8090EF-B010-46DD-97F8-51029F5641B9}"/>
              </a:ext>
            </a:extLst>
          </p:cNvPr>
          <p:cNvSpPr>
            <a:spLocks noGrp="1"/>
          </p:cNvSpPr>
          <p:nvPr>
            <p:ph type="ftr" sz="quarter" idx="11"/>
          </p:nvPr>
        </p:nvSpPr>
        <p:spPr>
          <a:xfrm>
            <a:off x="435114" y="5883278"/>
            <a:ext cx="5505114" cy="365125"/>
          </a:xfrm>
        </p:spPr>
        <p:txBody>
          <a:bodyPr/>
          <a:lstStyle/>
          <a:p>
            <a:r>
              <a:rPr lang="en-GB" sz="1100" dirty="0"/>
              <a:t>Di Nardo Di Maio Raffaele</a:t>
            </a:r>
            <a:endParaRPr lang="it-IT" sz="1100" dirty="0"/>
          </a:p>
        </p:txBody>
      </p:sp>
      <p:sp>
        <p:nvSpPr>
          <p:cNvPr id="12" name="Segnaposto numero diapositiva 4">
            <a:extLst>
              <a:ext uri="{FF2B5EF4-FFF2-40B4-BE49-F238E27FC236}">
                <a16:creationId xmlns:a16="http://schemas.microsoft.com/office/drawing/2014/main" id="{411A5088-7FBF-4671-96E2-488118F9A22C}"/>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4</a:t>
            </a:fld>
            <a:endParaRPr lang="it-IT" sz="1100"/>
          </a:p>
        </p:txBody>
      </p:sp>
      <p:sp>
        <p:nvSpPr>
          <p:cNvPr id="4" name="Segnaposto data 3">
            <a:extLst>
              <a:ext uri="{FF2B5EF4-FFF2-40B4-BE49-F238E27FC236}">
                <a16:creationId xmlns:a16="http://schemas.microsoft.com/office/drawing/2014/main" id="{3D2F6833-909F-48B3-A0D0-236C3D2E1761}"/>
              </a:ext>
            </a:extLst>
          </p:cNvPr>
          <p:cNvSpPr>
            <a:spLocks noGrp="1"/>
          </p:cNvSpPr>
          <p:nvPr>
            <p:ph type="dt" sz="half" idx="10"/>
          </p:nvPr>
        </p:nvSpPr>
        <p:spPr/>
        <p:txBody>
          <a:bodyPr/>
          <a:lstStyle/>
          <a:p>
            <a:r>
              <a:rPr lang="it-IT"/>
              <a:t>03/01/2021</a:t>
            </a:r>
          </a:p>
        </p:txBody>
      </p:sp>
      <p:pic>
        <p:nvPicPr>
          <p:cNvPr id="8" name="Immagine 7" descr="Immagine che contiene testo, schermo, nero&#10;&#10;Descrizione generata automaticamente">
            <a:extLst>
              <a:ext uri="{FF2B5EF4-FFF2-40B4-BE49-F238E27FC236}">
                <a16:creationId xmlns:a16="http://schemas.microsoft.com/office/drawing/2014/main" id="{52F8EE8A-7188-4764-8611-AF124864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585" y="3654926"/>
            <a:ext cx="5368828" cy="2120232"/>
          </a:xfrm>
          <a:prstGeom prst="rect">
            <a:avLst/>
          </a:prstGeom>
        </p:spPr>
      </p:pic>
      <p:sp>
        <p:nvSpPr>
          <p:cNvPr id="13" name="Titolo 1">
            <a:extLst>
              <a:ext uri="{FF2B5EF4-FFF2-40B4-BE49-F238E27FC236}">
                <a16:creationId xmlns:a16="http://schemas.microsoft.com/office/drawing/2014/main" id="{51E42AED-7193-42C0-B159-AEC0F2444857}"/>
              </a:ext>
            </a:extLst>
          </p:cNvPr>
          <p:cNvSpPr txBox="1">
            <a:spLocks/>
          </p:cNvSpPr>
          <p:nvPr/>
        </p:nvSpPr>
        <p:spPr>
          <a:xfrm>
            <a:off x="1460496" y="379340"/>
            <a:ext cx="6223011" cy="117215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400" dirty="0"/>
              <a:t>Evaluation of the user’s activity</a:t>
            </a:r>
            <a:endParaRPr lang="it-IT" sz="3400" dirty="0"/>
          </a:p>
        </p:txBody>
      </p:sp>
    </p:spTree>
    <p:extLst>
      <p:ext uri="{BB962C8B-B14F-4D97-AF65-F5344CB8AC3E}">
        <p14:creationId xmlns:p14="http://schemas.microsoft.com/office/powerpoint/2010/main" val="202967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DEA841-EAC5-49BA-A9F1-19BECFC42848}"/>
              </a:ext>
            </a:extLst>
          </p:cNvPr>
          <p:cNvSpPr>
            <a:spLocks noGrp="1"/>
          </p:cNvSpPr>
          <p:nvPr>
            <p:ph sz="half" idx="1"/>
          </p:nvPr>
        </p:nvSpPr>
        <p:spPr>
          <a:xfrm>
            <a:off x="435114" y="1528010"/>
            <a:ext cx="4136886" cy="4224609"/>
          </a:xfrm>
        </p:spPr>
        <p:txBody>
          <a:bodyPr>
            <a:normAutofit/>
          </a:bodyPr>
          <a:lstStyle/>
          <a:p>
            <a:pPr>
              <a:buClr>
                <a:schemeClr val="accent2">
                  <a:lumMod val="75000"/>
                </a:schemeClr>
              </a:buClr>
            </a:pPr>
            <a:r>
              <a:rPr lang="en-GB" sz="1800" dirty="0">
                <a:solidFill>
                  <a:schemeClr val="accent2">
                    <a:lumMod val="75000"/>
                  </a:schemeClr>
                </a:solidFill>
              </a:rPr>
              <a:t>Extraction of features from the audio peak in every file</a:t>
            </a:r>
          </a:p>
          <a:p>
            <a:pPr marL="414000" lvl="1" indent="0">
              <a:buNone/>
            </a:pPr>
            <a:r>
              <a:rPr lang="en-GB" sz="1600" dirty="0"/>
              <a:t>Three possible types of features:</a:t>
            </a:r>
          </a:p>
          <a:p>
            <a:pPr marL="699750" lvl="1" indent="-285750"/>
            <a:r>
              <a:rPr lang="en-GB" sz="1600" dirty="0"/>
              <a:t>Normalized FFT of touch peak</a:t>
            </a:r>
          </a:p>
          <a:p>
            <a:pPr marL="699750" lvl="1" indent="-285750"/>
            <a:r>
              <a:rPr lang="en-GB" sz="1600" dirty="0"/>
              <a:t>Normalized FFT of touch peak concatenated with the normalized        FFT of hit peak</a:t>
            </a:r>
          </a:p>
          <a:p>
            <a:pPr marL="699750" lvl="1" indent="-285750"/>
            <a:r>
              <a:rPr lang="en-GB" sz="1600" dirty="0"/>
              <a:t>Spectrogram of press peak</a:t>
            </a:r>
          </a:p>
          <a:p>
            <a:pPr>
              <a:buClr>
                <a:schemeClr val="accent2">
                  <a:lumMod val="75000"/>
                </a:schemeClr>
              </a:buClr>
            </a:pPr>
            <a:r>
              <a:rPr lang="en-GB" sz="1800" dirty="0">
                <a:solidFill>
                  <a:schemeClr val="accent2">
                    <a:lumMod val="75000"/>
                  </a:schemeClr>
                </a:solidFill>
              </a:rPr>
              <a:t>Training </a:t>
            </a:r>
            <a:r>
              <a:rPr lang="it-IT" sz="1800" dirty="0">
                <a:solidFill>
                  <a:schemeClr val="accent2">
                    <a:lumMod val="75000"/>
                  </a:schemeClr>
                </a:solidFill>
              </a:rPr>
              <a:t>of a </a:t>
            </a:r>
            <a:r>
              <a:rPr lang="it-IT" sz="1800" dirty="0" err="1">
                <a:solidFill>
                  <a:schemeClr val="accent2">
                    <a:lumMod val="75000"/>
                  </a:schemeClr>
                </a:solidFill>
              </a:rPr>
              <a:t>neural</a:t>
            </a:r>
            <a:r>
              <a:rPr lang="it-IT" sz="1800" dirty="0">
                <a:solidFill>
                  <a:schemeClr val="accent2">
                    <a:lumMod val="75000"/>
                  </a:schemeClr>
                </a:solidFill>
              </a:rPr>
              <a:t> </a:t>
            </a:r>
            <a:r>
              <a:rPr lang="it-IT" sz="1800" dirty="0">
                <a:solidFill>
                  <a:schemeClr val="accent2">
                    <a:lumMod val="75000"/>
                  </a:schemeClr>
                </a:solidFill>
                <a:effectLst/>
              </a:rPr>
              <a:t>network</a:t>
            </a:r>
          </a:p>
          <a:p>
            <a:pPr>
              <a:buClr>
                <a:schemeClr val="accent2">
                  <a:lumMod val="75000"/>
                </a:schemeClr>
              </a:buClr>
            </a:pPr>
            <a:r>
              <a:rPr lang="en-GB" sz="1800" dirty="0">
                <a:solidFill>
                  <a:schemeClr val="accent2">
                    <a:lumMod val="75000"/>
                  </a:schemeClr>
                </a:solidFill>
              </a:rPr>
              <a:t>Classification of the audio peaks detected during the insertion of the password</a:t>
            </a:r>
          </a:p>
        </p:txBody>
      </p:sp>
      <p:sp>
        <p:nvSpPr>
          <p:cNvPr id="7" name="Segnaposto piè di pagina 3">
            <a:extLst>
              <a:ext uri="{FF2B5EF4-FFF2-40B4-BE49-F238E27FC236}">
                <a16:creationId xmlns:a16="http://schemas.microsoft.com/office/drawing/2014/main" id="{D2BA0323-6697-4D4E-AF98-B077D3A7D2C1}"/>
              </a:ext>
            </a:extLst>
          </p:cNvPr>
          <p:cNvSpPr>
            <a:spLocks noGrp="1"/>
          </p:cNvSpPr>
          <p:nvPr>
            <p:ph type="ftr" sz="quarter" idx="11"/>
          </p:nvPr>
        </p:nvSpPr>
        <p:spPr>
          <a:xfrm>
            <a:off x="435114" y="5883278"/>
            <a:ext cx="5505114" cy="365125"/>
          </a:xfrm>
        </p:spPr>
        <p:txBody>
          <a:bodyPr/>
          <a:lstStyle/>
          <a:p>
            <a:r>
              <a:rPr lang="en-GB" sz="1100"/>
              <a:t>Di Nardo Di Maio Raffaele</a:t>
            </a:r>
            <a:endParaRPr lang="it-IT" sz="1100" dirty="0"/>
          </a:p>
        </p:txBody>
      </p:sp>
      <p:sp>
        <p:nvSpPr>
          <p:cNvPr id="8" name="Segnaposto numero diapositiva 4">
            <a:extLst>
              <a:ext uri="{FF2B5EF4-FFF2-40B4-BE49-F238E27FC236}">
                <a16:creationId xmlns:a16="http://schemas.microsoft.com/office/drawing/2014/main" id="{6433DCEE-BFC2-40AF-8081-4EE6FFC15484}"/>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5</a:t>
            </a:fld>
            <a:endParaRPr lang="it-IT" sz="1100"/>
          </a:p>
        </p:txBody>
      </p:sp>
      <p:sp>
        <p:nvSpPr>
          <p:cNvPr id="2" name="Segnaposto data 1">
            <a:extLst>
              <a:ext uri="{FF2B5EF4-FFF2-40B4-BE49-F238E27FC236}">
                <a16:creationId xmlns:a16="http://schemas.microsoft.com/office/drawing/2014/main" id="{3CB5AE9B-E727-4545-B738-6D4DBE6F3CE8}"/>
              </a:ext>
            </a:extLst>
          </p:cNvPr>
          <p:cNvSpPr>
            <a:spLocks noGrp="1"/>
          </p:cNvSpPr>
          <p:nvPr>
            <p:ph type="dt" sz="half" idx="10"/>
          </p:nvPr>
        </p:nvSpPr>
        <p:spPr/>
        <p:txBody>
          <a:bodyPr/>
          <a:lstStyle/>
          <a:p>
            <a:r>
              <a:rPr lang="it-IT"/>
              <a:t>03/01/2021</a:t>
            </a:r>
          </a:p>
        </p:txBody>
      </p:sp>
      <p:pic>
        <p:nvPicPr>
          <p:cNvPr id="11" name="Immagine 10">
            <a:extLst>
              <a:ext uri="{FF2B5EF4-FFF2-40B4-BE49-F238E27FC236}">
                <a16:creationId xmlns:a16="http://schemas.microsoft.com/office/drawing/2014/main" id="{78576DA8-3E34-473A-99CA-2BC2B4B65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172" y="1647300"/>
            <a:ext cx="4032714" cy="1457772"/>
          </a:xfrm>
          <a:prstGeom prst="rect">
            <a:avLst/>
          </a:prstGeom>
        </p:spPr>
      </p:pic>
      <p:pic>
        <p:nvPicPr>
          <p:cNvPr id="13" name="Immagine 12" descr="Immagine che contiene testo, screenshot, elettronico, schermo&#10;&#10;Descrizione generata automaticamente">
            <a:extLst>
              <a:ext uri="{FF2B5EF4-FFF2-40B4-BE49-F238E27FC236}">
                <a16:creationId xmlns:a16="http://schemas.microsoft.com/office/drawing/2014/main" id="{AE6D9915-3388-4319-B0BD-93646F084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783" y="3164758"/>
            <a:ext cx="3255495" cy="2441621"/>
          </a:xfrm>
          <a:prstGeom prst="rect">
            <a:avLst/>
          </a:prstGeom>
        </p:spPr>
      </p:pic>
      <p:sp>
        <p:nvSpPr>
          <p:cNvPr id="16" name="Titolo 1">
            <a:extLst>
              <a:ext uri="{FF2B5EF4-FFF2-40B4-BE49-F238E27FC236}">
                <a16:creationId xmlns:a16="http://schemas.microsoft.com/office/drawing/2014/main" id="{B25310E7-D8F7-4431-8B66-AACF18CEAF4D}"/>
              </a:ext>
            </a:extLst>
          </p:cNvPr>
          <p:cNvSpPr>
            <a:spLocks noGrp="1"/>
          </p:cNvSpPr>
          <p:nvPr>
            <p:ph type="title"/>
          </p:nvPr>
        </p:nvSpPr>
        <p:spPr>
          <a:xfrm>
            <a:off x="1460496" y="379340"/>
            <a:ext cx="6223011" cy="1172153"/>
          </a:xfrm>
        </p:spPr>
        <p:txBody>
          <a:bodyPr>
            <a:normAutofit/>
          </a:bodyPr>
          <a:lstStyle/>
          <a:p>
            <a:r>
              <a:rPr lang="en-GB" sz="3400" dirty="0"/>
              <a:t>Evaluation of the user’s activity</a:t>
            </a:r>
            <a:endParaRPr lang="it-IT" sz="3400" dirty="0"/>
          </a:p>
        </p:txBody>
      </p:sp>
    </p:spTree>
    <p:extLst>
      <p:ext uri="{BB962C8B-B14F-4D97-AF65-F5344CB8AC3E}">
        <p14:creationId xmlns:p14="http://schemas.microsoft.com/office/powerpoint/2010/main" val="77196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BF770E-8C9F-46F0-97DF-E9F07AEB9C0A}"/>
              </a:ext>
            </a:extLst>
          </p:cNvPr>
          <p:cNvSpPr>
            <a:spLocks noGrp="1"/>
          </p:cNvSpPr>
          <p:nvPr>
            <p:ph type="title"/>
          </p:nvPr>
        </p:nvSpPr>
        <p:spPr>
          <a:xfrm>
            <a:off x="1273392" y="307734"/>
            <a:ext cx="6589231" cy="1172153"/>
          </a:xfrm>
        </p:spPr>
        <p:txBody>
          <a:bodyPr anchor="ctr">
            <a:normAutofit/>
          </a:bodyPr>
          <a:lstStyle/>
          <a:p>
            <a:pPr>
              <a:lnSpc>
                <a:spcPct val="90000"/>
              </a:lnSpc>
            </a:pPr>
            <a:r>
              <a:rPr lang="en-GB" sz="3700" dirty="0"/>
              <a:t>Communication </a:t>
            </a:r>
            <a:br>
              <a:rPr lang="en-GB" sz="3700" dirty="0"/>
            </a:br>
            <a:r>
              <a:rPr lang="en-GB" sz="3700" dirty="0"/>
              <a:t>between client and server</a:t>
            </a:r>
            <a:endParaRPr lang="it-IT" sz="3700" dirty="0"/>
          </a:p>
        </p:txBody>
      </p:sp>
      <p:pic>
        <p:nvPicPr>
          <p:cNvPr id="8" name="Segnaposto contenuto 7">
            <a:extLst>
              <a:ext uri="{FF2B5EF4-FFF2-40B4-BE49-F238E27FC236}">
                <a16:creationId xmlns:a16="http://schemas.microsoft.com/office/drawing/2014/main" id="{07A63581-5609-4EAD-A173-31860D0E0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870" y="2762651"/>
            <a:ext cx="4570270" cy="2913547"/>
          </a:xfrm>
          <a:noFill/>
        </p:spPr>
      </p:pic>
      <p:sp>
        <p:nvSpPr>
          <p:cNvPr id="12" name="Segnaposto piè di pagina 3">
            <a:extLst>
              <a:ext uri="{FF2B5EF4-FFF2-40B4-BE49-F238E27FC236}">
                <a16:creationId xmlns:a16="http://schemas.microsoft.com/office/drawing/2014/main" id="{BE532B4B-62C9-460A-A5CD-948DC87B638B}"/>
              </a:ext>
            </a:extLst>
          </p:cNvPr>
          <p:cNvSpPr>
            <a:spLocks noGrp="1"/>
          </p:cNvSpPr>
          <p:nvPr>
            <p:ph type="ftr" sz="quarter" idx="11"/>
          </p:nvPr>
        </p:nvSpPr>
        <p:spPr>
          <a:xfrm>
            <a:off x="435114" y="5883278"/>
            <a:ext cx="5505114" cy="365125"/>
          </a:xfrm>
        </p:spPr>
        <p:txBody>
          <a:bodyPr/>
          <a:lstStyle/>
          <a:p>
            <a:r>
              <a:rPr lang="en-GB" sz="1100" dirty="0"/>
              <a:t>Di Nardo Di Maio Raffaele</a:t>
            </a:r>
            <a:endParaRPr lang="it-IT" sz="1100" dirty="0"/>
          </a:p>
        </p:txBody>
      </p:sp>
      <p:sp>
        <p:nvSpPr>
          <p:cNvPr id="14" name="Segnaposto numero diapositiva 4">
            <a:extLst>
              <a:ext uri="{FF2B5EF4-FFF2-40B4-BE49-F238E27FC236}">
                <a16:creationId xmlns:a16="http://schemas.microsoft.com/office/drawing/2014/main" id="{4427B06E-47BC-4289-B4DE-9CC783C04313}"/>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6</a:t>
            </a:fld>
            <a:endParaRPr lang="it-IT" sz="1100"/>
          </a:p>
        </p:txBody>
      </p:sp>
      <p:sp>
        <p:nvSpPr>
          <p:cNvPr id="3" name="Segnaposto data 2">
            <a:extLst>
              <a:ext uri="{FF2B5EF4-FFF2-40B4-BE49-F238E27FC236}">
                <a16:creationId xmlns:a16="http://schemas.microsoft.com/office/drawing/2014/main" id="{E49124B1-5512-428A-9266-8FF4A6102B15}"/>
              </a:ext>
            </a:extLst>
          </p:cNvPr>
          <p:cNvSpPr>
            <a:spLocks noGrp="1"/>
          </p:cNvSpPr>
          <p:nvPr>
            <p:ph type="dt" sz="half" idx="10"/>
          </p:nvPr>
        </p:nvSpPr>
        <p:spPr/>
        <p:txBody>
          <a:bodyPr/>
          <a:lstStyle/>
          <a:p>
            <a:r>
              <a:rPr lang="it-IT"/>
              <a:t>03/01/2021</a:t>
            </a:r>
          </a:p>
        </p:txBody>
      </p:sp>
      <p:sp>
        <p:nvSpPr>
          <p:cNvPr id="7" name="Segnaposto contenuto 2">
            <a:extLst>
              <a:ext uri="{FF2B5EF4-FFF2-40B4-BE49-F238E27FC236}">
                <a16:creationId xmlns:a16="http://schemas.microsoft.com/office/drawing/2014/main" id="{9028A6D8-24F6-4DB3-BB26-A6924320AB8E}"/>
              </a:ext>
            </a:extLst>
          </p:cNvPr>
          <p:cNvSpPr txBox="1">
            <a:spLocks/>
          </p:cNvSpPr>
          <p:nvPr/>
        </p:nvSpPr>
        <p:spPr>
          <a:xfrm>
            <a:off x="2983676" y="1686965"/>
            <a:ext cx="3168661" cy="7768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accent2">
                  <a:lumMod val="75000"/>
                </a:schemeClr>
              </a:buClr>
            </a:pPr>
            <a:r>
              <a:rPr lang="en-GB" sz="1600" b="1" dirty="0"/>
              <a:t>m:</a:t>
            </a:r>
            <a:r>
              <a:rPr lang="en-GB" sz="1600" dirty="0"/>
              <a:t> user’s evaluation response</a:t>
            </a:r>
          </a:p>
          <a:p>
            <a:pPr>
              <a:buClr>
                <a:schemeClr val="accent2">
                  <a:lumMod val="75000"/>
                </a:schemeClr>
              </a:buClr>
            </a:pPr>
            <a:r>
              <a:rPr lang="it-IT" sz="1600" b="1" dirty="0"/>
              <a:t>n</a:t>
            </a:r>
            <a:r>
              <a:rPr lang="it-IT" sz="1400" b="1" dirty="0"/>
              <a:t>:</a:t>
            </a:r>
            <a:r>
              <a:rPr lang="it-IT" sz="1600" dirty="0"/>
              <a:t> </a:t>
            </a:r>
            <a:r>
              <a:rPr lang="it-IT" sz="1600" dirty="0" err="1"/>
              <a:t>nonce</a:t>
            </a:r>
            <a:endParaRPr lang="it-IT" sz="1600" dirty="0"/>
          </a:p>
        </p:txBody>
      </p:sp>
    </p:spTree>
    <p:extLst>
      <p:ext uri="{BB962C8B-B14F-4D97-AF65-F5344CB8AC3E}">
        <p14:creationId xmlns:p14="http://schemas.microsoft.com/office/powerpoint/2010/main" val="155963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1F325-A9A6-4DA0-BC6B-47E4ADE57310}"/>
              </a:ext>
            </a:extLst>
          </p:cNvPr>
          <p:cNvSpPr>
            <a:spLocks noGrp="1"/>
          </p:cNvSpPr>
          <p:nvPr>
            <p:ph type="title"/>
          </p:nvPr>
        </p:nvSpPr>
        <p:spPr>
          <a:xfrm>
            <a:off x="435114" y="812905"/>
            <a:ext cx="4136886" cy="839835"/>
          </a:xfrm>
        </p:spPr>
        <p:txBody>
          <a:bodyPr>
            <a:normAutofit/>
          </a:bodyPr>
          <a:lstStyle/>
          <a:p>
            <a:r>
              <a:rPr lang="en-GB" sz="2400" dirty="0"/>
              <a:t>Human detection</a:t>
            </a:r>
            <a:endParaRPr lang="it-IT" sz="2400" dirty="0"/>
          </a:p>
        </p:txBody>
      </p:sp>
      <p:sp>
        <p:nvSpPr>
          <p:cNvPr id="3" name="Segnaposto contenuto 2">
            <a:extLst>
              <a:ext uri="{FF2B5EF4-FFF2-40B4-BE49-F238E27FC236}">
                <a16:creationId xmlns:a16="http://schemas.microsoft.com/office/drawing/2014/main" id="{838C74B5-0CD6-4C31-B56B-ABD908F08D61}"/>
              </a:ext>
            </a:extLst>
          </p:cNvPr>
          <p:cNvSpPr>
            <a:spLocks noGrp="1"/>
          </p:cNvSpPr>
          <p:nvPr>
            <p:ph sz="half" idx="1"/>
          </p:nvPr>
        </p:nvSpPr>
        <p:spPr>
          <a:xfrm>
            <a:off x="544900" y="1499715"/>
            <a:ext cx="3966130" cy="2514468"/>
          </a:xfrm>
        </p:spPr>
        <p:txBody>
          <a:bodyPr/>
          <a:lstStyle/>
          <a:p>
            <a:pPr>
              <a:buClr>
                <a:schemeClr val="accent2">
                  <a:lumMod val="75000"/>
                </a:schemeClr>
              </a:buClr>
            </a:pPr>
            <a:r>
              <a:rPr lang="en-GB" sz="1600" dirty="0">
                <a:solidFill>
                  <a:schemeClr val="accent2">
                    <a:lumMod val="75000"/>
                  </a:schemeClr>
                </a:solidFill>
              </a:rPr>
              <a:t>Results</a:t>
            </a:r>
          </a:p>
          <a:p>
            <a:pPr lvl="1"/>
            <a:r>
              <a:rPr lang="en-GB" sz="1400" dirty="0"/>
              <a:t>Time correspondence is the best method</a:t>
            </a:r>
          </a:p>
          <a:p>
            <a:pPr lvl="1"/>
            <a:r>
              <a:rPr lang="en-GB" sz="1400" dirty="0"/>
              <a:t>It reaches an accuracy of 100% by inserting a password of 14 characters </a:t>
            </a:r>
            <a:r>
              <a:rPr lang="en-GB" sz="1400" b="1" i="1" dirty="0"/>
              <a:t>“he35ghibn564st”</a:t>
            </a:r>
          </a:p>
          <a:p>
            <a:pPr>
              <a:buClr>
                <a:schemeClr val="accent2">
                  <a:lumMod val="75000"/>
                </a:schemeClr>
              </a:buClr>
            </a:pPr>
            <a:r>
              <a:rPr lang="en-GB" sz="1600" dirty="0">
                <a:solidFill>
                  <a:schemeClr val="accent2">
                    <a:lumMod val="75000"/>
                  </a:schemeClr>
                </a:solidFill>
              </a:rPr>
              <a:t>Relaxation results</a:t>
            </a:r>
          </a:p>
          <a:p>
            <a:pPr marL="414000" lvl="1" indent="0">
              <a:buNone/>
            </a:pPr>
            <a:r>
              <a:rPr lang="en-GB" sz="1400" dirty="0"/>
              <a:t>the best relaxation percentage was 90%</a:t>
            </a:r>
            <a:endParaRPr lang="it-IT" sz="1400" dirty="0"/>
          </a:p>
        </p:txBody>
      </p:sp>
      <p:sp>
        <p:nvSpPr>
          <p:cNvPr id="7" name="Segnaposto piè di pagina 3">
            <a:extLst>
              <a:ext uri="{FF2B5EF4-FFF2-40B4-BE49-F238E27FC236}">
                <a16:creationId xmlns:a16="http://schemas.microsoft.com/office/drawing/2014/main" id="{712A717E-7EC9-4A7F-B655-8601F85DB6AC}"/>
              </a:ext>
            </a:extLst>
          </p:cNvPr>
          <p:cNvSpPr>
            <a:spLocks noGrp="1"/>
          </p:cNvSpPr>
          <p:nvPr>
            <p:ph type="ftr" sz="quarter" idx="11"/>
          </p:nvPr>
        </p:nvSpPr>
        <p:spPr>
          <a:xfrm>
            <a:off x="435114" y="5883278"/>
            <a:ext cx="5505114" cy="365125"/>
          </a:xfrm>
        </p:spPr>
        <p:txBody>
          <a:bodyPr/>
          <a:lstStyle/>
          <a:p>
            <a:r>
              <a:rPr lang="en-GB" sz="1100" dirty="0"/>
              <a:t>Di Nardo Di Maio Raffaele</a:t>
            </a:r>
            <a:endParaRPr lang="it-IT" sz="1100" dirty="0"/>
          </a:p>
        </p:txBody>
      </p:sp>
      <p:sp>
        <p:nvSpPr>
          <p:cNvPr id="8" name="Segnaposto numero diapositiva 4">
            <a:extLst>
              <a:ext uri="{FF2B5EF4-FFF2-40B4-BE49-F238E27FC236}">
                <a16:creationId xmlns:a16="http://schemas.microsoft.com/office/drawing/2014/main" id="{29C14DA8-A664-4DCD-A799-51357DF08110}"/>
              </a:ext>
            </a:extLst>
          </p:cNvPr>
          <p:cNvSpPr>
            <a:spLocks noGrp="1"/>
          </p:cNvSpPr>
          <p:nvPr>
            <p:ph type="sldNum" sz="quarter" idx="12"/>
          </p:nvPr>
        </p:nvSpPr>
        <p:spPr>
          <a:xfrm>
            <a:off x="7885511" y="5883278"/>
            <a:ext cx="565159" cy="365125"/>
          </a:xfrm>
        </p:spPr>
        <p:txBody>
          <a:bodyPr/>
          <a:lstStyle/>
          <a:p>
            <a:fld id="{8DF98BA9-0B5D-48FD-8864-41A23C2934CC}" type="slidenum">
              <a:rPr lang="it-IT" sz="1100"/>
              <a:t>7</a:t>
            </a:fld>
            <a:endParaRPr lang="it-IT" sz="1100"/>
          </a:p>
        </p:txBody>
      </p:sp>
      <p:sp>
        <p:nvSpPr>
          <p:cNvPr id="5" name="Segnaposto data 4">
            <a:extLst>
              <a:ext uri="{FF2B5EF4-FFF2-40B4-BE49-F238E27FC236}">
                <a16:creationId xmlns:a16="http://schemas.microsoft.com/office/drawing/2014/main" id="{903F0B6A-64DD-409D-B457-1DE9EFF04528}"/>
              </a:ext>
            </a:extLst>
          </p:cNvPr>
          <p:cNvSpPr>
            <a:spLocks noGrp="1"/>
          </p:cNvSpPr>
          <p:nvPr>
            <p:ph type="dt" sz="half" idx="10"/>
          </p:nvPr>
        </p:nvSpPr>
        <p:spPr/>
        <p:txBody>
          <a:bodyPr/>
          <a:lstStyle/>
          <a:p>
            <a:r>
              <a:rPr lang="it-IT"/>
              <a:t>03/01/2021</a:t>
            </a:r>
          </a:p>
        </p:txBody>
      </p:sp>
      <p:graphicFrame>
        <p:nvGraphicFramePr>
          <p:cNvPr id="6" name="Tabella 8">
            <a:extLst>
              <a:ext uri="{FF2B5EF4-FFF2-40B4-BE49-F238E27FC236}">
                <a16:creationId xmlns:a16="http://schemas.microsoft.com/office/drawing/2014/main" id="{AEC39855-003A-4CB5-A9F0-45D1B1DD4F3E}"/>
              </a:ext>
            </a:extLst>
          </p:cNvPr>
          <p:cNvGraphicFramePr>
            <a:graphicFrameLocks noGrp="1"/>
          </p:cNvGraphicFramePr>
          <p:nvPr>
            <p:extLst>
              <p:ext uri="{D42A27DB-BD31-4B8C-83A1-F6EECF244321}">
                <p14:modId xmlns:p14="http://schemas.microsoft.com/office/powerpoint/2010/main" val="4840906"/>
              </p:ext>
            </p:extLst>
          </p:nvPr>
        </p:nvGraphicFramePr>
        <p:xfrm>
          <a:off x="1057284" y="3832830"/>
          <a:ext cx="2892546" cy="1052825"/>
        </p:xfrm>
        <a:graphic>
          <a:graphicData uri="http://schemas.openxmlformats.org/drawingml/2006/table">
            <a:tbl>
              <a:tblPr firstRow="1" bandRow="1">
                <a:tableStyleId>{F5AB1C69-6EDB-4FF4-983F-18BD219EF322}</a:tableStyleId>
              </a:tblPr>
              <a:tblGrid>
                <a:gridCol w="750952">
                  <a:extLst>
                    <a:ext uri="{9D8B030D-6E8A-4147-A177-3AD203B41FA5}">
                      <a16:colId xmlns:a16="http://schemas.microsoft.com/office/drawing/2014/main" val="3572717854"/>
                    </a:ext>
                  </a:extLst>
                </a:gridCol>
                <a:gridCol w="717907">
                  <a:extLst>
                    <a:ext uri="{9D8B030D-6E8A-4147-A177-3AD203B41FA5}">
                      <a16:colId xmlns:a16="http://schemas.microsoft.com/office/drawing/2014/main" val="153618238"/>
                    </a:ext>
                  </a:extLst>
                </a:gridCol>
                <a:gridCol w="706056">
                  <a:extLst>
                    <a:ext uri="{9D8B030D-6E8A-4147-A177-3AD203B41FA5}">
                      <a16:colId xmlns:a16="http://schemas.microsoft.com/office/drawing/2014/main" val="1217878467"/>
                    </a:ext>
                  </a:extLst>
                </a:gridCol>
                <a:gridCol w="717631">
                  <a:extLst>
                    <a:ext uri="{9D8B030D-6E8A-4147-A177-3AD203B41FA5}">
                      <a16:colId xmlns:a16="http://schemas.microsoft.com/office/drawing/2014/main" val="4167416141"/>
                    </a:ext>
                  </a:extLst>
                </a:gridCol>
              </a:tblGrid>
              <a:tr h="385704">
                <a:tc>
                  <a:txBody>
                    <a:bodyPr/>
                    <a:lstStyle/>
                    <a:p>
                      <a:pPr algn="ctr"/>
                      <a:r>
                        <a:rPr lang="en-GB" sz="1100" dirty="0"/>
                        <a:t>Type of problem</a:t>
                      </a:r>
                      <a:endParaRPr lang="it-IT" sz="1100" dirty="0"/>
                    </a:p>
                  </a:txBody>
                  <a:tcPr/>
                </a:tc>
                <a:tc>
                  <a:txBody>
                    <a:bodyPr/>
                    <a:lstStyle/>
                    <a:p>
                      <a:pPr algn="ctr"/>
                      <a:r>
                        <a:rPr lang="en-GB" sz="1100" dirty="0"/>
                        <a:t>1</a:t>
                      </a:r>
                      <a:r>
                        <a:rPr lang="en-GB" sz="1100" baseline="30000" dirty="0"/>
                        <a:t>st</a:t>
                      </a:r>
                      <a:r>
                        <a:rPr lang="en-GB" sz="1100" dirty="0"/>
                        <a:t> trial</a:t>
                      </a:r>
                      <a:endParaRPr lang="it-IT" sz="11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100" dirty="0"/>
                        <a:t>2</a:t>
                      </a:r>
                      <a:r>
                        <a:rPr lang="en-GB" sz="1100" baseline="30000" dirty="0"/>
                        <a:t>nd</a:t>
                      </a:r>
                      <a:r>
                        <a:rPr lang="en-GB" sz="1100" dirty="0"/>
                        <a:t> trial</a:t>
                      </a:r>
                      <a:endParaRPr lang="it-IT" sz="11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100" dirty="0"/>
                        <a:t>3</a:t>
                      </a:r>
                      <a:r>
                        <a:rPr lang="en-GB" sz="1100" baseline="30000" dirty="0"/>
                        <a:t>rd</a:t>
                      </a:r>
                      <a:r>
                        <a:rPr lang="en-GB" sz="1100" dirty="0"/>
                        <a:t> trial</a:t>
                      </a:r>
                      <a:endParaRPr lang="it-IT" sz="1100" dirty="0"/>
                    </a:p>
                  </a:txBody>
                  <a:tcPr/>
                </a:tc>
                <a:extLst>
                  <a:ext uri="{0D108BD9-81ED-4DB2-BD59-A6C34878D82A}">
                    <a16:rowId xmlns:a16="http://schemas.microsoft.com/office/drawing/2014/main" val="2795706467"/>
                  </a:ext>
                </a:extLst>
              </a:tr>
              <a:tr h="290910">
                <a:tc>
                  <a:txBody>
                    <a:bodyPr/>
                    <a:lstStyle/>
                    <a:p>
                      <a:pPr algn="ctr"/>
                      <a:r>
                        <a:rPr lang="en-GB" sz="1100" dirty="0"/>
                        <a:t>Standard</a:t>
                      </a:r>
                      <a:endParaRPr lang="it-IT" sz="1100" dirty="0"/>
                    </a:p>
                  </a:txBody>
                  <a:tcPr/>
                </a:tc>
                <a:tc>
                  <a:txBody>
                    <a:bodyPr/>
                    <a:lstStyle/>
                    <a:p>
                      <a:pPr algn="ctr"/>
                      <a:r>
                        <a:rPr lang="en-GB" sz="1100" dirty="0"/>
                        <a:t>80%</a:t>
                      </a:r>
                      <a:endParaRPr lang="it-IT" sz="1100" dirty="0"/>
                    </a:p>
                  </a:txBody>
                  <a:tcPr/>
                </a:tc>
                <a:tc>
                  <a:txBody>
                    <a:bodyPr/>
                    <a:lstStyle/>
                    <a:p>
                      <a:pPr algn="ctr"/>
                      <a:r>
                        <a:rPr lang="en-GB" sz="1100" dirty="0"/>
                        <a:t>19%</a:t>
                      </a:r>
                      <a:endParaRPr lang="it-IT" sz="1100" dirty="0"/>
                    </a:p>
                  </a:txBody>
                  <a:tcPr/>
                </a:tc>
                <a:tc>
                  <a:txBody>
                    <a:bodyPr/>
                    <a:lstStyle/>
                    <a:p>
                      <a:pPr algn="ctr"/>
                      <a:r>
                        <a:rPr lang="en-GB" sz="1100" dirty="0"/>
                        <a:t>1%</a:t>
                      </a:r>
                      <a:endParaRPr lang="it-IT" sz="1100" dirty="0"/>
                    </a:p>
                  </a:txBody>
                  <a:tcPr/>
                </a:tc>
                <a:extLst>
                  <a:ext uri="{0D108BD9-81ED-4DB2-BD59-A6C34878D82A}">
                    <a16:rowId xmlns:a16="http://schemas.microsoft.com/office/drawing/2014/main" val="251042977"/>
                  </a:ext>
                </a:extLst>
              </a:tr>
              <a:tr h="335195">
                <a:tc>
                  <a:txBody>
                    <a:bodyPr/>
                    <a:lstStyle/>
                    <a:p>
                      <a:pPr algn="ctr"/>
                      <a:r>
                        <a:rPr lang="en-GB" sz="1100" dirty="0"/>
                        <a:t>Relaxed</a:t>
                      </a:r>
                      <a:endParaRPr lang="it-IT" sz="1100" dirty="0"/>
                    </a:p>
                  </a:txBody>
                  <a:tcPr/>
                </a:tc>
                <a:tc>
                  <a:txBody>
                    <a:bodyPr/>
                    <a:lstStyle/>
                    <a:p>
                      <a:pPr algn="ctr"/>
                      <a:r>
                        <a:rPr lang="en-GB" sz="1100" dirty="0"/>
                        <a:t>83%</a:t>
                      </a:r>
                      <a:endParaRPr lang="it-IT" sz="1100" dirty="0"/>
                    </a:p>
                  </a:txBody>
                  <a:tcPr/>
                </a:tc>
                <a:tc>
                  <a:txBody>
                    <a:bodyPr/>
                    <a:lstStyle/>
                    <a:p>
                      <a:pPr algn="ctr"/>
                      <a:r>
                        <a:rPr lang="en-GB" sz="1100" dirty="0"/>
                        <a:t>17%</a:t>
                      </a:r>
                      <a:endParaRPr lang="it-IT" sz="1100" dirty="0"/>
                    </a:p>
                  </a:txBody>
                  <a:tcPr/>
                </a:tc>
                <a:tc>
                  <a:txBody>
                    <a:bodyPr/>
                    <a:lstStyle/>
                    <a:p>
                      <a:pPr algn="ctr"/>
                      <a:r>
                        <a:rPr lang="en-GB" sz="1100" dirty="0"/>
                        <a:t>0%</a:t>
                      </a:r>
                      <a:endParaRPr lang="it-IT" sz="1100" dirty="0"/>
                    </a:p>
                  </a:txBody>
                  <a:tcPr/>
                </a:tc>
                <a:extLst>
                  <a:ext uri="{0D108BD9-81ED-4DB2-BD59-A6C34878D82A}">
                    <a16:rowId xmlns:a16="http://schemas.microsoft.com/office/drawing/2014/main" val="1748679061"/>
                  </a:ext>
                </a:extLst>
              </a:tr>
            </a:tbl>
          </a:graphicData>
        </a:graphic>
      </p:graphicFrame>
      <p:sp>
        <p:nvSpPr>
          <p:cNvPr id="13" name="Segnaposto contenuto 2">
            <a:extLst>
              <a:ext uri="{FF2B5EF4-FFF2-40B4-BE49-F238E27FC236}">
                <a16:creationId xmlns:a16="http://schemas.microsoft.com/office/drawing/2014/main" id="{E0029DA4-F97F-42FB-9D4B-A4AEB919405A}"/>
              </a:ext>
            </a:extLst>
          </p:cNvPr>
          <p:cNvSpPr txBox="1">
            <a:spLocks/>
          </p:cNvSpPr>
          <p:nvPr/>
        </p:nvSpPr>
        <p:spPr>
          <a:xfrm>
            <a:off x="4653942" y="1499715"/>
            <a:ext cx="3795373" cy="4292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accent2">
                  <a:lumMod val="75000"/>
                </a:schemeClr>
              </a:buClr>
            </a:pPr>
            <a:r>
              <a:rPr lang="en-GB" sz="1600" dirty="0">
                <a:solidFill>
                  <a:schemeClr val="accent2">
                    <a:lumMod val="75000"/>
                  </a:schemeClr>
                </a:solidFill>
              </a:rPr>
              <a:t>Low noise during noise evaluation</a:t>
            </a:r>
          </a:p>
        </p:txBody>
      </p:sp>
      <p:sp>
        <p:nvSpPr>
          <p:cNvPr id="14" name="Segnaposto contenuto 3">
            <a:extLst>
              <a:ext uri="{FF2B5EF4-FFF2-40B4-BE49-F238E27FC236}">
                <a16:creationId xmlns:a16="http://schemas.microsoft.com/office/drawing/2014/main" id="{8EFF1924-4C97-4906-A912-4FDBFFF3980E}"/>
              </a:ext>
            </a:extLst>
          </p:cNvPr>
          <p:cNvSpPr>
            <a:spLocks noGrp="1"/>
          </p:cNvSpPr>
          <p:nvPr>
            <p:ph sz="half" idx="2"/>
          </p:nvPr>
        </p:nvSpPr>
        <p:spPr>
          <a:xfrm>
            <a:off x="4652171" y="3605348"/>
            <a:ext cx="3798499" cy="429206"/>
          </a:xfrm>
        </p:spPr>
        <p:txBody>
          <a:bodyPr>
            <a:normAutofit/>
          </a:bodyPr>
          <a:lstStyle/>
          <a:p>
            <a:pPr>
              <a:buClr>
                <a:schemeClr val="accent2">
                  <a:lumMod val="75000"/>
                </a:schemeClr>
              </a:buClr>
            </a:pPr>
            <a:r>
              <a:rPr lang="en-GB" sz="1600" dirty="0">
                <a:solidFill>
                  <a:schemeClr val="accent2">
                    <a:lumMod val="75000"/>
                  </a:schemeClr>
                </a:solidFill>
              </a:rPr>
              <a:t>High noise during noise evaluation</a:t>
            </a:r>
          </a:p>
        </p:txBody>
      </p:sp>
      <p:pic>
        <p:nvPicPr>
          <p:cNvPr id="15" name="Immagine 14">
            <a:extLst>
              <a:ext uri="{FF2B5EF4-FFF2-40B4-BE49-F238E27FC236}">
                <a16:creationId xmlns:a16="http://schemas.microsoft.com/office/drawing/2014/main" id="{8DBD423E-E1D9-4771-AB25-4EBF0A668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534" y="1743256"/>
            <a:ext cx="2245389" cy="1684042"/>
          </a:xfrm>
          <a:prstGeom prst="rect">
            <a:avLst/>
          </a:prstGeom>
        </p:spPr>
      </p:pic>
      <p:pic>
        <p:nvPicPr>
          <p:cNvPr id="16" name="Immagine 15">
            <a:extLst>
              <a:ext uri="{FF2B5EF4-FFF2-40B4-BE49-F238E27FC236}">
                <a16:creationId xmlns:a16="http://schemas.microsoft.com/office/drawing/2014/main" id="{42788F9D-0707-4DAA-B819-CC969FF04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946" y="3835434"/>
            <a:ext cx="2306672" cy="1730005"/>
          </a:xfrm>
          <a:prstGeom prst="rect">
            <a:avLst/>
          </a:prstGeom>
        </p:spPr>
      </p:pic>
      <p:sp>
        <p:nvSpPr>
          <p:cNvPr id="17" name="Titolo 1">
            <a:extLst>
              <a:ext uri="{FF2B5EF4-FFF2-40B4-BE49-F238E27FC236}">
                <a16:creationId xmlns:a16="http://schemas.microsoft.com/office/drawing/2014/main" id="{F2B8CAAE-F604-43D6-AD69-253425592FAA}"/>
              </a:ext>
            </a:extLst>
          </p:cNvPr>
          <p:cNvSpPr txBox="1">
            <a:spLocks/>
          </p:cNvSpPr>
          <p:nvPr/>
        </p:nvSpPr>
        <p:spPr>
          <a:xfrm>
            <a:off x="4312427" y="812904"/>
            <a:ext cx="4136886" cy="83983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Bot detection</a:t>
            </a:r>
            <a:endParaRPr lang="it-IT" sz="2400" dirty="0"/>
          </a:p>
        </p:txBody>
      </p:sp>
    </p:spTree>
    <p:extLst>
      <p:ext uri="{BB962C8B-B14F-4D97-AF65-F5344CB8AC3E}">
        <p14:creationId xmlns:p14="http://schemas.microsoft.com/office/powerpoint/2010/main" val="55732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data 4">
            <a:extLst>
              <a:ext uri="{FF2B5EF4-FFF2-40B4-BE49-F238E27FC236}">
                <a16:creationId xmlns:a16="http://schemas.microsoft.com/office/drawing/2014/main" id="{98D2A17B-9FE8-4B86-9920-32497E7F7A8B}"/>
              </a:ext>
            </a:extLst>
          </p:cNvPr>
          <p:cNvSpPr>
            <a:spLocks noGrp="1"/>
          </p:cNvSpPr>
          <p:nvPr>
            <p:ph type="dt" sz="half" idx="10"/>
          </p:nvPr>
        </p:nvSpPr>
        <p:spPr/>
        <p:txBody>
          <a:bodyPr/>
          <a:lstStyle/>
          <a:p>
            <a:r>
              <a:rPr lang="it-IT"/>
              <a:t>03/01/2021</a:t>
            </a:r>
          </a:p>
        </p:txBody>
      </p:sp>
      <p:sp>
        <p:nvSpPr>
          <p:cNvPr id="6" name="Segnaposto piè di pagina 5">
            <a:extLst>
              <a:ext uri="{FF2B5EF4-FFF2-40B4-BE49-F238E27FC236}">
                <a16:creationId xmlns:a16="http://schemas.microsoft.com/office/drawing/2014/main" id="{2A68D5E1-572D-4F1A-8193-FB59273ABB53}"/>
              </a:ext>
            </a:extLst>
          </p:cNvPr>
          <p:cNvSpPr>
            <a:spLocks noGrp="1"/>
          </p:cNvSpPr>
          <p:nvPr>
            <p:ph type="ftr" sz="quarter" idx="11"/>
          </p:nvPr>
        </p:nvSpPr>
        <p:spPr/>
        <p:txBody>
          <a:bodyPr/>
          <a:lstStyle/>
          <a:p>
            <a:r>
              <a:rPr lang="it-IT"/>
              <a:t>Di Nardo Di Maio Raffaele</a:t>
            </a:r>
          </a:p>
        </p:txBody>
      </p:sp>
      <p:sp>
        <p:nvSpPr>
          <p:cNvPr id="7" name="Segnaposto numero diapositiva 6">
            <a:extLst>
              <a:ext uri="{FF2B5EF4-FFF2-40B4-BE49-F238E27FC236}">
                <a16:creationId xmlns:a16="http://schemas.microsoft.com/office/drawing/2014/main" id="{46C58FCD-23CD-475F-A73E-63E294910A2E}"/>
              </a:ext>
            </a:extLst>
          </p:cNvPr>
          <p:cNvSpPr>
            <a:spLocks noGrp="1"/>
          </p:cNvSpPr>
          <p:nvPr>
            <p:ph type="sldNum" sz="quarter" idx="12"/>
          </p:nvPr>
        </p:nvSpPr>
        <p:spPr/>
        <p:txBody>
          <a:bodyPr/>
          <a:lstStyle/>
          <a:p>
            <a:fld id="{8DF98BA9-0B5D-48FD-8864-41A23C2934CC}" type="slidenum">
              <a:rPr lang="it-IT" smtClean="0"/>
              <a:t>8</a:t>
            </a:fld>
            <a:endParaRPr lang="it-IT"/>
          </a:p>
        </p:txBody>
      </p:sp>
      <p:sp>
        <p:nvSpPr>
          <p:cNvPr id="8" name="Titolo 1">
            <a:extLst>
              <a:ext uri="{FF2B5EF4-FFF2-40B4-BE49-F238E27FC236}">
                <a16:creationId xmlns:a16="http://schemas.microsoft.com/office/drawing/2014/main" id="{B4E9A054-8CF2-4D1D-A870-AA055ADA2DFB}"/>
              </a:ext>
            </a:extLst>
          </p:cNvPr>
          <p:cNvSpPr txBox="1">
            <a:spLocks/>
          </p:cNvSpPr>
          <p:nvPr/>
        </p:nvSpPr>
        <p:spPr>
          <a:xfrm>
            <a:off x="391861" y="1472329"/>
            <a:ext cx="3723782" cy="83983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Strength against known attacks</a:t>
            </a:r>
            <a:endParaRPr lang="it-IT" sz="2400" dirty="0"/>
          </a:p>
        </p:txBody>
      </p:sp>
      <p:sp>
        <p:nvSpPr>
          <p:cNvPr id="9" name="Segnaposto contenuto 2">
            <a:extLst>
              <a:ext uri="{FF2B5EF4-FFF2-40B4-BE49-F238E27FC236}">
                <a16:creationId xmlns:a16="http://schemas.microsoft.com/office/drawing/2014/main" id="{671F956E-2945-4170-8DCF-9B9590929DAB}"/>
              </a:ext>
            </a:extLst>
          </p:cNvPr>
          <p:cNvSpPr txBox="1">
            <a:spLocks/>
          </p:cNvSpPr>
          <p:nvPr/>
        </p:nvSpPr>
        <p:spPr>
          <a:xfrm>
            <a:off x="548278" y="2312163"/>
            <a:ext cx="3723783" cy="25341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accent2">
                  <a:lumMod val="75000"/>
                </a:schemeClr>
              </a:buClr>
            </a:pPr>
            <a:r>
              <a:rPr lang="en-GB" sz="1800" dirty="0"/>
              <a:t>Replay attack</a:t>
            </a:r>
          </a:p>
          <a:p>
            <a:pPr>
              <a:buClr>
                <a:schemeClr val="accent2">
                  <a:lumMod val="75000"/>
                </a:schemeClr>
              </a:buClr>
            </a:pPr>
            <a:r>
              <a:rPr lang="en-GB" sz="1800" dirty="0"/>
              <a:t>Reverse engineering attack</a:t>
            </a:r>
          </a:p>
          <a:p>
            <a:pPr>
              <a:buClr>
                <a:schemeClr val="accent2">
                  <a:lumMod val="75000"/>
                </a:schemeClr>
              </a:buClr>
            </a:pPr>
            <a:r>
              <a:rPr lang="en-GB" sz="1800" dirty="0"/>
              <a:t>Human solver relay attacks</a:t>
            </a:r>
          </a:p>
          <a:p>
            <a:pPr>
              <a:buClr>
                <a:schemeClr val="accent2">
                  <a:lumMod val="75000"/>
                </a:schemeClr>
              </a:buClr>
            </a:pPr>
            <a:r>
              <a:rPr lang="en-GB" sz="1800" dirty="0"/>
              <a:t>Brute force attack</a:t>
            </a:r>
          </a:p>
          <a:p>
            <a:pPr>
              <a:buClr>
                <a:schemeClr val="accent2">
                  <a:lumMod val="75000"/>
                </a:schemeClr>
              </a:buClr>
            </a:pPr>
            <a:r>
              <a:rPr lang="en-GB" sz="1800" dirty="0"/>
              <a:t>Denial of Service attack (DoS)</a:t>
            </a:r>
          </a:p>
          <a:p>
            <a:pPr>
              <a:buClr>
                <a:schemeClr val="accent2">
                  <a:lumMod val="75000"/>
                </a:schemeClr>
              </a:buClr>
            </a:pPr>
            <a:r>
              <a:rPr lang="en-GB" sz="1800" dirty="0"/>
              <a:t>Eavesdropping attack</a:t>
            </a:r>
          </a:p>
          <a:p>
            <a:endParaRPr lang="en-GB" dirty="0"/>
          </a:p>
        </p:txBody>
      </p:sp>
      <p:sp>
        <p:nvSpPr>
          <p:cNvPr id="10" name="Titolo 1">
            <a:extLst>
              <a:ext uri="{FF2B5EF4-FFF2-40B4-BE49-F238E27FC236}">
                <a16:creationId xmlns:a16="http://schemas.microsoft.com/office/drawing/2014/main" id="{F8EA0F97-43FA-445A-8C23-492486372B09}"/>
              </a:ext>
            </a:extLst>
          </p:cNvPr>
          <p:cNvSpPr>
            <a:spLocks noGrp="1"/>
          </p:cNvSpPr>
          <p:nvPr>
            <p:ph type="title"/>
          </p:nvPr>
        </p:nvSpPr>
        <p:spPr>
          <a:xfrm>
            <a:off x="4264435" y="1595502"/>
            <a:ext cx="4648689" cy="508318"/>
          </a:xfrm>
        </p:spPr>
        <p:txBody>
          <a:bodyPr>
            <a:normAutofit/>
          </a:bodyPr>
          <a:lstStyle/>
          <a:p>
            <a:r>
              <a:rPr lang="en-GB" sz="2400" dirty="0"/>
              <a:t>Future work</a:t>
            </a:r>
            <a:endParaRPr lang="it-IT" sz="2400" dirty="0"/>
          </a:p>
        </p:txBody>
      </p:sp>
      <p:sp>
        <p:nvSpPr>
          <p:cNvPr id="11" name="Segnaposto contenuto 2">
            <a:extLst>
              <a:ext uri="{FF2B5EF4-FFF2-40B4-BE49-F238E27FC236}">
                <a16:creationId xmlns:a16="http://schemas.microsoft.com/office/drawing/2014/main" id="{BDE136F6-3842-4232-AF28-FB0A9E48951E}"/>
              </a:ext>
            </a:extLst>
          </p:cNvPr>
          <p:cNvSpPr>
            <a:spLocks noGrp="1"/>
          </p:cNvSpPr>
          <p:nvPr>
            <p:ph idx="1"/>
          </p:nvPr>
        </p:nvSpPr>
        <p:spPr>
          <a:xfrm>
            <a:off x="4264435" y="2099342"/>
            <a:ext cx="4648689" cy="2959773"/>
          </a:xfrm>
        </p:spPr>
        <p:txBody>
          <a:bodyPr>
            <a:normAutofit/>
          </a:bodyPr>
          <a:lstStyle/>
          <a:p>
            <a:pPr>
              <a:buClr>
                <a:schemeClr val="accent2">
                  <a:lumMod val="75000"/>
                </a:schemeClr>
              </a:buClr>
            </a:pPr>
            <a:r>
              <a:rPr lang="en-GB" sz="1800" dirty="0">
                <a:solidFill>
                  <a:schemeClr val="accent2">
                    <a:lumMod val="75000"/>
                  </a:schemeClr>
                </a:solidFill>
              </a:rPr>
              <a:t>Improvement of character correspondence</a:t>
            </a:r>
            <a:endParaRPr lang="it-IT" sz="1800" dirty="0">
              <a:solidFill>
                <a:schemeClr val="accent2">
                  <a:lumMod val="75000"/>
                </a:schemeClr>
              </a:solidFill>
            </a:endParaRPr>
          </a:p>
          <a:p>
            <a:pPr>
              <a:buClr>
                <a:schemeClr val="accent2">
                  <a:lumMod val="75000"/>
                </a:schemeClr>
              </a:buClr>
            </a:pPr>
            <a:r>
              <a:rPr lang="it-IT" sz="1800" dirty="0" err="1">
                <a:solidFill>
                  <a:schemeClr val="accent2">
                    <a:lumMod val="75000"/>
                  </a:schemeClr>
                </a:solidFill>
              </a:rPr>
              <a:t>Implementation</a:t>
            </a:r>
            <a:r>
              <a:rPr lang="it-IT" sz="1800" dirty="0">
                <a:solidFill>
                  <a:schemeClr val="accent2">
                    <a:lumMod val="75000"/>
                  </a:schemeClr>
                </a:solidFill>
              </a:rPr>
              <a:t> on </a:t>
            </a:r>
            <a:r>
              <a:rPr lang="it-IT" sz="1800" dirty="0" err="1">
                <a:solidFill>
                  <a:schemeClr val="accent2">
                    <a:lumMod val="75000"/>
                  </a:schemeClr>
                </a:solidFill>
              </a:rPr>
              <a:t>other</a:t>
            </a:r>
            <a:r>
              <a:rPr lang="it-IT" sz="1800" dirty="0">
                <a:solidFill>
                  <a:schemeClr val="accent2">
                    <a:lumMod val="75000"/>
                  </a:schemeClr>
                </a:solidFill>
              </a:rPr>
              <a:t> devices (smartphones &amp; tablets)</a:t>
            </a:r>
          </a:p>
          <a:p>
            <a:pPr>
              <a:buClr>
                <a:schemeClr val="accent2">
                  <a:lumMod val="75000"/>
                </a:schemeClr>
              </a:buClr>
            </a:pPr>
            <a:r>
              <a:rPr lang="it-IT" sz="1800" dirty="0" err="1">
                <a:solidFill>
                  <a:schemeClr val="accent2">
                    <a:lumMod val="75000"/>
                  </a:schemeClr>
                </a:solidFill>
              </a:rPr>
              <a:t>Relationship</a:t>
            </a:r>
            <a:r>
              <a:rPr lang="it-IT" sz="1800" dirty="0">
                <a:solidFill>
                  <a:schemeClr val="accent2">
                    <a:lumMod val="75000"/>
                  </a:schemeClr>
                </a:solidFill>
              </a:rPr>
              <a:t> </a:t>
            </a:r>
            <a:r>
              <a:rPr lang="it-IT" sz="1800" dirty="0" err="1">
                <a:solidFill>
                  <a:schemeClr val="accent2">
                    <a:lumMod val="75000"/>
                  </a:schemeClr>
                </a:solidFill>
              </a:rPr>
              <a:t>between</a:t>
            </a:r>
            <a:r>
              <a:rPr lang="it-IT" sz="1800" dirty="0">
                <a:solidFill>
                  <a:schemeClr val="accent2">
                    <a:lumMod val="75000"/>
                  </a:schemeClr>
                </a:solidFill>
              </a:rPr>
              <a:t> </a:t>
            </a:r>
            <a:r>
              <a:rPr lang="it-IT" sz="1800" dirty="0" err="1">
                <a:solidFill>
                  <a:schemeClr val="accent2">
                    <a:lumMod val="75000"/>
                  </a:schemeClr>
                </a:solidFill>
              </a:rPr>
              <a:t>accuracy</a:t>
            </a:r>
            <a:r>
              <a:rPr lang="it-IT" sz="1800" dirty="0">
                <a:solidFill>
                  <a:schemeClr val="accent2">
                    <a:lumMod val="75000"/>
                  </a:schemeClr>
                </a:solidFill>
              </a:rPr>
              <a:t> and:</a:t>
            </a:r>
          </a:p>
          <a:p>
            <a:pPr lvl="1"/>
            <a:r>
              <a:rPr lang="it-IT" sz="1600" dirty="0" err="1"/>
              <a:t>different</a:t>
            </a:r>
            <a:r>
              <a:rPr lang="it-IT" sz="1600" dirty="0"/>
              <a:t> users </a:t>
            </a:r>
            <a:r>
              <a:rPr lang="it-IT" sz="1600" dirty="0" err="1"/>
              <a:t>typing</a:t>
            </a:r>
            <a:r>
              <a:rPr lang="it-IT" sz="1600" dirty="0"/>
              <a:t> styles</a:t>
            </a:r>
          </a:p>
          <a:p>
            <a:pPr lvl="1"/>
            <a:r>
              <a:rPr lang="en-GB" sz="1600" dirty="0"/>
              <a:t>different level of wear and tear of a same hardware</a:t>
            </a:r>
            <a:endParaRPr lang="it-IT" sz="1600" dirty="0"/>
          </a:p>
        </p:txBody>
      </p:sp>
    </p:spTree>
    <p:extLst>
      <p:ext uri="{BB962C8B-B14F-4D97-AF65-F5344CB8AC3E}">
        <p14:creationId xmlns:p14="http://schemas.microsoft.com/office/powerpoint/2010/main" val="3897955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Presentazione standard1" id="{7DF24A26-7A54-438F-8EDA-1ED5D462F139}" vid="{99DC3FB6-DAB4-4E9B-B8DD-807B7DFD889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613</Words>
  <Application>Microsoft Office PowerPoint</Application>
  <PresentationFormat>Presentazione su schermo (4:3)</PresentationFormat>
  <Paragraphs>111</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Calibri</vt:lpstr>
      <vt:lpstr>Calisto MT</vt:lpstr>
      <vt:lpstr>Wingdings 2</vt:lpstr>
      <vt:lpstr>Ardesia</vt:lpstr>
      <vt:lpstr>AcCAPPCHA: Design, Development and Security Analysis of an Invisible CAPPCHA based on an acoustic side-channel</vt:lpstr>
      <vt:lpstr>CAPTCHA (Completely Automated Public Turing-test-to-tell  Computers and Humans Apart)</vt:lpstr>
      <vt:lpstr>AcCAPPCHA  (Acoustic CAPPCHA)</vt:lpstr>
      <vt:lpstr>Evaluation of the user’s activity</vt:lpstr>
      <vt:lpstr>Presentazione standard di PowerPoint</vt:lpstr>
      <vt:lpstr>Evaluation of the user’s activity</vt:lpstr>
      <vt:lpstr>Communication  between client and server</vt:lpstr>
      <vt:lpstr>Human detection</vt:lpstr>
      <vt:lpstr>Future work</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AcCAPPCHA: Design, Development and Security Analysis of an Invisible CAPPCHA based on an acoustic side-channel</dc:title>
  <dc:creator>Raffaele Di Nardo Di Maio</dc:creator>
  <cp:lastModifiedBy>Raffaele Di Nardo Di Maio</cp:lastModifiedBy>
  <cp:revision>50</cp:revision>
  <dcterms:created xsi:type="dcterms:W3CDTF">2021-02-13T16:31:51Z</dcterms:created>
  <dcterms:modified xsi:type="dcterms:W3CDTF">2021-02-18T20:07:30Z</dcterms:modified>
</cp:coreProperties>
</file>