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2" r:id="rId4"/>
    <p:sldId id="259" r:id="rId5"/>
    <p:sldId id="270" r:id="rId6"/>
    <p:sldId id="258" r:id="rId7"/>
    <p:sldId id="260" r:id="rId8"/>
    <p:sldId id="262" r:id="rId9"/>
    <p:sldId id="265" r:id="rId10"/>
    <p:sldId id="271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8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078D88A-CDC6-4A34-9738-93135D2CEF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34E33C-BBDA-4FC6-B6F7-C2967CD74E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4D20-7556-479C-BC19-4F466F169EF3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4BC106-6074-48CE-A099-6721E3846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76F469-BEA7-4F2F-989C-72EA469170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142E-FEB7-4EFD-9F50-D59CA7B65D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0023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E948-FF2A-455F-B768-BFC60EECBEC3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25B21-EB8D-4727-9DE9-60F73E6D20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672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3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6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20681"/>
            <a:ext cx="7766495" cy="888046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1263318"/>
            <a:ext cx="7285600" cy="295736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9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371601"/>
            <a:ext cx="7765322" cy="277118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9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1548116"/>
            <a:ext cx="6977064" cy="205438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5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60718" y="154058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3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126945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0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1163052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" y="2062251"/>
            <a:ext cx="2529046" cy="151911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20" y="2062251"/>
            <a:ext cx="2529046" cy="151911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22" y="2062251"/>
            <a:ext cx="2529046" cy="151911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240" y="1066798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252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483" y="2135578"/>
            <a:ext cx="2319276" cy="132806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705166"/>
            <a:ext cx="2475738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1997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213" y="2136646"/>
            <a:ext cx="2319276" cy="133237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4705165"/>
            <a:ext cx="2476753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3463491"/>
            <a:ext cx="2475738" cy="120380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680" y="2131836"/>
            <a:ext cx="2319276" cy="133165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705163"/>
            <a:ext cx="2475738" cy="1086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05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2129589"/>
            <a:ext cx="7765322" cy="36616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1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4233" y="1215189"/>
            <a:ext cx="2266435" cy="457601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8" y="1215189"/>
            <a:ext cx="5498885" cy="45760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4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1761070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8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8" y="2069429"/>
            <a:ext cx="3795373" cy="372177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70" y="2069433"/>
            <a:ext cx="3798499" cy="372176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70325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6" y="1770325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427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942477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B21C8E-66F3-48B3-A1E4-65421A9F08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28361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829B5A0-849B-413A-9A10-0451BB2C14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32338" y="2942477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2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8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239254"/>
            <a:ext cx="2780167" cy="1541181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6" y="1239252"/>
            <a:ext cx="4808943" cy="45519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8" y="2780434"/>
            <a:ext cx="2780167" cy="3010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23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8" y="1197170"/>
            <a:ext cx="3428146" cy="4618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2" y="1181091"/>
            <a:ext cx="3924676" cy="1560956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9" y="1311443"/>
            <a:ext cx="3165375" cy="434536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82" y="2775988"/>
            <a:ext cx="3924676" cy="288082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7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7222" y="873216"/>
            <a:ext cx="658923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7" y="2129589"/>
            <a:ext cx="7765322" cy="36616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8" y="5883278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Di Nardo Di Maio Raffaele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F98BA9-0B5D-48FD-8864-41A23C2934CC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B413BF-B3ED-4CC5-B706-6768D511F10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5" y="67101"/>
            <a:ext cx="1172153" cy="11721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30B6A14-FCBD-42EF-8609-D6A7030D9AB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15" y="67101"/>
            <a:ext cx="1962369" cy="11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0070C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7C6C3-B2D3-44F3-9ADC-6944F37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49" y="1744585"/>
            <a:ext cx="7765321" cy="222674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:</a:t>
            </a:r>
            <a:br>
              <a:rPr lang="en-GB" dirty="0"/>
            </a:br>
            <a:r>
              <a:rPr lang="en-GB" sz="3600" dirty="0"/>
              <a:t>Design, Development and Security Analysis</a:t>
            </a:r>
            <a:br>
              <a:rPr lang="en-GB" sz="3600" dirty="0"/>
            </a:br>
            <a:r>
              <a:rPr lang="en-GB" sz="3600" dirty="0"/>
              <a:t>of an Invisible CAPPCHA based on</a:t>
            </a:r>
            <a:br>
              <a:rPr lang="en-GB" sz="3600" dirty="0"/>
            </a:br>
            <a:r>
              <a:rPr lang="en-GB" sz="3600" dirty="0"/>
              <a:t>an acoustic side-channel</a:t>
            </a:r>
            <a:endParaRPr lang="it-IT" sz="3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4C2F20-57E3-4515-90BE-8B0F25D1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69" y="5078232"/>
            <a:ext cx="2867962" cy="1049867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Candidate:</a:t>
            </a:r>
          </a:p>
          <a:p>
            <a:pPr algn="l"/>
            <a:r>
              <a:rPr lang="en-GB" sz="1800" dirty="0"/>
              <a:t>Di Nardo Di Maio Raffaele</a:t>
            </a:r>
            <a:endParaRPr lang="it-IT" sz="18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6C7C515B-7B72-4B27-8059-F3927F55C985}"/>
              </a:ext>
            </a:extLst>
          </p:cNvPr>
          <p:cNvSpPr txBox="1">
            <a:spLocks/>
          </p:cNvSpPr>
          <p:nvPr/>
        </p:nvSpPr>
        <p:spPr>
          <a:xfrm>
            <a:off x="6217692" y="5078231"/>
            <a:ext cx="183233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/>
              <a:t>Supervisor:</a:t>
            </a:r>
          </a:p>
          <a:p>
            <a:pPr algn="l"/>
            <a:r>
              <a:rPr lang="en-GB" sz="1800" dirty="0" err="1"/>
              <a:t>Migliardi</a:t>
            </a:r>
            <a:r>
              <a:rPr lang="en-GB" sz="1800" dirty="0"/>
              <a:t> Mauro</a:t>
            </a:r>
            <a:endParaRPr lang="it-IT" sz="1800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2E92684-953A-416E-B67E-6B30C41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5682" y="4159655"/>
            <a:ext cx="5004649" cy="365125"/>
          </a:xfrm>
        </p:spPr>
        <p:txBody>
          <a:bodyPr/>
          <a:lstStyle/>
          <a:p>
            <a:pPr algn="ctr"/>
            <a:r>
              <a:rPr lang="it-IT" sz="2200" dirty="0">
                <a:effectLst/>
              </a:rPr>
              <a:t>March 1</a:t>
            </a:r>
            <a:r>
              <a:rPr lang="it-IT" sz="2200" baseline="30000" dirty="0">
                <a:effectLst/>
              </a:rPr>
              <a:t>st</a:t>
            </a:r>
            <a:r>
              <a:rPr lang="it-IT" sz="2200" dirty="0">
                <a:effectLst/>
              </a:rPr>
              <a:t>, 2021  </a:t>
            </a:r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66119C0A-582C-4035-9881-59A2FBD17704}"/>
              </a:ext>
            </a:extLst>
          </p:cNvPr>
          <p:cNvSpPr txBox="1">
            <a:spLocks/>
          </p:cNvSpPr>
          <p:nvPr/>
        </p:nvSpPr>
        <p:spPr>
          <a:xfrm>
            <a:off x="2065683" y="1239263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Master degree in Computer Engineering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938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D2A17B-9FE8-4B86-9920-32497E7F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68D5E1-572D-4F1A-8193-FB59273A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C58FCD-23CD-475F-A73E-63E29491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9</a:t>
            </a:fld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B4E9A054-8CF2-4D1D-A870-AA055ADA2DFB}"/>
              </a:ext>
            </a:extLst>
          </p:cNvPr>
          <p:cNvSpPr txBox="1">
            <a:spLocks/>
          </p:cNvSpPr>
          <p:nvPr/>
        </p:nvSpPr>
        <p:spPr>
          <a:xfrm>
            <a:off x="391861" y="1472329"/>
            <a:ext cx="3723782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Strength against known attacks</a:t>
            </a:r>
            <a:endParaRPr lang="it-IT" sz="24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71F956E-2945-4170-8DCF-9B9590929DAB}"/>
              </a:ext>
            </a:extLst>
          </p:cNvPr>
          <p:cNvSpPr txBox="1">
            <a:spLocks/>
          </p:cNvSpPr>
          <p:nvPr/>
        </p:nvSpPr>
        <p:spPr>
          <a:xfrm>
            <a:off x="548278" y="4332301"/>
            <a:ext cx="3723783" cy="4962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Eavesdropping attack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8EA0F97-43FA-445A-8C23-49248637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435" y="1595502"/>
            <a:ext cx="4648689" cy="508318"/>
          </a:xfrm>
        </p:spPr>
        <p:txBody>
          <a:bodyPr>
            <a:normAutofit/>
          </a:bodyPr>
          <a:lstStyle/>
          <a:p>
            <a:r>
              <a:rPr lang="en-GB" sz="2400" dirty="0"/>
              <a:t>Future work</a:t>
            </a:r>
            <a:endParaRPr lang="it-IT" sz="2400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982D111-CA41-4F57-B67E-70605001127E}"/>
              </a:ext>
            </a:extLst>
          </p:cNvPr>
          <p:cNvSpPr txBox="1">
            <a:spLocks/>
          </p:cNvSpPr>
          <p:nvPr/>
        </p:nvSpPr>
        <p:spPr>
          <a:xfrm>
            <a:off x="548278" y="2313362"/>
            <a:ext cx="3723783" cy="20939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Replay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Reverse engineering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Human solver relay attacks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Brute force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Denial of Service attack (DoS)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1FF7B46-7FD6-4BFE-B575-42F4C86FB1A2}"/>
              </a:ext>
            </a:extLst>
          </p:cNvPr>
          <p:cNvSpPr txBox="1">
            <a:spLocks/>
          </p:cNvSpPr>
          <p:nvPr/>
        </p:nvSpPr>
        <p:spPr>
          <a:xfrm>
            <a:off x="4264435" y="2470339"/>
            <a:ext cx="4523291" cy="6403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Implementation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 on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other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 devices (smartphones &amp; tablets)</a:t>
            </a:r>
            <a:endParaRPr lang="it-IT" sz="1600" dirty="0">
              <a:effectLst/>
            </a:endParaRP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FEC3866E-7D0C-4761-BA36-D0E3A4297ED2}"/>
              </a:ext>
            </a:extLst>
          </p:cNvPr>
          <p:cNvSpPr txBox="1">
            <a:spLocks/>
          </p:cNvSpPr>
          <p:nvPr/>
        </p:nvSpPr>
        <p:spPr>
          <a:xfrm>
            <a:off x="4264434" y="3143736"/>
            <a:ext cx="4648689" cy="14027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Relationship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between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accuracy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 and:</a:t>
            </a:r>
          </a:p>
          <a:p>
            <a:pPr lvl="1"/>
            <a:r>
              <a:rPr lang="it-IT" sz="1600" dirty="0" err="1">
                <a:effectLst/>
              </a:rPr>
              <a:t>different</a:t>
            </a:r>
            <a:r>
              <a:rPr lang="it-IT" sz="1600" dirty="0">
                <a:effectLst/>
              </a:rPr>
              <a:t> users </a:t>
            </a:r>
            <a:r>
              <a:rPr lang="it-IT" sz="1600" dirty="0" err="1">
                <a:effectLst/>
              </a:rPr>
              <a:t>typing</a:t>
            </a:r>
            <a:r>
              <a:rPr lang="it-IT" sz="1600" dirty="0">
                <a:effectLst/>
              </a:rPr>
              <a:t> styles</a:t>
            </a:r>
          </a:p>
          <a:p>
            <a:pPr lvl="1"/>
            <a:r>
              <a:rPr lang="en-GB" sz="1600" dirty="0">
                <a:effectLst/>
              </a:rPr>
              <a:t>different level of wear and tear of a same hardware</a:t>
            </a:r>
            <a:endParaRPr lang="it-IT" sz="1600" dirty="0">
              <a:effectLst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508D449D-C4DD-478F-9BD8-A92CADF3AB43}"/>
              </a:ext>
            </a:extLst>
          </p:cNvPr>
          <p:cNvSpPr txBox="1">
            <a:spLocks/>
          </p:cNvSpPr>
          <p:nvPr/>
        </p:nvSpPr>
        <p:spPr>
          <a:xfrm>
            <a:off x="4264434" y="2065705"/>
            <a:ext cx="4686506" cy="3715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Improvement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 of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character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correspondence</a:t>
            </a:r>
            <a:endParaRPr lang="it-IT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795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C4BEA-4B1E-4073-AF0C-BAFECB80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6" y="2421817"/>
            <a:ext cx="6589231" cy="1172153"/>
          </a:xfrm>
        </p:spPr>
        <p:txBody>
          <a:bodyPr/>
          <a:lstStyle/>
          <a:p>
            <a:r>
              <a:rPr lang="en-GB" dirty="0"/>
              <a:t>Thanks for your attention</a:t>
            </a:r>
            <a:endParaRPr lang="it-IT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9853DD54-0253-4504-91C1-DD2D700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2C0EE5BD-9D7C-4CBB-A5EC-6654D87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10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537C78-F076-4393-867D-7F69485D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0726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8B2C5-1E8B-4DEF-A5FB-A1E06EC6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4" y="247331"/>
            <a:ext cx="8251686" cy="1172153"/>
          </a:xfrm>
        </p:spPr>
        <p:txBody>
          <a:bodyPr>
            <a:normAutofit fontScale="90000"/>
          </a:bodyPr>
          <a:lstStyle/>
          <a:p>
            <a:r>
              <a:rPr lang="en-GB" dirty="0"/>
              <a:t>CAPTCHA</a:t>
            </a:r>
            <a:br>
              <a:rPr lang="en-GB" dirty="0"/>
            </a:br>
            <a:r>
              <a:rPr lang="en-GB" sz="2400" dirty="0"/>
              <a:t>(</a:t>
            </a: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ompletely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utomated </a:t>
            </a:r>
            <a:r>
              <a:rPr lang="en-GB" sz="2400" b="1" i="1" dirty="0">
                <a:effectLst/>
              </a:rPr>
              <a:t>P</a:t>
            </a:r>
            <a:r>
              <a:rPr lang="en-GB" sz="2400" i="1" dirty="0">
                <a:effectLst/>
              </a:rPr>
              <a:t>ublic </a:t>
            </a:r>
            <a:r>
              <a:rPr lang="en-GB" sz="2400" b="1" i="1" dirty="0">
                <a:effectLst/>
              </a:rPr>
              <a:t>T</a:t>
            </a:r>
            <a:r>
              <a:rPr lang="en-GB" sz="2400" i="1" dirty="0">
                <a:effectLst/>
              </a:rPr>
              <a:t>uring-test-to-tell </a:t>
            </a:r>
            <a:br>
              <a:rPr lang="en-GB" sz="2400" i="1" dirty="0">
                <a:effectLst/>
              </a:rPr>
            </a:b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omputers and </a:t>
            </a:r>
            <a:r>
              <a:rPr lang="en-GB" sz="2400" b="1" i="1" dirty="0">
                <a:effectLst/>
              </a:rPr>
              <a:t>H</a:t>
            </a:r>
            <a:r>
              <a:rPr lang="en-GB" sz="2400" i="1" dirty="0">
                <a:effectLst/>
              </a:rPr>
              <a:t>umans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part</a:t>
            </a:r>
            <a:r>
              <a:rPr lang="en-GB" sz="2400" dirty="0"/>
              <a:t>)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27F652-CC84-4631-8847-F41E03A2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64" y="2117569"/>
            <a:ext cx="4009520" cy="131143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Traditional CAPTCHAs</a:t>
            </a:r>
          </a:p>
          <a:p>
            <a:pPr marL="414000" lvl="1" indent="0">
              <a:buNone/>
            </a:pPr>
            <a:r>
              <a:rPr lang="en-GB" sz="1600" dirty="0"/>
              <a:t>based on cognitive capabilities of the user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C8F8DF5-CD4D-4DAF-9B28-687D386CC10B}"/>
              </a:ext>
            </a:extLst>
          </p:cNvPr>
          <p:cNvSpPr txBox="1">
            <a:spLocks/>
          </p:cNvSpPr>
          <p:nvPr/>
        </p:nvSpPr>
        <p:spPr>
          <a:xfrm>
            <a:off x="4807196" y="2114814"/>
            <a:ext cx="3643474" cy="17589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Modern CAPTCHAs</a:t>
            </a:r>
          </a:p>
          <a:p>
            <a:pPr marL="414000" lvl="1" indent="0">
              <a:buNone/>
            </a:pPr>
            <a:r>
              <a:rPr lang="en-GB" sz="1600" dirty="0"/>
              <a:t>based on the human’s physical identity (e.g. the behaviour of the users on the website)</a:t>
            </a:r>
            <a:endParaRPr lang="it-IT" sz="1600" dirty="0"/>
          </a:p>
        </p:txBody>
      </p:sp>
      <p:pic>
        <p:nvPicPr>
          <p:cNvPr id="8" name="Immagine 7" descr="Immagine che contiene testo, strada, autostrada&#10;&#10;Descrizione generata automaticamente">
            <a:extLst>
              <a:ext uri="{FF2B5EF4-FFF2-40B4-BE49-F238E27FC236}">
                <a16:creationId xmlns:a16="http://schemas.microsoft.com/office/drawing/2014/main" id="{0E45CAA1-383C-4D35-A559-93F51C00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95" y="3282422"/>
            <a:ext cx="1334494" cy="192982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7CF49D-0B2F-4120-A2AD-D58C5C597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9" y="3282422"/>
            <a:ext cx="2023010" cy="192982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5CEE73-0E98-428C-A2EC-DD178D107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4" y="3541643"/>
            <a:ext cx="2493355" cy="700027"/>
          </a:xfrm>
          <a:prstGeom prst="rect">
            <a:avLst/>
          </a:prstGeom>
        </p:spPr>
      </p:pic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2D0A5DE9-1DAD-41ED-BD80-06164883E037}"/>
              </a:ext>
            </a:extLst>
          </p:cNvPr>
          <p:cNvSpPr txBox="1">
            <a:spLocks/>
          </p:cNvSpPr>
          <p:nvPr/>
        </p:nvSpPr>
        <p:spPr>
          <a:xfrm>
            <a:off x="435114" y="5883278"/>
            <a:ext cx="550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24" name="Segnaposto numero diapositiva 4">
            <a:extLst>
              <a:ext uri="{FF2B5EF4-FFF2-40B4-BE49-F238E27FC236}">
                <a16:creationId xmlns:a16="http://schemas.microsoft.com/office/drawing/2014/main" id="{0572735E-477D-4858-AB9D-B67D59A384EC}"/>
              </a:ext>
            </a:extLst>
          </p:cNvPr>
          <p:cNvSpPr txBox="1">
            <a:spLocks/>
          </p:cNvSpPr>
          <p:nvPr/>
        </p:nvSpPr>
        <p:spPr>
          <a:xfrm>
            <a:off x="7885511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98BA9-0B5D-48FD-8864-41A23C2934CC}" type="slidenum">
              <a:rPr lang="it-IT" sz="1100"/>
              <a:pPr/>
              <a:t>1</a:t>
            </a:fld>
            <a:endParaRPr lang="it-IT" sz="1100"/>
          </a:p>
        </p:txBody>
      </p:sp>
      <p:sp>
        <p:nvSpPr>
          <p:cNvPr id="25" name="Segnaposto data 4">
            <a:extLst>
              <a:ext uri="{FF2B5EF4-FFF2-40B4-BE49-F238E27FC236}">
                <a16:creationId xmlns:a16="http://schemas.microsoft.com/office/drawing/2014/main" id="{BCF4946F-5486-4914-8035-3BB1E61B7640}"/>
              </a:ext>
            </a:extLst>
          </p:cNvPr>
          <p:cNvSpPr txBox="1">
            <a:spLocks/>
          </p:cNvSpPr>
          <p:nvPr/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03/01/2021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843687E-CB25-4CCC-9BF2-54373D009311}"/>
              </a:ext>
            </a:extLst>
          </p:cNvPr>
          <p:cNvSpPr txBox="1">
            <a:spLocks/>
          </p:cNvSpPr>
          <p:nvPr/>
        </p:nvSpPr>
        <p:spPr>
          <a:xfrm>
            <a:off x="170465" y="1233559"/>
            <a:ext cx="8795084" cy="840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GB" sz="1800" dirty="0"/>
              <a:t>program used to prevent bot activity on web services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157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A1160-F9E1-4F59-9101-AECFE0B6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1" y="341245"/>
            <a:ext cx="6589231" cy="1172153"/>
          </a:xfrm>
        </p:spPr>
        <p:txBody>
          <a:bodyPr>
            <a:normAutofit/>
          </a:bodyPr>
          <a:lstStyle/>
          <a:p>
            <a:r>
              <a:rPr lang="en-GB" sz="3600" dirty="0"/>
              <a:t>Design of a new CAPTCHA</a:t>
            </a:r>
            <a:endParaRPr lang="it-IT" sz="36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D75C27-0F67-4563-B337-7F113F8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CC18FB-7F01-4A81-A5A3-7D5352A7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A0D484-E598-4B20-BC0C-B92BE960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2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FE4003F-9153-46BB-8EB3-BC56D775874D}"/>
              </a:ext>
            </a:extLst>
          </p:cNvPr>
          <p:cNvSpPr txBox="1">
            <a:spLocks/>
          </p:cNvSpPr>
          <p:nvPr/>
        </p:nvSpPr>
        <p:spPr>
          <a:xfrm>
            <a:off x="706448" y="2045369"/>
            <a:ext cx="3330713" cy="593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Invisible CAPPCHA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80B06FB-FC8B-49D4-8228-FAFADE0D6386}"/>
              </a:ext>
            </a:extLst>
          </p:cNvPr>
          <p:cNvSpPr txBox="1">
            <a:spLocks/>
          </p:cNvSpPr>
          <p:nvPr/>
        </p:nvSpPr>
        <p:spPr>
          <a:xfrm>
            <a:off x="5103947" y="2045369"/>
            <a:ext cx="3354705" cy="593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AcCAPPCHA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3038A7AD-3523-41E6-AF3B-D680B671E5D9}"/>
              </a:ext>
            </a:extLst>
          </p:cNvPr>
          <p:cNvSpPr/>
          <p:nvPr/>
        </p:nvSpPr>
        <p:spPr>
          <a:xfrm>
            <a:off x="4207024" y="3377273"/>
            <a:ext cx="729947" cy="50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1BCFB8A-175A-4019-95EC-BBA4CFE41FAB}"/>
              </a:ext>
            </a:extLst>
          </p:cNvPr>
          <p:cNvSpPr txBox="1">
            <a:spLocks/>
          </p:cNvSpPr>
          <p:nvPr/>
        </p:nvSpPr>
        <p:spPr>
          <a:xfrm>
            <a:off x="5127939" y="2584922"/>
            <a:ext cx="3330713" cy="2090031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it-IT" sz="1600" dirty="0">
                <a:solidFill>
                  <a:schemeClr val="tx2"/>
                </a:solidFill>
              </a:rPr>
              <a:t>New CAPTCHA </a:t>
            </a:r>
            <a:r>
              <a:rPr lang="it-IT" sz="1600" dirty="0" err="1">
                <a:solidFill>
                  <a:schemeClr val="tx2"/>
                </a:solidFill>
              </a:rPr>
              <a:t>based</a:t>
            </a:r>
            <a:r>
              <a:rPr lang="it-IT" sz="1600" dirty="0">
                <a:solidFill>
                  <a:schemeClr val="tx2"/>
                </a:solidFill>
              </a:rPr>
              <a:t> on the </a:t>
            </a:r>
            <a:r>
              <a:rPr lang="it-IT" sz="1600" dirty="0" err="1">
                <a:solidFill>
                  <a:schemeClr val="tx2"/>
                </a:solidFill>
              </a:rPr>
              <a:t>analysis</a:t>
            </a:r>
            <a:r>
              <a:rPr lang="it-IT" sz="1600" dirty="0">
                <a:solidFill>
                  <a:schemeClr val="tx2"/>
                </a:solidFill>
              </a:rPr>
              <a:t> of: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600" dirty="0">
                <a:solidFill>
                  <a:schemeClr val="tx2"/>
                </a:solidFill>
              </a:rPr>
              <a:t>an acoustic side-</a:t>
            </a:r>
            <a:r>
              <a:rPr lang="it-IT" sz="1600" dirty="0" err="1">
                <a:solidFill>
                  <a:schemeClr val="tx2"/>
                </a:solidFill>
              </a:rPr>
              <a:t>channel</a:t>
            </a:r>
            <a:r>
              <a:rPr lang="en-GB" sz="1600" dirty="0">
                <a:solidFill>
                  <a:schemeClr val="tx2"/>
                </a:solidFill>
              </a:rPr>
              <a:t> of the PC microphone</a:t>
            </a:r>
            <a:endParaRPr lang="it-IT" sz="1600" dirty="0">
              <a:solidFill>
                <a:schemeClr val="tx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600" dirty="0">
                <a:solidFill>
                  <a:schemeClr val="tx2"/>
                </a:solidFill>
              </a:rPr>
              <a:t>the audio </a:t>
            </a:r>
            <a:r>
              <a:rPr lang="it-IT" sz="1600" dirty="0" err="1">
                <a:solidFill>
                  <a:schemeClr val="tx2"/>
                </a:solidFill>
              </a:rPr>
              <a:t>peaks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during</a:t>
            </a:r>
            <a:r>
              <a:rPr lang="it-IT" sz="1600" dirty="0">
                <a:solidFill>
                  <a:schemeClr val="tx2"/>
                </a:solidFill>
              </a:rPr>
              <a:t> the </a:t>
            </a:r>
            <a:r>
              <a:rPr lang="it-IT" sz="1600" dirty="0" err="1">
                <a:solidFill>
                  <a:schemeClr val="tx2"/>
                </a:solidFill>
              </a:rPr>
              <a:t>insertion</a:t>
            </a:r>
            <a:r>
              <a:rPr lang="it-IT" sz="1600" dirty="0">
                <a:solidFill>
                  <a:schemeClr val="tx2"/>
                </a:solidFill>
              </a:rPr>
              <a:t> of the password, </a:t>
            </a:r>
            <a:r>
              <a:rPr lang="it-IT" sz="1600" dirty="0" err="1">
                <a:solidFill>
                  <a:schemeClr val="tx2"/>
                </a:solidFill>
              </a:rPr>
              <a:t>related</a:t>
            </a:r>
            <a:r>
              <a:rPr lang="it-IT" sz="1600" dirty="0">
                <a:solidFill>
                  <a:schemeClr val="tx2"/>
                </a:solidFill>
              </a:rPr>
              <a:t> to the </a:t>
            </a:r>
            <a:r>
              <a:rPr lang="it-IT" sz="1600" dirty="0" err="1">
                <a:solidFill>
                  <a:schemeClr val="tx2"/>
                </a:solidFill>
              </a:rPr>
              <a:t>keyboard</a:t>
            </a:r>
            <a:r>
              <a:rPr lang="it-IT" sz="1600" dirty="0">
                <a:solidFill>
                  <a:schemeClr val="tx2"/>
                </a:solidFill>
              </a:rPr>
              <a:t> events 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50EA973-F912-4C7D-8C54-3FB7BA9AAA0E}"/>
              </a:ext>
            </a:extLst>
          </p:cNvPr>
          <p:cNvSpPr txBox="1">
            <a:spLocks/>
          </p:cNvSpPr>
          <p:nvPr/>
        </p:nvSpPr>
        <p:spPr>
          <a:xfrm>
            <a:off x="870012" y="2584922"/>
            <a:ext cx="3167149" cy="2090031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sz="1600" dirty="0">
                <a:solidFill>
                  <a:schemeClr val="tx2"/>
                </a:solidFill>
              </a:rPr>
              <a:t>An implementation of modern CAPTCHA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600" dirty="0">
                <a:solidFill>
                  <a:schemeClr val="tx2"/>
                </a:solidFill>
              </a:rPr>
              <a:t>an </a:t>
            </a:r>
            <a:r>
              <a:rPr lang="it-IT" sz="1600" dirty="0" err="1">
                <a:solidFill>
                  <a:schemeClr val="tx2"/>
                </a:solidFill>
              </a:rPr>
              <a:t>accelerometer</a:t>
            </a:r>
            <a:r>
              <a:rPr lang="it-IT" sz="1600" dirty="0">
                <a:solidFill>
                  <a:schemeClr val="tx2"/>
                </a:solidFill>
              </a:rPr>
              <a:t> side-</a:t>
            </a:r>
            <a:r>
              <a:rPr lang="it-IT" sz="1600" dirty="0" err="1">
                <a:solidFill>
                  <a:schemeClr val="tx2"/>
                </a:solidFill>
              </a:rPr>
              <a:t>channel</a:t>
            </a:r>
            <a:endParaRPr lang="it-IT" sz="1600" dirty="0">
              <a:solidFill>
                <a:schemeClr val="tx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600" dirty="0" err="1">
                <a:solidFill>
                  <a:schemeClr val="tx2"/>
                </a:solidFill>
              </a:rPr>
              <a:t>difference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between</a:t>
            </a:r>
            <a:r>
              <a:rPr lang="it-IT" sz="1600" dirty="0">
                <a:solidFill>
                  <a:schemeClr val="tx2"/>
                </a:solidFill>
              </a:rPr>
              <a:t> hardware </a:t>
            </a:r>
            <a:r>
              <a:rPr lang="it-IT" sz="1600" dirty="0" err="1">
                <a:solidFill>
                  <a:schemeClr val="tx2"/>
                </a:solidFill>
              </a:rPr>
              <a:t>vibrations</a:t>
            </a:r>
            <a:r>
              <a:rPr lang="it-IT" sz="1600" dirty="0">
                <a:solidFill>
                  <a:schemeClr val="tx2"/>
                </a:solidFill>
              </a:rPr>
              <a:t> and hand </a:t>
            </a:r>
            <a:r>
              <a:rPr lang="it-IT" sz="1600" dirty="0" err="1">
                <a:solidFill>
                  <a:schemeClr val="tx2"/>
                </a:solidFill>
              </a:rPr>
              <a:t>movements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during</a:t>
            </a:r>
            <a:r>
              <a:rPr lang="it-IT" sz="1600" dirty="0">
                <a:solidFill>
                  <a:schemeClr val="tx2"/>
                </a:solidFill>
              </a:rPr>
              <a:t> the </a:t>
            </a:r>
            <a:r>
              <a:rPr lang="it-IT" sz="1600" dirty="0" err="1">
                <a:solidFill>
                  <a:schemeClr val="tx2"/>
                </a:solidFill>
              </a:rPr>
              <a:t>insertion</a:t>
            </a:r>
            <a:r>
              <a:rPr lang="it-IT" sz="1600" dirty="0">
                <a:solidFill>
                  <a:schemeClr val="tx2"/>
                </a:solidFill>
              </a:rPr>
              <a:t> of the password</a:t>
            </a:r>
          </a:p>
        </p:txBody>
      </p:sp>
    </p:spTree>
    <p:extLst>
      <p:ext uri="{BB962C8B-B14F-4D97-AF65-F5344CB8AC3E}">
        <p14:creationId xmlns:p14="http://schemas.microsoft.com/office/powerpoint/2010/main" val="33847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C60AA-F0B0-44BA-B558-82E31594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21" y="392168"/>
            <a:ext cx="6589231" cy="117215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(Acoustic CAPPCHA)</a:t>
            </a:r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3AFB6E9-F7A0-4FDE-BF04-28A65CD2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B950B149-8015-43D5-96E3-3B0E307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3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E952E2-F78D-4146-9423-FC19E730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03/01/2021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94A74128-332E-4FDA-821B-72F17ABF3A9E}"/>
              </a:ext>
            </a:extLst>
          </p:cNvPr>
          <p:cNvSpPr/>
          <p:nvPr/>
        </p:nvSpPr>
        <p:spPr>
          <a:xfrm>
            <a:off x="4150891" y="3349072"/>
            <a:ext cx="613610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825EC61F-19A1-4BEA-A563-9808AD68DF46}"/>
              </a:ext>
            </a:extLst>
          </p:cNvPr>
          <p:cNvSpPr txBox="1">
            <a:spLocks/>
          </p:cNvSpPr>
          <p:nvPr/>
        </p:nvSpPr>
        <p:spPr>
          <a:xfrm>
            <a:off x="4856746" y="2004872"/>
            <a:ext cx="3814011" cy="7211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/>
              <a:t>Noise evaluation</a:t>
            </a:r>
            <a:endParaRPr lang="it-IT" sz="20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1B7F3F-65FB-4380-A848-9C9F122F55D0}"/>
              </a:ext>
            </a:extLst>
          </p:cNvPr>
          <p:cNvSpPr txBox="1"/>
          <p:nvPr/>
        </p:nvSpPr>
        <p:spPr>
          <a:xfrm>
            <a:off x="4965032" y="2446527"/>
            <a:ext cx="3797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efore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user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types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password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it-IT" sz="1600" dirty="0">
                <a:solidFill>
                  <a:schemeClr val="tx2"/>
                </a:solidFill>
              </a:rPr>
              <a:t>A 2 seconds long audio file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recorded</a:t>
            </a:r>
            <a:r>
              <a:rPr lang="it-IT" sz="1600" dirty="0">
                <a:solidFill>
                  <a:schemeClr val="tx2"/>
                </a:solidFill>
              </a:rPr>
              <a:t> and a </a:t>
            </a:r>
            <a:r>
              <a:rPr lang="it-IT" sz="1600" dirty="0" err="1">
                <a:solidFill>
                  <a:schemeClr val="tx2"/>
                </a:solidFill>
              </a:rPr>
              <a:t>noise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threshold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evaluated</a:t>
            </a:r>
            <a:endParaRPr lang="it-IT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During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insertion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of the password</a:t>
            </a:r>
          </a:p>
          <a:p>
            <a:pPr marL="414000" lvl="1"/>
            <a:r>
              <a:rPr lang="it-IT" sz="1600" dirty="0">
                <a:solidFill>
                  <a:schemeClr val="tx2"/>
                </a:solidFill>
              </a:rPr>
              <a:t>An audio file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recorded</a:t>
            </a:r>
            <a:r>
              <a:rPr lang="it-IT" sz="1600" dirty="0">
                <a:solidFill>
                  <a:schemeClr val="tx2"/>
                </a:solidFill>
              </a:rPr>
              <a:t> and </a:t>
            </a:r>
            <a:r>
              <a:rPr lang="it-IT" sz="1600" dirty="0" err="1">
                <a:solidFill>
                  <a:schemeClr val="tx2"/>
                </a:solidFill>
              </a:rPr>
              <a:t>filtered</a:t>
            </a:r>
            <a:r>
              <a:rPr lang="it-IT" sz="1600" dirty="0">
                <a:solidFill>
                  <a:schemeClr val="tx2"/>
                </a:solidFill>
              </a:rPr>
              <a:t> with the </a:t>
            </a:r>
            <a:r>
              <a:rPr lang="it-IT" sz="1600" dirty="0" err="1">
                <a:solidFill>
                  <a:schemeClr val="tx2"/>
                </a:solidFill>
              </a:rPr>
              <a:t>previous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threshold</a:t>
            </a:r>
            <a:r>
              <a:rPr lang="it-IT" sz="1600" dirty="0">
                <a:solidFill>
                  <a:schemeClr val="tx2"/>
                </a:solidFill>
              </a:rPr>
              <a:t>, </a:t>
            </a:r>
            <a:r>
              <a:rPr lang="it-IT" sz="1600" dirty="0" err="1">
                <a:solidFill>
                  <a:schemeClr val="tx2"/>
                </a:solidFill>
              </a:rPr>
              <a:t>trying</a:t>
            </a:r>
            <a:r>
              <a:rPr lang="it-IT" sz="1600" dirty="0">
                <a:solidFill>
                  <a:schemeClr val="tx2"/>
                </a:solidFill>
              </a:rPr>
              <a:t> to </a:t>
            </a:r>
            <a:r>
              <a:rPr lang="it-IT" sz="1600" dirty="0" err="1">
                <a:solidFill>
                  <a:schemeClr val="tx2"/>
                </a:solidFill>
              </a:rPr>
              <a:t>find</a:t>
            </a:r>
            <a:r>
              <a:rPr lang="it-IT" sz="1600" dirty="0">
                <a:solidFill>
                  <a:schemeClr val="tx2"/>
                </a:solidFill>
              </a:rPr>
              <a:t> the audio </a:t>
            </a:r>
            <a:r>
              <a:rPr lang="it-IT" sz="1600" dirty="0" err="1">
                <a:solidFill>
                  <a:schemeClr val="tx2"/>
                </a:solidFill>
              </a:rPr>
              <a:t>peaks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related</a:t>
            </a:r>
            <a:r>
              <a:rPr lang="it-IT" sz="1600" dirty="0">
                <a:solidFill>
                  <a:schemeClr val="tx2"/>
                </a:solidFill>
              </a:rPr>
              <a:t> to the </a:t>
            </a:r>
            <a:r>
              <a:rPr lang="it-IT" sz="1600" dirty="0" err="1">
                <a:solidFill>
                  <a:schemeClr val="tx2"/>
                </a:solidFill>
              </a:rPr>
              <a:t>keyboard</a:t>
            </a:r>
            <a:r>
              <a:rPr lang="it-IT" sz="1600" dirty="0">
                <a:solidFill>
                  <a:schemeClr val="tx2"/>
                </a:solidFill>
              </a:rPr>
              <a:t> events.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A9CCB0B1-3D09-4DEE-9DFA-C497E509E2BD}"/>
              </a:ext>
            </a:extLst>
          </p:cNvPr>
          <p:cNvSpPr txBox="1">
            <a:spLocks/>
          </p:cNvSpPr>
          <p:nvPr/>
        </p:nvSpPr>
        <p:spPr>
          <a:xfrm>
            <a:off x="473243" y="2986417"/>
            <a:ext cx="3330713" cy="1577840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>
                <a:solidFill>
                  <a:schemeClr val="tx2"/>
                </a:solidFill>
              </a:rPr>
              <a:t>Noise evaluation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>
                <a:solidFill>
                  <a:schemeClr val="tx2"/>
                </a:solidFill>
              </a:rPr>
              <a:t>Evaluation of the user’s activity during the password insertion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>
                <a:solidFill>
                  <a:schemeClr val="tx2"/>
                </a:solidFill>
              </a:rPr>
              <a:t>Communication between client and server</a:t>
            </a:r>
            <a:endParaRPr lang="it-IT" sz="1600" dirty="0">
              <a:solidFill>
                <a:schemeClr val="tx2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D5A98C-1AA6-43D0-8F96-9DEAF4E09737}"/>
              </a:ext>
            </a:extLst>
          </p:cNvPr>
          <p:cNvSpPr txBox="1"/>
          <p:nvPr/>
        </p:nvSpPr>
        <p:spPr>
          <a:xfrm>
            <a:off x="435110" y="2446527"/>
            <a:ext cx="3368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Main phases of the analysis:</a:t>
            </a:r>
            <a:endParaRPr lang="it-IT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DD1C7-517E-4112-9173-A9200353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6" y="379340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62C4F-850C-4765-9F2E-271807378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867" y="1551491"/>
            <a:ext cx="3891173" cy="4287836"/>
          </a:xfrm>
        </p:spPr>
        <p:txBody>
          <a:bodyPr>
            <a:normAutofit/>
          </a:bodyPr>
          <a:lstStyle/>
          <a:p>
            <a:pPr marL="36900" indent="0">
              <a:buClr>
                <a:srgbClr val="0070C0"/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Time correspondence</a:t>
            </a:r>
          </a:p>
          <a:p>
            <a:pPr marL="36900" indent="0">
              <a:buClr>
                <a:srgbClr val="0070C0"/>
              </a:buClr>
              <a:buNone/>
            </a:pPr>
            <a:r>
              <a:rPr lang="en-GB" sz="1600" dirty="0"/>
              <a:t>A human user is detected:</a:t>
            </a:r>
            <a:endParaRPr lang="it-IT" sz="16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Exact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the time instants of </a:t>
            </a:r>
            <a:r>
              <a:rPr lang="it-IT" sz="1600" dirty="0" err="1"/>
              <a:t>keyboard</a:t>
            </a:r>
            <a:r>
              <a:rPr lang="it-IT" sz="1600" dirty="0"/>
              <a:t> events, </a:t>
            </a:r>
            <a:r>
              <a:rPr lang="it-IT" sz="1600" dirty="0" err="1"/>
              <a:t>generated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password, </a:t>
            </a:r>
            <a:r>
              <a:rPr lang="it-IT" sz="1600" dirty="0" err="1"/>
              <a:t>overlap</a:t>
            </a:r>
            <a:r>
              <a:rPr lang="it-IT" sz="1600" dirty="0"/>
              <a:t> with the time instants of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detected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</a:t>
            </a:r>
          </a:p>
          <a:p>
            <a:pPr marL="358650" indent="-285750"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Relaxation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a </a:t>
            </a:r>
            <a:r>
              <a:rPr lang="it-IT" sz="1600" dirty="0" err="1"/>
              <a:t>fixed</a:t>
            </a:r>
            <a:r>
              <a:rPr lang="it-IT" sz="1600" dirty="0"/>
              <a:t> </a:t>
            </a:r>
            <a:r>
              <a:rPr lang="it-IT" sz="1600" dirty="0" err="1"/>
              <a:t>percentage</a:t>
            </a:r>
            <a:r>
              <a:rPr lang="it-IT" sz="1600" dirty="0"/>
              <a:t> of the time instants of the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overlaps</a:t>
            </a:r>
            <a:r>
              <a:rPr lang="it-IT" sz="1600" dirty="0"/>
              <a:t> with the time </a:t>
            </a:r>
            <a:r>
              <a:rPr lang="it-IT" sz="1600" dirty="0" err="1"/>
              <a:t>instansts</a:t>
            </a:r>
            <a:r>
              <a:rPr lang="it-IT" sz="1600" dirty="0"/>
              <a:t> </a:t>
            </a:r>
            <a:r>
              <a:rPr lang="it-IT" sz="1600" dirty="0" err="1"/>
              <a:t>related</a:t>
            </a:r>
            <a:r>
              <a:rPr lang="it-IT" sz="1600" dirty="0"/>
              <a:t> to </a:t>
            </a:r>
            <a:r>
              <a:rPr lang="it-IT" sz="1600" dirty="0" err="1"/>
              <a:t>keyboard</a:t>
            </a:r>
            <a:r>
              <a:rPr lang="it-IT" sz="1600" dirty="0"/>
              <a:t> events</a:t>
            </a:r>
            <a:endParaRPr lang="en-GB" sz="16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C93C59-309E-4155-91FA-100D7B33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4497E4-4481-4F98-933F-8FB06FA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592C2E-5EFA-4CB9-9D7E-7C71524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4</a:t>
            </a:fld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294C76B-FF60-49E2-A670-74C74306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57" y="2418430"/>
            <a:ext cx="4414725" cy="33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FA8090EF-B010-46DD-97F8-51029F56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411A5088-7FBF-4671-96E2-488118F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5</a:t>
            </a:fld>
            <a:endParaRPr lang="it-IT" sz="11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F6833-909F-48B3-A0D0-236C3D2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8" name="Immagine 7" descr="Immagine che contiene testo, schermo, nero&#10;&#10;Descrizione generata automaticamente">
            <a:extLst>
              <a:ext uri="{FF2B5EF4-FFF2-40B4-BE49-F238E27FC236}">
                <a16:creationId xmlns:a16="http://schemas.microsoft.com/office/drawing/2014/main" id="{52F8EE8A-7188-4764-8611-AF12486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20" y="3308684"/>
            <a:ext cx="6519358" cy="2574594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51E42AED-7193-42C0-B159-AEC0F2444857}"/>
              </a:ext>
            </a:extLst>
          </p:cNvPr>
          <p:cNvSpPr txBox="1">
            <a:spLocks/>
          </p:cNvSpPr>
          <p:nvPr/>
        </p:nvSpPr>
        <p:spPr>
          <a:xfrm>
            <a:off x="1460496" y="379340"/>
            <a:ext cx="622301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75F1E38-9E30-4D71-88B9-37EEFF804E3F}"/>
              </a:ext>
            </a:extLst>
          </p:cNvPr>
          <p:cNvSpPr txBox="1">
            <a:spLocks/>
          </p:cNvSpPr>
          <p:nvPr/>
        </p:nvSpPr>
        <p:spPr>
          <a:xfrm>
            <a:off x="730245" y="1551493"/>
            <a:ext cx="7683508" cy="16490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Character correspondence</a:t>
            </a: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A human user is detected: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/>
              <a:t>if classifying the audio peaks, recorded during the insertion of the password, there exists an ordered subsequence of predicted labels that is the same one of the password.</a:t>
            </a:r>
          </a:p>
        </p:txBody>
      </p:sp>
    </p:spTree>
    <p:extLst>
      <p:ext uri="{BB962C8B-B14F-4D97-AF65-F5344CB8AC3E}">
        <p14:creationId xmlns:p14="http://schemas.microsoft.com/office/powerpoint/2010/main" val="20296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EA841-EAC5-49BA-A9F1-19BECFC4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114" y="1515978"/>
            <a:ext cx="4032714" cy="4224609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Training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neural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network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14000" lvl="1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over 200 audio files per key of the keyboard</a:t>
            </a:r>
          </a:p>
          <a:p>
            <a:pPr marL="322650" indent="-285750"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Type of possible features:</a:t>
            </a:r>
            <a:endParaRPr lang="en-GB" sz="18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699750" lvl="1" indent="-285750"/>
            <a:r>
              <a:rPr lang="en-GB" sz="1600" dirty="0"/>
              <a:t>Normalized FFT of touch peak</a:t>
            </a:r>
          </a:p>
          <a:p>
            <a:pPr marL="699750" lvl="1" indent="-285750"/>
            <a:r>
              <a:rPr lang="en-GB" sz="1600" dirty="0"/>
              <a:t>Normalized FFT of touch peak concatenated with the normalized  FFT of hit peak</a:t>
            </a:r>
          </a:p>
          <a:p>
            <a:pPr marL="699750" lvl="1" indent="-285750"/>
            <a:r>
              <a:rPr lang="en-GB" sz="1600" dirty="0"/>
              <a:t>Spectrogram of press peak</a:t>
            </a:r>
            <a:endParaRPr lang="it-IT" sz="16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Classification of the audio peaks detected during the insertion of the password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2BA0323-6697-4D4E-AF98-B077D3A7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6433DCEE-BFC2-40AF-8081-4EE6FFC1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6</a:t>
            </a:fld>
            <a:endParaRPr lang="it-IT" sz="11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B5AE9B-E727-4545-B738-6D4DBE6F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8576DA8-3E34-473A-99CA-2BC2B4B6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72" y="1647300"/>
            <a:ext cx="4032714" cy="1457772"/>
          </a:xfrm>
          <a:prstGeom prst="rect">
            <a:avLst/>
          </a:prstGeom>
        </p:spPr>
      </p:pic>
      <p:pic>
        <p:nvPicPr>
          <p:cNvPr id="13" name="Immagine 12" descr="Immagine che contiene testo, screenshot, elettronico, schermo&#10;&#10;Descrizione generata automaticamente">
            <a:extLst>
              <a:ext uri="{FF2B5EF4-FFF2-40B4-BE49-F238E27FC236}">
                <a16:creationId xmlns:a16="http://schemas.microsoft.com/office/drawing/2014/main" id="{AE6D9915-3388-4319-B0BD-93646F084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83" y="3297108"/>
            <a:ext cx="3255495" cy="2441621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B25310E7-D8F7-4431-8B66-AACF18CE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6" y="379340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</p:spTree>
    <p:extLst>
      <p:ext uri="{BB962C8B-B14F-4D97-AF65-F5344CB8AC3E}">
        <p14:creationId xmlns:p14="http://schemas.microsoft.com/office/powerpoint/2010/main" val="77196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F770E-8C9F-46F0-97DF-E9F07AEB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92" y="307734"/>
            <a:ext cx="6589231" cy="11721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Communication </a:t>
            </a:r>
            <a:br>
              <a:rPr lang="en-GB" sz="3700" dirty="0"/>
            </a:br>
            <a:r>
              <a:rPr lang="en-GB" sz="3700" dirty="0"/>
              <a:t>between client and server</a:t>
            </a:r>
            <a:endParaRPr lang="it-IT" sz="37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7A63581-5609-4EAD-A173-31860D0E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18" y="2093081"/>
            <a:ext cx="4696143" cy="2993791"/>
          </a:xfrm>
          <a:noFill/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E532B4B-62C9-460A-A5CD-948DC87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4427B06E-47BC-4289-B4DE-9CC783C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7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9124B1-5512-428A-9266-8FF4A610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028A6D8-24F6-4DB3-BB26-A6924320AB8E}"/>
              </a:ext>
            </a:extLst>
          </p:cNvPr>
          <p:cNvSpPr txBox="1">
            <a:spLocks/>
          </p:cNvSpPr>
          <p:nvPr/>
        </p:nvSpPr>
        <p:spPr>
          <a:xfrm>
            <a:off x="310864" y="2302676"/>
            <a:ext cx="3430958" cy="8225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m: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800" dirty="0"/>
              <a:t>user’s evaluation response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b="1" dirty="0">
                <a:solidFill>
                  <a:schemeClr val="accent2">
                    <a:lumMod val="75000"/>
                  </a:schemeClr>
                </a:solidFill>
              </a:rPr>
              <a:t>n:</a:t>
            </a:r>
            <a:r>
              <a:rPr lang="it-IT" sz="1800" dirty="0"/>
              <a:t> </a:t>
            </a:r>
            <a:r>
              <a:rPr lang="it-IT" sz="1800" dirty="0" err="1"/>
              <a:t>nonce</a:t>
            </a:r>
            <a:endParaRPr lang="it-IT" sz="1800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FEBEB036-3E87-4263-A21E-7B3272E8B78C}"/>
              </a:ext>
            </a:extLst>
          </p:cNvPr>
          <p:cNvSpPr/>
          <p:nvPr/>
        </p:nvSpPr>
        <p:spPr>
          <a:xfrm rot="5400000">
            <a:off x="1800790" y="3192206"/>
            <a:ext cx="451102" cy="344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C646B4E5-B920-46F2-8886-BEDC9BFF1F75}"/>
              </a:ext>
            </a:extLst>
          </p:cNvPr>
          <p:cNvSpPr txBox="1">
            <a:spLocks/>
          </p:cNvSpPr>
          <p:nvPr/>
        </p:nvSpPr>
        <p:spPr>
          <a:xfrm>
            <a:off x="310863" y="3786856"/>
            <a:ext cx="3430958" cy="4511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Clr>
                <a:schemeClr val="accent2">
                  <a:lumMod val="75000"/>
                </a:schemeClr>
              </a:buClr>
              <a:buNone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Limited amount of trials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596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1F325-A9A6-4DA0-BC6B-47E4ADE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14" y="812905"/>
            <a:ext cx="4136886" cy="839835"/>
          </a:xfrm>
        </p:spPr>
        <p:txBody>
          <a:bodyPr>
            <a:normAutofit/>
          </a:bodyPr>
          <a:lstStyle/>
          <a:p>
            <a:r>
              <a:rPr lang="en-GB" sz="2600" dirty="0"/>
              <a:t>Human detection</a:t>
            </a:r>
            <a:endParaRPr lang="it-IT" sz="2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8C74B5-0CD6-4C31-B56B-ABD908F08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899" y="1499715"/>
            <a:ext cx="4136885" cy="2805744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GB" sz="1700" dirty="0"/>
              <a:t>Time correspondence is the best method</a:t>
            </a:r>
          </a:p>
          <a:p>
            <a:pPr lvl="1"/>
            <a:r>
              <a:rPr lang="en-GB" sz="1700" b="1" dirty="0"/>
              <a:t>Accuracy of 100%</a:t>
            </a:r>
          </a:p>
          <a:p>
            <a:pPr marL="756000" lvl="2" indent="0">
              <a:buNone/>
            </a:pPr>
            <a:r>
              <a:rPr lang="en-GB" sz="1700" dirty="0"/>
              <a:t>with a password </a:t>
            </a:r>
            <a:r>
              <a:rPr lang="en-GB" sz="1700" dirty="0">
                <a:effectLst/>
              </a:rPr>
              <a:t>of 14 characters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Relaxation results</a:t>
            </a:r>
          </a:p>
          <a:p>
            <a:pPr marL="414000" lvl="1" indent="0">
              <a:buNone/>
            </a:pPr>
            <a:r>
              <a:rPr lang="en-GB" sz="1700" dirty="0"/>
              <a:t>the best relaxation percentage was 90%</a:t>
            </a:r>
            <a:endParaRPr lang="it-IT" sz="1700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12A717E-7EC9-4A7F-B655-8601F85D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29C14DA8-A664-4DCD-A799-51357DF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8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3F0B6A-64DD-409D-B457-1DE9EFF0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graphicFrame>
        <p:nvGraphicFramePr>
          <p:cNvPr id="6" name="Tabella 8">
            <a:extLst>
              <a:ext uri="{FF2B5EF4-FFF2-40B4-BE49-F238E27FC236}">
                <a16:creationId xmlns:a16="http://schemas.microsoft.com/office/drawing/2014/main" id="{AEC39855-003A-4CB5-A9F0-45D1B1DD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0438"/>
              </p:ext>
            </p:extLst>
          </p:nvPr>
        </p:nvGraphicFramePr>
        <p:xfrm>
          <a:off x="1057284" y="4145121"/>
          <a:ext cx="2892546" cy="1052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0952">
                  <a:extLst>
                    <a:ext uri="{9D8B030D-6E8A-4147-A177-3AD203B41FA5}">
                      <a16:colId xmlns:a16="http://schemas.microsoft.com/office/drawing/2014/main" val="3572717854"/>
                    </a:ext>
                  </a:extLst>
                </a:gridCol>
                <a:gridCol w="717907">
                  <a:extLst>
                    <a:ext uri="{9D8B030D-6E8A-4147-A177-3AD203B41FA5}">
                      <a16:colId xmlns:a16="http://schemas.microsoft.com/office/drawing/2014/main" val="153618238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1217878467"/>
                    </a:ext>
                  </a:extLst>
                </a:gridCol>
                <a:gridCol w="717631">
                  <a:extLst>
                    <a:ext uri="{9D8B030D-6E8A-4147-A177-3AD203B41FA5}">
                      <a16:colId xmlns:a16="http://schemas.microsoft.com/office/drawing/2014/main" val="4167416141"/>
                    </a:ext>
                  </a:extLst>
                </a:gridCol>
              </a:tblGrid>
              <a:tr h="385704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Type of problem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nd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rd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06467"/>
                  </a:ext>
                </a:extLst>
              </a:tr>
              <a:tr h="29091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Standard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19%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2977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Relaxed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83%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17%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79061"/>
                  </a:ext>
                </a:extLst>
              </a:tr>
            </a:tbl>
          </a:graphicData>
        </a:graphic>
      </p:graphicFrame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E0029DA4-F97F-42FB-9D4B-A4AEB919405A}"/>
              </a:ext>
            </a:extLst>
          </p:cNvPr>
          <p:cNvSpPr txBox="1">
            <a:spLocks/>
          </p:cNvSpPr>
          <p:nvPr/>
        </p:nvSpPr>
        <p:spPr>
          <a:xfrm>
            <a:off x="4653942" y="1499715"/>
            <a:ext cx="3905155" cy="429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Low noise during noise evaluation</a:t>
            </a:r>
          </a:p>
        </p:txBody>
      </p:sp>
      <p:sp>
        <p:nvSpPr>
          <p:cNvPr id="14" name="Segnaposto contenuto 3">
            <a:extLst>
              <a:ext uri="{FF2B5EF4-FFF2-40B4-BE49-F238E27FC236}">
                <a16:creationId xmlns:a16="http://schemas.microsoft.com/office/drawing/2014/main" id="{8EFF1924-4C97-4906-A912-4FDBFFF3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171" y="3605348"/>
            <a:ext cx="4034629" cy="429206"/>
          </a:xfrm>
        </p:spPr>
        <p:txBody>
          <a:bodyPr>
            <a:no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High noise during noise evaluation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DBD423E-E1D9-4771-AB25-4EBF0A668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37" y="1743256"/>
            <a:ext cx="2810943" cy="168404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2788F9D-0707-4DAA-B819-CC969FF04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79" y="3835434"/>
            <a:ext cx="2892546" cy="1730005"/>
          </a:xfrm>
          <a:prstGeom prst="rect">
            <a:avLst/>
          </a:prstGeom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F2B8CAAE-F604-43D6-AD69-253425592FAA}"/>
              </a:ext>
            </a:extLst>
          </p:cNvPr>
          <p:cNvSpPr txBox="1">
            <a:spLocks/>
          </p:cNvSpPr>
          <p:nvPr/>
        </p:nvSpPr>
        <p:spPr>
          <a:xfrm>
            <a:off x="4428775" y="780597"/>
            <a:ext cx="4136886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/>
              <a:t>Bot detection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5573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7DF24A26-7A54-438F-8EDA-1ED5D462F139}" vid="{99DC3FB6-DAB4-4E9B-B8DD-807B7DFD889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620</Words>
  <Application>Microsoft Office PowerPoint</Application>
  <PresentationFormat>Presentazione su schermo (4:3)</PresentationFormat>
  <Paragraphs>121</Paragraphs>
  <Slides>11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Calibri</vt:lpstr>
      <vt:lpstr>Calisto MT</vt:lpstr>
      <vt:lpstr>Wingdings 2</vt:lpstr>
      <vt:lpstr>Ardesia</vt:lpstr>
      <vt:lpstr>AcCAPPCHA: Design, Development and Security Analysis of an Invisible CAPPCHA based on an acoustic side-channel</vt:lpstr>
      <vt:lpstr>CAPTCHA (Completely Automated Public Turing-test-to-tell  Computers and Humans Apart)</vt:lpstr>
      <vt:lpstr>Design of a new CAPTCHA</vt:lpstr>
      <vt:lpstr>AcCAPPCHA  (Acoustic CAPPCHA)</vt:lpstr>
      <vt:lpstr>Evaluation of the user’s activity</vt:lpstr>
      <vt:lpstr>Presentazione standard di PowerPoint</vt:lpstr>
      <vt:lpstr>Evaluation of the user’s activity</vt:lpstr>
      <vt:lpstr>Communication  between client and server</vt:lpstr>
      <vt:lpstr>Human detection</vt:lpstr>
      <vt:lpstr>Future work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AcCAPPCHA: Design, Development and Security Analysis of an Invisible CAPPCHA based on an acoustic side-channel</dc:title>
  <dc:creator>Raffaele Di Nardo Di Maio</dc:creator>
  <cp:lastModifiedBy>Raffaele Di Nardo Di Maio</cp:lastModifiedBy>
  <cp:revision>74</cp:revision>
  <dcterms:created xsi:type="dcterms:W3CDTF">2021-02-13T16:31:51Z</dcterms:created>
  <dcterms:modified xsi:type="dcterms:W3CDTF">2021-02-20T15:16:11Z</dcterms:modified>
</cp:coreProperties>
</file>