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5" r:id="rId9"/>
    <p:sldId id="266" r:id="rId10"/>
    <p:sldId id="263" r:id="rId11"/>
    <p:sldId id="269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8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078D88A-CDC6-4A34-9738-93135D2CEF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B34E33C-BBDA-4FC6-B6F7-C2967CD74E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34D20-7556-479C-BC19-4F466F169EF3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4BC106-6074-48CE-A099-6721E3846C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76F469-BEA7-4F2F-989C-72EA469170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7142E-FEB7-4EFD-9F50-D59CA7B65D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0023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1E948-FF2A-455F-B768-BFC60EECBEC3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25B21-EB8D-4727-9DE9-60F73E6D20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9672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A855-06DC-44B9-8393-02EBCB9839B9}" type="datetime1">
              <a:rPr lang="it-IT" smtClean="0"/>
              <a:t>14/02/2021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220681"/>
            <a:ext cx="7766495" cy="888046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1263316"/>
            <a:ext cx="7285600" cy="295736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536E-EFC3-4416-9F77-98B87143CF7B}" type="datetime1">
              <a:rPr lang="it-IT" smtClean="0"/>
              <a:t>14/02/2021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98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371599"/>
            <a:ext cx="7765322" cy="277118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BF92-F7AF-428A-AAE5-DAED81DC40C7}" type="datetime1">
              <a:rPr lang="it-IT" smtClean="0"/>
              <a:t>14/02/2021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09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1548114"/>
            <a:ext cx="6977064" cy="205438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5AE6-D107-48E2-900B-59664191FB82}" type="datetime1">
              <a:rPr lang="it-IT" smtClean="0"/>
              <a:t>14/02/2021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60718" y="154058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3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5741-67B9-4A02-B25A-441472857A33}" type="datetime1">
              <a:rPr lang="it-IT" smtClean="0"/>
              <a:t>14/02/2021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838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1163052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3699891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3699891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3699891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31CA-2D22-4282-AD94-BC144D30F4B3}" type="datetime1">
              <a:rPr lang="it-IT" smtClean="0"/>
              <a:t>14/02/2021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4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5" y="2062251"/>
            <a:ext cx="2529046" cy="151911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19" y="2062251"/>
            <a:ext cx="2529046" cy="151911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21" y="2062251"/>
            <a:ext cx="2529046" cy="151911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93239" y="1066798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252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483" y="2135576"/>
            <a:ext cx="2319276" cy="132806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705166"/>
            <a:ext cx="2475738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1997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213" y="2136646"/>
            <a:ext cx="2319276" cy="133237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705165"/>
            <a:ext cx="2476753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3463491"/>
            <a:ext cx="2475738" cy="120380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680" y="2131834"/>
            <a:ext cx="2319276" cy="133165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705163"/>
            <a:ext cx="2475738" cy="1086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F837-09E0-4DCB-A0E3-CA8BA5377B3B}" type="datetime1">
              <a:rPr lang="it-IT" smtClean="0"/>
              <a:t>14/02/2021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054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2129589"/>
            <a:ext cx="7765322" cy="36616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0188-5FEE-4FB8-B823-9A73775E8ED1}" type="datetime1">
              <a:rPr lang="it-IT" smtClean="0"/>
              <a:t>14/02/2021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14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4232" y="1215189"/>
            <a:ext cx="2266435" cy="457601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1215189"/>
            <a:ext cx="5498885" cy="45760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6B16-4754-4DBC-9733-995BE40D4D0A}" type="datetime1">
              <a:rPr lang="it-IT" smtClean="0"/>
              <a:t>14/02/2021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43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1399-13B9-44D5-8D9F-21BC79F9DB1D}" type="datetime1">
              <a:rPr lang="it-IT" smtClean="0"/>
              <a:t>14/02/2021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41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5A4A-59AB-4958-95A5-2F04C3A96DFF}" type="datetime1">
              <a:rPr lang="it-IT" smtClean="0"/>
              <a:t>14/02/2021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81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2069429"/>
            <a:ext cx="3795373" cy="372177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2069431"/>
            <a:ext cx="3798499" cy="372176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08E0-2DA2-40D2-8EB4-4857379BCDB0}" type="datetime1">
              <a:rPr lang="it-IT" smtClean="0"/>
              <a:t>14/02/2021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04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427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942475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28D6-BC87-4E86-B2AD-716EA4FA84DF}" type="datetime1">
              <a:rPr lang="it-IT" smtClean="0"/>
              <a:t>14/02/2021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EB21C8E-66F3-48B3-A1E4-65421A9F08F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728361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829B5A0-849B-413A-9A10-0451BB2C146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32338" y="2942475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70FA-4B0B-4230-A637-FE720F0537CD}" type="datetime1">
              <a:rPr lang="it-IT" smtClean="0"/>
              <a:t>14/02/2021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2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3FD-5AC6-4BBB-A74D-F82C10F3EEB6}" type="datetime1">
              <a:rPr lang="it-IT" smtClean="0"/>
              <a:t>14/02/2021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28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239252"/>
            <a:ext cx="2780167" cy="1541181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1239252"/>
            <a:ext cx="4808943" cy="45519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780434"/>
            <a:ext cx="2780167" cy="3010766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2129-7590-4120-8078-37FF4C81E763}" type="datetime1">
              <a:rPr lang="it-IT" smtClean="0"/>
              <a:t>14/02/2021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23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1197170"/>
            <a:ext cx="3428146" cy="4618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81" y="1181091"/>
            <a:ext cx="3924676" cy="1560956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1311441"/>
            <a:ext cx="3165375" cy="434536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81" y="2775988"/>
            <a:ext cx="3924676" cy="288082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E26B-96C6-473F-9570-858F7BF8EB61}" type="datetime1">
              <a:rPr lang="it-IT" smtClean="0"/>
              <a:t>14/02/2021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7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7221" y="873214"/>
            <a:ext cx="658923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129589"/>
            <a:ext cx="7765322" cy="36616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8535C2-3BA1-4D5F-98C9-C340182CC0D3}" type="datetime1">
              <a:rPr lang="it-IT" smtClean="0"/>
              <a:pPr/>
              <a:t>14/02/2021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F98BA9-0B5D-48FD-8864-41A23C2934CC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CB413BF-B3ED-4CC5-B706-6768D511F10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4" y="67099"/>
            <a:ext cx="1172153" cy="11721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30B6A14-FCBD-42EF-8609-D6A7030D9AB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14" y="67099"/>
            <a:ext cx="1962369" cy="11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35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rgbClr val="0070C0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7C6C3-B2D3-44F3-9ADC-6944F372B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347" y="1744585"/>
            <a:ext cx="7765321" cy="222674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AcCAPPCHA</a:t>
            </a:r>
            <a:r>
              <a:rPr lang="en-GB" dirty="0"/>
              <a:t>:</a:t>
            </a:r>
            <a:br>
              <a:rPr lang="en-GB" dirty="0"/>
            </a:br>
            <a:r>
              <a:rPr lang="en-GB" sz="3600" dirty="0"/>
              <a:t>Design, Development and Security Analysis</a:t>
            </a:r>
            <a:br>
              <a:rPr lang="en-GB" sz="3600" dirty="0"/>
            </a:br>
            <a:r>
              <a:rPr lang="en-GB" sz="3600" dirty="0"/>
              <a:t>of an Invisible CAPPCHA based on</a:t>
            </a:r>
            <a:br>
              <a:rPr lang="en-GB" sz="3600" dirty="0"/>
            </a:br>
            <a:r>
              <a:rPr lang="en-GB" sz="3600" dirty="0"/>
              <a:t>an acoustic side-channel</a:t>
            </a:r>
            <a:endParaRPr lang="it-IT" sz="3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4C2F20-57E3-4515-90BE-8B0F25D13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969" y="5078230"/>
            <a:ext cx="2867962" cy="1049867"/>
          </a:xfrm>
        </p:spPr>
        <p:txBody>
          <a:bodyPr>
            <a:normAutofit/>
          </a:bodyPr>
          <a:lstStyle/>
          <a:p>
            <a:pPr algn="l"/>
            <a:r>
              <a:rPr lang="en-GB" sz="1800" dirty="0"/>
              <a:t>Candidate:</a:t>
            </a:r>
          </a:p>
          <a:p>
            <a:pPr algn="l"/>
            <a:r>
              <a:rPr lang="en-GB" sz="1800" dirty="0"/>
              <a:t>Di Nardo Di Maio Raffaele</a:t>
            </a:r>
            <a:endParaRPr lang="it-IT" sz="18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6C7C515B-7B72-4B27-8059-F3927F55C985}"/>
              </a:ext>
            </a:extLst>
          </p:cNvPr>
          <p:cNvSpPr txBox="1">
            <a:spLocks/>
          </p:cNvSpPr>
          <p:nvPr/>
        </p:nvSpPr>
        <p:spPr>
          <a:xfrm>
            <a:off x="6217692" y="5078230"/>
            <a:ext cx="1832339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/>
              <a:t>Supervisor:</a:t>
            </a:r>
          </a:p>
          <a:p>
            <a:pPr algn="l"/>
            <a:r>
              <a:rPr lang="en-GB" sz="1800" dirty="0" err="1"/>
              <a:t>Migliardi</a:t>
            </a:r>
            <a:r>
              <a:rPr lang="en-GB" sz="1800" dirty="0"/>
              <a:t> Mauro</a:t>
            </a:r>
            <a:endParaRPr lang="it-IT" sz="1800" dirty="0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62E92684-953A-416E-B67E-6B30C41F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5682" y="4304037"/>
            <a:ext cx="5004649" cy="365125"/>
          </a:xfrm>
        </p:spPr>
        <p:txBody>
          <a:bodyPr/>
          <a:lstStyle/>
          <a:p>
            <a:pPr algn="ctr"/>
            <a:r>
              <a:rPr lang="en-GB" sz="2000" dirty="0"/>
              <a:t>March 1</a:t>
            </a:r>
            <a:r>
              <a:rPr lang="en-GB" sz="2000" baseline="30000" dirty="0"/>
              <a:t>st</a:t>
            </a:r>
            <a:r>
              <a:rPr lang="en-GB" sz="2000" dirty="0"/>
              <a:t>, 2020</a:t>
            </a:r>
            <a:endParaRPr lang="it-IT" sz="2000" dirty="0"/>
          </a:p>
        </p:txBody>
      </p:sp>
      <p:sp>
        <p:nvSpPr>
          <p:cNvPr id="9" name="Segnaposto piè di pagina 3">
            <a:extLst>
              <a:ext uri="{FF2B5EF4-FFF2-40B4-BE49-F238E27FC236}">
                <a16:creationId xmlns:a16="http://schemas.microsoft.com/office/drawing/2014/main" id="{66119C0A-582C-4035-9881-59A2FBD17704}"/>
              </a:ext>
            </a:extLst>
          </p:cNvPr>
          <p:cNvSpPr txBox="1">
            <a:spLocks/>
          </p:cNvSpPr>
          <p:nvPr/>
        </p:nvSpPr>
        <p:spPr>
          <a:xfrm>
            <a:off x="2065681" y="1239261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Master degree in Computer Engineering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39380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ABFE1D-F121-4F29-AB59-619582BE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791" y="937553"/>
            <a:ext cx="7046431" cy="1172153"/>
          </a:xfrm>
        </p:spPr>
        <p:txBody>
          <a:bodyPr>
            <a:normAutofit fontScale="90000"/>
          </a:bodyPr>
          <a:lstStyle/>
          <a:p>
            <a:r>
              <a:rPr lang="en-GB" dirty="0"/>
              <a:t>Strength </a:t>
            </a:r>
            <a:br>
              <a:rPr lang="en-GB" dirty="0"/>
            </a:br>
            <a:r>
              <a:rPr lang="en-GB" dirty="0"/>
              <a:t>against most known attacks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C8FBE8-310A-406F-978C-5390D6A5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Eavesdropping</a:t>
            </a:r>
          </a:p>
          <a:p>
            <a:r>
              <a:rPr lang="en-GB" dirty="0"/>
              <a:t>Replay</a:t>
            </a:r>
          </a:p>
          <a:p>
            <a:endParaRPr lang="it-IT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1BFE5E86-D964-4183-876E-5CCA0A8B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D0708AE2-64A9-4D8A-A1B3-452DB38E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9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23818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6B4C79-E9E3-4DD7-98B8-06F69BB2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9036F2-331A-49DD-A8DF-2E3B1B85C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073" y="2009271"/>
            <a:ext cx="6739853" cy="2261937"/>
          </a:xfrm>
        </p:spPr>
        <p:txBody>
          <a:bodyPr/>
          <a:lstStyle/>
          <a:p>
            <a:pPr>
              <a:buClr>
                <a:schemeClr val="accent3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Improvement of character correspondence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Implementation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on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other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devices (smartphones &amp; tablets)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Relationship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between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accuracy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and:</a:t>
            </a:r>
          </a:p>
          <a:p>
            <a:pPr lvl="1"/>
            <a:r>
              <a:rPr lang="it-IT" dirty="0" err="1"/>
              <a:t>different</a:t>
            </a:r>
            <a:r>
              <a:rPr lang="it-IT" dirty="0"/>
              <a:t> users </a:t>
            </a:r>
            <a:r>
              <a:rPr lang="it-IT" dirty="0" err="1"/>
              <a:t>typing</a:t>
            </a:r>
            <a:r>
              <a:rPr lang="it-IT" dirty="0"/>
              <a:t> styles</a:t>
            </a:r>
          </a:p>
          <a:p>
            <a:pPr lvl="1"/>
            <a:r>
              <a:rPr lang="en-GB" dirty="0"/>
              <a:t>different level of wear and tear of a same hardware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C479DE-644D-423E-8422-12A3E92B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8943A0-7B70-445F-8AB8-CCE50DCC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7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C4BEA-4B1E-4073-AF0C-BAFECB80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84" y="2421815"/>
            <a:ext cx="6589231" cy="1172153"/>
          </a:xfrm>
        </p:spPr>
        <p:txBody>
          <a:bodyPr/>
          <a:lstStyle/>
          <a:p>
            <a:r>
              <a:rPr lang="en-GB" dirty="0"/>
              <a:t>Thanks for your attention</a:t>
            </a:r>
            <a:endParaRPr lang="it-IT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9853DD54-0253-4504-91C1-DD2D700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2C0EE5BD-9D7C-4CBB-A5EC-6654D875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11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207261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E8B2C5-1E8B-4DEF-A5FB-A1E06EC6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CAPTCHA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27F652-CC84-4631-8847-F41E03A2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Traditional CAPTCHAs</a:t>
            </a:r>
          </a:p>
          <a:p>
            <a:r>
              <a:rPr lang="en-GB" dirty="0"/>
              <a:t>Modern CAPTCHAs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A217BC-27F3-4E9B-892F-D86CB056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E193E0-13D6-4432-8F0C-30A0B8DA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z="1100" smtClean="0"/>
              <a:t>1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331570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C60AA-F0B0-44BA-B558-82E31594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AcCAPPCHA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694EFF-6A50-4BDD-A718-DCEA2F0A6D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Noise evaluation</a:t>
            </a:r>
          </a:p>
          <a:p>
            <a:r>
              <a:rPr lang="en-GB" dirty="0"/>
              <a:t>Audio during the password insertion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2A30C3-ABC9-493D-9224-C59D5144D3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Time correspondence</a:t>
            </a:r>
          </a:p>
          <a:p>
            <a:r>
              <a:rPr lang="en-GB" dirty="0"/>
              <a:t>Character correspondence</a:t>
            </a:r>
          </a:p>
          <a:p>
            <a:r>
              <a:rPr lang="en-GB" dirty="0"/>
              <a:t>Press peak structure</a:t>
            </a:r>
          </a:p>
          <a:p>
            <a:endParaRPr lang="it-IT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3AFB6E9-F7A0-4FDE-BF04-28A65CD2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B950B149-8015-43D5-96E3-3B0E3073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2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171694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4C82E4-A84D-4DB7-A399-5645977C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correspondence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68503E-092F-41E1-AC09-457CC34B9F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Initial tests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51198C2-AEC3-4313-9B25-7E4C0E38E3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Relaxation of the problem</a:t>
            </a:r>
            <a:endParaRPr lang="it-IT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15D9222B-8343-4806-BE1D-F97DBB63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BD2C1576-1021-419B-9372-6BD90716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3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70034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844F-95BA-4884-9767-BCFF9263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Character correspondence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0525F-A23A-4FF6-AB33-512DDB06A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347" y="2069429"/>
            <a:ext cx="7765321" cy="3721770"/>
          </a:xfrm>
        </p:spPr>
        <p:txBody>
          <a:bodyPr/>
          <a:lstStyle/>
          <a:p>
            <a:r>
              <a:rPr lang="en-GB" dirty="0"/>
              <a:t>Type of features</a:t>
            </a:r>
            <a:endParaRPr lang="it-IT" dirty="0"/>
          </a:p>
        </p:txBody>
      </p:sp>
      <p:sp>
        <p:nvSpPr>
          <p:cNvPr id="11" name="Segnaposto piè di pagina 3">
            <a:extLst>
              <a:ext uri="{FF2B5EF4-FFF2-40B4-BE49-F238E27FC236}">
                <a16:creationId xmlns:a16="http://schemas.microsoft.com/office/drawing/2014/main" id="{FA8090EF-B010-46DD-97F8-51029F56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2" name="Segnaposto numero diapositiva 4">
            <a:extLst>
              <a:ext uri="{FF2B5EF4-FFF2-40B4-BE49-F238E27FC236}">
                <a16:creationId xmlns:a16="http://schemas.microsoft.com/office/drawing/2014/main" id="{411A5088-7FBF-4671-96E2-488118F9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4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202967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EA841-EAC5-49BA-A9F1-19BECFC4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347" y="1503947"/>
            <a:ext cx="3795373" cy="4287252"/>
          </a:xfrm>
        </p:spPr>
        <p:txBody>
          <a:bodyPr/>
          <a:lstStyle/>
          <a:p>
            <a:r>
              <a:rPr lang="en-GB" dirty="0"/>
              <a:t>Data Acquisition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2D4E39-ECCD-4C26-A060-78BAF8305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169" y="1503947"/>
            <a:ext cx="3798499" cy="4287253"/>
          </a:xfrm>
        </p:spPr>
        <p:txBody>
          <a:bodyPr/>
          <a:lstStyle/>
          <a:p>
            <a:r>
              <a:rPr lang="en-GB" dirty="0"/>
              <a:t>Classification</a:t>
            </a:r>
            <a:endParaRPr lang="it-IT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D2BA0323-6697-4D4E-AF98-B077D3A7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6433DCEE-BFC2-40AF-8081-4EE6FFC1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5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77196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F770E-8C9F-46F0-97DF-E9F07AEB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21" y="873214"/>
            <a:ext cx="6589231" cy="117215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/>
              <a:t>Communication </a:t>
            </a:r>
            <a:br>
              <a:rPr lang="en-GB" sz="3700" dirty="0"/>
            </a:br>
            <a:r>
              <a:rPr lang="en-GB" sz="3700" dirty="0"/>
              <a:t>between client and server</a:t>
            </a:r>
            <a:endParaRPr lang="it-IT" sz="3700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7A63581-5609-4EAD-A173-31860D0E0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54" y="2081461"/>
            <a:ext cx="5743705" cy="3661612"/>
          </a:xfrm>
          <a:noFill/>
        </p:spPr>
      </p:pic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BE532B4B-62C9-460A-A5CD-948DC87B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4" name="Segnaposto numero diapositiva 4">
            <a:extLst>
              <a:ext uri="{FF2B5EF4-FFF2-40B4-BE49-F238E27FC236}">
                <a16:creationId xmlns:a16="http://schemas.microsoft.com/office/drawing/2014/main" id="{4427B06E-47BC-4289-B4DE-9CC783C0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6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155963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1F325-A9A6-4DA0-BC6B-47E4ADE5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Human detection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8C74B5-0CD6-4C31-B56B-ABD908F08D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86A6432-0C71-44F6-BA40-7880441882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Relaxation results</a:t>
            </a: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12A717E-7EC9-4A7F-B655-8601F85D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29C14DA8-A664-4DCD-A799-51357DF0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7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55732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C4D82F-1869-4B47-A6C3-9F37855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 detection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DFE650-6B67-475D-BA84-620FC14C13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Pipe bot</a:t>
            </a:r>
          </a:p>
          <a:p>
            <a:r>
              <a:rPr lang="en-GB" dirty="0" err="1"/>
              <a:t>Pynput</a:t>
            </a:r>
            <a:r>
              <a:rPr lang="en-GB" dirty="0"/>
              <a:t> bot</a:t>
            </a:r>
          </a:p>
          <a:p>
            <a:r>
              <a:rPr lang="en-GB" dirty="0"/>
              <a:t>Team viewer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7764D0A-8D70-458F-9AB6-16DF3BE030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8D9BAA77-6343-42F9-AE34-23C6B3ED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1771D739-BB27-4602-88AA-6AB5729A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8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2591824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7DF24A26-7A54-438F-8EDA-1ED5D462F139}" vid="{99DC3FB6-DAB4-4E9B-B8DD-807B7DFD889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202</Words>
  <Application>Microsoft Office PowerPoint</Application>
  <PresentationFormat>Presentazione su schermo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Calibri</vt:lpstr>
      <vt:lpstr>Calisto MT</vt:lpstr>
      <vt:lpstr>Wingdings 2</vt:lpstr>
      <vt:lpstr>Ardesia</vt:lpstr>
      <vt:lpstr>AcCAPPCHA: Design, Development and Security Analysis of an Invisible CAPPCHA based on an acoustic side-channel</vt:lpstr>
      <vt:lpstr>CAPTCHA</vt:lpstr>
      <vt:lpstr>AcCAPPCHA</vt:lpstr>
      <vt:lpstr>Time correspondence</vt:lpstr>
      <vt:lpstr>Character correspondence</vt:lpstr>
      <vt:lpstr>Presentazione standard di PowerPoint</vt:lpstr>
      <vt:lpstr>Communication  between client and server</vt:lpstr>
      <vt:lpstr>Human detection</vt:lpstr>
      <vt:lpstr>Bot detection</vt:lpstr>
      <vt:lpstr>Strength  against most known attacks</vt:lpstr>
      <vt:lpstr>Future work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AcCAPPCHA: Design, Development and Security Analysis of an Invisible CAPPCHA based on an acoustic side-channel</dc:title>
  <dc:creator>Raffaele Di Nardo Di Maio</dc:creator>
  <cp:lastModifiedBy>Raffaele Di Nardo Di Maio</cp:lastModifiedBy>
  <cp:revision>6</cp:revision>
  <dcterms:created xsi:type="dcterms:W3CDTF">2021-02-13T16:31:51Z</dcterms:created>
  <dcterms:modified xsi:type="dcterms:W3CDTF">2021-02-14T10:28:52Z</dcterms:modified>
</cp:coreProperties>
</file>