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2" r:id="rId4"/>
    <p:sldId id="270" r:id="rId5"/>
    <p:sldId id="258" r:id="rId6"/>
    <p:sldId id="262" r:id="rId7"/>
    <p:sldId id="265" r:id="rId8"/>
    <p:sldId id="271" r:id="rId9"/>
    <p:sldId id="268" r:id="rId10"/>
    <p:sldId id="260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9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59380-EC23-4022-8139-273B018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D7BCA-1234-41EA-91C1-52767FB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780D3-94B0-4B53-A57C-974CDBF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10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31E3944-3B51-44EB-8415-AE7173B460E2}"/>
              </a:ext>
            </a:extLst>
          </p:cNvPr>
          <p:cNvSpPr txBox="1">
            <a:spLocks/>
          </p:cNvSpPr>
          <p:nvPr/>
        </p:nvSpPr>
        <p:spPr>
          <a:xfrm>
            <a:off x="4653942" y="1819311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0EB7F44B-EDE9-4C61-A48E-703DA04C01B9}"/>
              </a:ext>
            </a:extLst>
          </p:cNvPr>
          <p:cNvSpPr txBox="1">
            <a:spLocks/>
          </p:cNvSpPr>
          <p:nvPr/>
        </p:nvSpPr>
        <p:spPr>
          <a:xfrm>
            <a:off x="537371" y="1819311"/>
            <a:ext cx="4034629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2CD9F7-2A7D-4ACF-A0C5-18494647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24" y="2018461"/>
            <a:ext cx="3745572" cy="22439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4D6330-EFB8-43CF-97AE-EF01FCD4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8" y="2005006"/>
            <a:ext cx="3745572" cy="2240192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52EF38DF-A664-449A-9CBE-661CBBE8276C}"/>
              </a:ext>
            </a:extLst>
          </p:cNvPr>
          <p:cNvSpPr txBox="1">
            <a:spLocks/>
          </p:cNvSpPr>
          <p:nvPr/>
        </p:nvSpPr>
        <p:spPr>
          <a:xfrm>
            <a:off x="2503557" y="510465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Bot detection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8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5"/>
            <a:ext cx="3643474" cy="10545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or behaviour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97" y="3278579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detect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313631" y="1383632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4971600" y="1383632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3815880" y="2353874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4995592" y="1923185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New CAPTCHA </a:t>
            </a:r>
            <a:r>
              <a:rPr lang="it-IT" sz="1400" dirty="0" err="1">
                <a:solidFill>
                  <a:schemeClr val="tx2"/>
                </a:solidFill>
              </a:rPr>
              <a:t>based</a:t>
            </a:r>
            <a:r>
              <a:rPr lang="it-IT" sz="1400" dirty="0">
                <a:solidFill>
                  <a:schemeClr val="tx2"/>
                </a:solidFill>
              </a:rPr>
              <a:t> on the </a:t>
            </a:r>
            <a:r>
              <a:rPr lang="it-IT" sz="1400" dirty="0" err="1">
                <a:solidFill>
                  <a:schemeClr val="tx2"/>
                </a:solidFill>
              </a:rPr>
              <a:t>analysis</a:t>
            </a:r>
            <a:r>
              <a:rPr lang="it-IT" sz="14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acoustic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r>
              <a:rPr lang="en-GB" sz="1400" dirty="0">
                <a:solidFill>
                  <a:schemeClr val="tx2"/>
                </a:solidFill>
              </a:rPr>
              <a:t> of the PC microphone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password,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477195" y="1923185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</a:t>
            </a:r>
            <a:r>
              <a:rPr lang="it-IT" sz="1400" dirty="0" err="1">
                <a:solidFill>
                  <a:schemeClr val="tx2"/>
                </a:solidFill>
              </a:rPr>
              <a:t>accelerometer</a:t>
            </a:r>
            <a:r>
              <a:rPr lang="it-IT" sz="1400" dirty="0">
                <a:solidFill>
                  <a:schemeClr val="tx2"/>
                </a:solidFill>
              </a:rPr>
              <a:t>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 err="1">
                <a:solidFill>
                  <a:schemeClr val="tx2"/>
                </a:solidFill>
              </a:rPr>
              <a:t>difference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between</a:t>
            </a:r>
            <a:r>
              <a:rPr lang="it-IT" sz="1400" dirty="0">
                <a:solidFill>
                  <a:schemeClr val="tx2"/>
                </a:solidFill>
              </a:rPr>
              <a:t> hardware </a:t>
            </a:r>
            <a:r>
              <a:rPr lang="it-IT" sz="1400" dirty="0" err="1">
                <a:solidFill>
                  <a:schemeClr val="tx2"/>
                </a:solidFill>
              </a:rPr>
              <a:t>vibrations</a:t>
            </a:r>
            <a:r>
              <a:rPr lang="it-IT" sz="1400" dirty="0">
                <a:solidFill>
                  <a:schemeClr val="tx2"/>
                </a:solidFill>
              </a:rPr>
              <a:t> and hand </a:t>
            </a:r>
            <a:r>
              <a:rPr lang="it-IT" sz="1400" dirty="0" err="1">
                <a:solidFill>
                  <a:schemeClr val="tx2"/>
                </a:solidFill>
              </a:rPr>
              <a:t>movements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4DA699-E7BE-4B68-B5AD-09D218041A53}"/>
              </a:ext>
            </a:extLst>
          </p:cNvPr>
          <p:cNvSpPr txBox="1">
            <a:spLocks/>
          </p:cNvSpPr>
          <p:nvPr/>
        </p:nvSpPr>
        <p:spPr>
          <a:xfrm>
            <a:off x="4995592" y="4261011"/>
            <a:ext cx="3159177" cy="1490084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>
            <a:glow rad="101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client and server</a:t>
            </a:r>
            <a:endParaRPr lang="it-IT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18F343-043B-4E38-A2C6-40634B250B6B}"/>
              </a:ext>
            </a:extLst>
          </p:cNvPr>
          <p:cNvSpPr txBox="1"/>
          <p:nvPr/>
        </p:nvSpPr>
        <p:spPr>
          <a:xfrm>
            <a:off x="4995592" y="3869466"/>
            <a:ext cx="31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Main phases of the analysis: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5" y="2356521"/>
            <a:ext cx="5967367" cy="235660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335505"/>
            <a:ext cx="7683508" cy="41826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>
                <a:effectLst/>
              </a:rPr>
              <a:t>Each audio peak, detected during the insertion of the password, is identified by a key of the keyboard.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all the characters of the password are found in the sequence of keys associated to the audio peaks.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8" y="1151989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789272"/>
            <a:ext cx="4293302" cy="25607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85303"/>
              </p:ext>
            </p:extLst>
          </p:nvPr>
        </p:nvGraphicFramePr>
        <p:xfrm>
          <a:off x="1057284" y="435477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E1B3DD6-C99A-4915-999F-0A6BCAB57586}"/>
              </a:ext>
            </a:extLst>
          </p:cNvPr>
          <p:cNvSpPr txBox="1">
            <a:spLocks/>
          </p:cNvSpPr>
          <p:nvPr/>
        </p:nvSpPr>
        <p:spPr>
          <a:xfrm>
            <a:off x="4714507" y="1345291"/>
            <a:ext cx="3880200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Strength against known attacks</a:t>
            </a:r>
            <a:endParaRPr lang="it-IT" sz="26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15B4C77A-227D-4183-813F-3B7F700DB1D8}"/>
              </a:ext>
            </a:extLst>
          </p:cNvPr>
          <p:cNvSpPr txBox="1">
            <a:spLocks/>
          </p:cNvSpPr>
          <p:nvPr/>
        </p:nvSpPr>
        <p:spPr>
          <a:xfrm>
            <a:off x="4870924" y="4205263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35CDA2D-8CBA-47FC-8AA5-325B98B03165}"/>
              </a:ext>
            </a:extLst>
          </p:cNvPr>
          <p:cNvSpPr txBox="1">
            <a:spLocks/>
          </p:cNvSpPr>
          <p:nvPr/>
        </p:nvSpPr>
        <p:spPr>
          <a:xfrm>
            <a:off x="4870924" y="2186324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31E7BD5A-9EBF-4DFA-A19F-C253E9B06BAB}"/>
              </a:ext>
            </a:extLst>
          </p:cNvPr>
          <p:cNvSpPr txBox="1">
            <a:spLocks/>
          </p:cNvSpPr>
          <p:nvPr/>
        </p:nvSpPr>
        <p:spPr>
          <a:xfrm>
            <a:off x="544899" y="582215"/>
            <a:ext cx="8049808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Experimental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655" y="634846"/>
            <a:ext cx="4648689" cy="508318"/>
          </a:xfrm>
        </p:spPr>
        <p:txBody>
          <a:bodyPr>
            <a:noAutofit/>
          </a:bodyPr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1095258" y="1993088"/>
            <a:ext cx="6553774" cy="830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devices                                  </a:t>
            </a:r>
            <a:r>
              <a:rPr lang="it-IT" dirty="0">
                <a:effectLst/>
              </a:rPr>
              <a:t>e.g. smartphones &amp; tablets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1095257" y="2812017"/>
            <a:ext cx="6735462" cy="1378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2000" dirty="0" err="1">
                <a:effectLst/>
              </a:rPr>
              <a:t>different</a:t>
            </a:r>
            <a:r>
              <a:rPr lang="it-IT" sz="2000" dirty="0">
                <a:effectLst/>
              </a:rPr>
              <a:t> users </a:t>
            </a:r>
            <a:r>
              <a:rPr lang="it-IT" sz="2000" dirty="0" err="1">
                <a:effectLst/>
              </a:rPr>
              <a:t>typing</a:t>
            </a:r>
            <a:r>
              <a:rPr lang="it-IT" sz="2000" dirty="0">
                <a:effectLst/>
              </a:rPr>
              <a:t> styles</a:t>
            </a:r>
          </a:p>
          <a:p>
            <a:pPr lvl="1"/>
            <a:r>
              <a:rPr lang="en-GB" sz="2000" dirty="0">
                <a:effectLst/>
              </a:rPr>
              <a:t>different level of wear and tear of a same hardware</a:t>
            </a:r>
            <a:endParaRPr lang="it-IT" sz="20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1095255" y="1427400"/>
            <a:ext cx="6790255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563</Words>
  <Application>Microsoft Office PowerPoint</Application>
  <PresentationFormat>Presentazione su schermo (4:3)</PresentationFormat>
  <Paragraphs>122</Paragraphs>
  <Slides>11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Evaluation of the user’s activity</vt:lpstr>
      <vt:lpstr>Presentazione standard di PowerPoint</vt:lpstr>
      <vt:lpstr>Communication  between client and server</vt:lpstr>
      <vt:lpstr>Human detection</vt:lpstr>
      <vt:lpstr>Future work</vt:lpstr>
      <vt:lpstr>Thanks for your attention</vt:lpstr>
      <vt:lpstr>Evaluation of the user’s activity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89</cp:revision>
  <dcterms:created xsi:type="dcterms:W3CDTF">2021-02-13T16:31:51Z</dcterms:created>
  <dcterms:modified xsi:type="dcterms:W3CDTF">2021-03-01T10:45:36Z</dcterms:modified>
</cp:coreProperties>
</file>