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5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70" r:id="rId5"/>
    <p:sldId id="258" r:id="rId6"/>
    <p:sldId id="260" r:id="rId7"/>
    <p:sldId id="262" r:id="rId8"/>
    <p:sldId id="266" r:id="rId9"/>
    <p:sldId id="265" r:id="rId10"/>
    <p:sldId id="269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078D88A-CDC6-4A34-9738-93135D2CEF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B34E33C-BBDA-4FC6-B6F7-C2967CD74E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34D20-7556-479C-BC19-4F466F169EF3}" type="datetimeFigureOut">
              <a:rPr lang="it-IT" smtClean="0"/>
              <a:t>15/02/2021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04BC106-6074-48CE-A099-6721E3846C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276F469-BEA7-4F2F-989C-72EA469170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7142E-FEB7-4EFD-9F50-D59CA7B65D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00237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1E948-FF2A-455F-B768-BFC60EECBEC3}" type="datetimeFigureOut">
              <a:rPr lang="it-IT" smtClean="0"/>
              <a:t>15/02/2021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25B21-EB8D-4727-9DE9-60F73E6D20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96727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0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220681"/>
            <a:ext cx="7766495" cy="888046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1263316"/>
            <a:ext cx="7285600" cy="2957365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898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371599"/>
            <a:ext cx="7765322" cy="277118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093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1548114"/>
            <a:ext cx="6977064" cy="205438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660718" y="154058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39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5838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1163052"/>
            <a:ext cx="776532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133503"/>
            <a:ext cx="2475738" cy="156638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3699891"/>
            <a:ext cx="2475738" cy="209130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2133503"/>
            <a:ext cx="2475738" cy="156638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3699891"/>
            <a:ext cx="2475738" cy="209130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2133503"/>
            <a:ext cx="2475738" cy="156638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3699891"/>
            <a:ext cx="2475738" cy="209130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3407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45" y="2062251"/>
            <a:ext cx="2529046" cy="151911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719" y="2062251"/>
            <a:ext cx="2529046" cy="151911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621" y="2062251"/>
            <a:ext cx="2529046" cy="151911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93239" y="1066798"/>
            <a:ext cx="776532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252" y="3444960"/>
            <a:ext cx="2475738" cy="1222337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483" y="2135576"/>
            <a:ext cx="2319276" cy="132806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705166"/>
            <a:ext cx="2475738" cy="108603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1997" y="3444960"/>
            <a:ext cx="2475738" cy="1222337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213" y="2136646"/>
            <a:ext cx="2319276" cy="133237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705165"/>
            <a:ext cx="2476753" cy="108603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3463491"/>
            <a:ext cx="2475738" cy="1203806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680" y="2131834"/>
            <a:ext cx="2319276" cy="1331657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705163"/>
            <a:ext cx="2475738" cy="1086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054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2129589"/>
            <a:ext cx="7765322" cy="366161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6143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4232" y="1215189"/>
            <a:ext cx="2266435" cy="457601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1215189"/>
            <a:ext cx="5498885" cy="457601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243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41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481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2069429"/>
            <a:ext cx="3795373" cy="372177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2069431"/>
            <a:ext cx="3798499" cy="372176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04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427" y="2045367"/>
            <a:ext cx="3657258" cy="85107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942475"/>
            <a:ext cx="3657258" cy="284872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EB21C8E-66F3-48B3-A1E4-65421A9F08F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728361" y="2045367"/>
            <a:ext cx="3657258" cy="85107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5829B5A0-849B-413A-9A10-0451BB2C146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32338" y="2942475"/>
            <a:ext cx="3657258" cy="284872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7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020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28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239252"/>
            <a:ext cx="2780167" cy="1541181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1239252"/>
            <a:ext cx="4808943" cy="45519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780434"/>
            <a:ext cx="2780167" cy="3010766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223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1197170"/>
            <a:ext cx="3428146" cy="4618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281" y="1181091"/>
            <a:ext cx="3924676" cy="1560956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1311441"/>
            <a:ext cx="3165375" cy="4345369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9281" y="2775988"/>
            <a:ext cx="3924676" cy="288082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70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7221" y="873214"/>
            <a:ext cx="6589231" cy="11721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129589"/>
            <a:ext cx="7765322" cy="366161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it-IT"/>
              <a:t>Di Nardo Di Maio Raffaele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DF98BA9-0B5D-48FD-8864-41A23C2934CC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CB413BF-B3ED-4CC5-B706-6768D511F10B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4" y="67099"/>
            <a:ext cx="1172153" cy="117215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30B6A14-FCBD-42EF-8609-D6A7030D9ABC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14" y="67099"/>
            <a:ext cx="1962369" cy="117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35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rgbClr val="0070C0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37C6C3-B2D3-44F3-9ADC-6944F372B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347" y="1744585"/>
            <a:ext cx="7765321" cy="222674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AcCAPPCHA</a:t>
            </a:r>
            <a:r>
              <a:rPr lang="en-GB" dirty="0"/>
              <a:t>:</a:t>
            </a:r>
            <a:br>
              <a:rPr lang="en-GB" dirty="0"/>
            </a:br>
            <a:r>
              <a:rPr lang="en-GB" sz="3600" dirty="0"/>
              <a:t>Design, Development and Security Analysis</a:t>
            </a:r>
            <a:br>
              <a:rPr lang="en-GB" sz="3600" dirty="0"/>
            </a:br>
            <a:r>
              <a:rPr lang="en-GB" sz="3600" dirty="0"/>
              <a:t>of an Invisible CAPPCHA based on</a:t>
            </a:r>
            <a:br>
              <a:rPr lang="en-GB" sz="3600" dirty="0"/>
            </a:br>
            <a:r>
              <a:rPr lang="en-GB" sz="3600" dirty="0"/>
              <a:t>an acoustic side-channel</a:t>
            </a:r>
            <a:endParaRPr lang="it-IT" sz="36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E4C2F20-57E3-4515-90BE-8B0F25D13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969" y="5078230"/>
            <a:ext cx="2867962" cy="1049867"/>
          </a:xfrm>
        </p:spPr>
        <p:txBody>
          <a:bodyPr>
            <a:normAutofit/>
          </a:bodyPr>
          <a:lstStyle/>
          <a:p>
            <a:pPr algn="l"/>
            <a:r>
              <a:rPr lang="en-GB" sz="1800" dirty="0"/>
              <a:t>Candidate:</a:t>
            </a:r>
          </a:p>
          <a:p>
            <a:pPr algn="l"/>
            <a:r>
              <a:rPr lang="en-GB" sz="1800" dirty="0"/>
              <a:t>Di Nardo Di Maio Raffaele</a:t>
            </a:r>
            <a:endParaRPr lang="it-IT" sz="1800" dirty="0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6C7C515B-7B72-4B27-8059-F3927F55C985}"/>
              </a:ext>
            </a:extLst>
          </p:cNvPr>
          <p:cNvSpPr txBox="1">
            <a:spLocks/>
          </p:cNvSpPr>
          <p:nvPr/>
        </p:nvSpPr>
        <p:spPr>
          <a:xfrm>
            <a:off x="6217692" y="5078230"/>
            <a:ext cx="1832339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/>
              <a:t>Supervisor:</a:t>
            </a:r>
          </a:p>
          <a:p>
            <a:pPr algn="l"/>
            <a:r>
              <a:rPr lang="en-GB" sz="1800" dirty="0" err="1"/>
              <a:t>Migliardi</a:t>
            </a:r>
            <a:r>
              <a:rPr lang="en-GB" sz="1800" dirty="0"/>
              <a:t> Mauro</a:t>
            </a:r>
            <a:endParaRPr lang="it-IT" sz="1800" dirty="0"/>
          </a:p>
        </p:txBody>
      </p:sp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62E92684-953A-416E-B67E-6B30C41F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5680" y="4159653"/>
            <a:ext cx="5004649" cy="365125"/>
          </a:xfrm>
        </p:spPr>
        <p:txBody>
          <a:bodyPr/>
          <a:lstStyle/>
          <a:p>
            <a:pPr algn="ctr"/>
            <a:r>
              <a:rPr lang="it-IT" sz="2200" dirty="0">
                <a:effectLst/>
              </a:rPr>
              <a:t>March 1</a:t>
            </a:r>
            <a:r>
              <a:rPr lang="it-IT" sz="2200" baseline="30000" dirty="0">
                <a:effectLst/>
              </a:rPr>
              <a:t>st</a:t>
            </a:r>
            <a:r>
              <a:rPr lang="it-IT" sz="2200" dirty="0">
                <a:effectLst/>
              </a:rPr>
              <a:t>, 2021  </a:t>
            </a:r>
          </a:p>
        </p:txBody>
      </p:sp>
      <p:sp>
        <p:nvSpPr>
          <p:cNvPr id="9" name="Segnaposto piè di pagina 3">
            <a:extLst>
              <a:ext uri="{FF2B5EF4-FFF2-40B4-BE49-F238E27FC236}">
                <a16:creationId xmlns:a16="http://schemas.microsoft.com/office/drawing/2014/main" id="{66119C0A-582C-4035-9881-59A2FBD17704}"/>
              </a:ext>
            </a:extLst>
          </p:cNvPr>
          <p:cNvSpPr txBox="1">
            <a:spLocks/>
          </p:cNvSpPr>
          <p:nvPr/>
        </p:nvSpPr>
        <p:spPr>
          <a:xfrm>
            <a:off x="2065681" y="1239261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i="1" dirty="0"/>
              <a:t>Master degree in Computer Engineering</a:t>
            </a:r>
            <a:endParaRPr lang="it-IT" sz="2400" i="1" dirty="0"/>
          </a:p>
        </p:txBody>
      </p:sp>
    </p:spTree>
    <p:extLst>
      <p:ext uri="{BB962C8B-B14F-4D97-AF65-F5344CB8AC3E}">
        <p14:creationId xmlns:p14="http://schemas.microsoft.com/office/powerpoint/2010/main" val="39380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6B4C79-E9E3-4DD7-98B8-06F69BB2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9036F2-331A-49DD-A8DF-2E3B1B85C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073" y="2009271"/>
            <a:ext cx="6739853" cy="2261937"/>
          </a:xfrm>
        </p:spPr>
        <p:txBody>
          <a:bodyPr/>
          <a:lstStyle/>
          <a:p>
            <a:pPr>
              <a:buClr>
                <a:schemeClr val="accent3">
                  <a:lumMod val="75000"/>
                </a:schemeClr>
              </a:buClr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Improvement of character correspondence</a:t>
            </a:r>
            <a:endParaRPr lang="it-IT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Clr>
                <a:schemeClr val="accent3">
                  <a:lumMod val="75000"/>
                </a:schemeClr>
              </a:buClr>
            </a:pPr>
            <a:r>
              <a:rPr lang="it-IT" dirty="0" err="1">
                <a:solidFill>
                  <a:schemeClr val="accent2">
                    <a:lumMod val="75000"/>
                  </a:schemeClr>
                </a:solidFill>
              </a:rPr>
              <a:t>Implementation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 on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</a:rPr>
              <a:t>other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 devices (smartphones &amp; tablets)</a:t>
            </a:r>
          </a:p>
          <a:p>
            <a:pPr>
              <a:buClr>
                <a:schemeClr val="accent3">
                  <a:lumMod val="75000"/>
                </a:schemeClr>
              </a:buClr>
            </a:pPr>
            <a:r>
              <a:rPr lang="it-IT" dirty="0" err="1">
                <a:solidFill>
                  <a:schemeClr val="accent2">
                    <a:lumMod val="75000"/>
                  </a:schemeClr>
                </a:solidFill>
              </a:rPr>
              <a:t>Relationship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</a:rPr>
              <a:t>between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</a:rPr>
              <a:t>accuracy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 and:</a:t>
            </a:r>
          </a:p>
          <a:p>
            <a:pPr lvl="1"/>
            <a:r>
              <a:rPr lang="it-IT" dirty="0" err="1"/>
              <a:t>different</a:t>
            </a:r>
            <a:r>
              <a:rPr lang="it-IT" dirty="0"/>
              <a:t> users </a:t>
            </a:r>
            <a:r>
              <a:rPr lang="it-IT" dirty="0" err="1"/>
              <a:t>typing</a:t>
            </a:r>
            <a:r>
              <a:rPr lang="it-IT" dirty="0"/>
              <a:t> styles</a:t>
            </a:r>
          </a:p>
          <a:p>
            <a:pPr lvl="1"/>
            <a:r>
              <a:rPr lang="en-GB" dirty="0"/>
              <a:t>different level of wear and tear of a same hardware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6C479DE-644D-423E-8422-12A3E92B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8943A0-7B70-445F-8AB8-CCE50DCC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9</a:t>
            </a:fld>
            <a:endParaRPr lang="it-IT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CD50C7DB-A4C2-46F5-B6E4-205A0DFC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</p:spTree>
    <p:extLst>
      <p:ext uri="{BB962C8B-B14F-4D97-AF65-F5344CB8AC3E}">
        <p14:creationId xmlns:p14="http://schemas.microsoft.com/office/powerpoint/2010/main" val="240478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C4BEA-4B1E-4073-AF0C-BAFECB80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384" y="2421815"/>
            <a:ext cx="6589231" cy="1172153"/>
          </a:xfrm>
        </p:spPr>
        <p:txBody>
          <a:bodyPr/>
          <a:lstStyle/>
          <a:p>
            <a:r>
              <a:rPr lang="en-GB" dirty="0"/>
              <a:t>Thanks for your attention</a:t>
            </a:r>
            <a:endParaRPr lang="it-IT" dirty="0"/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9853DD54-0253-4504-91C1-DD2D7000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7" name="Segnaposto numero diapositiva 4">
            <a:extLst>
              <a:ext uri="{FF2B5EF4-FFF2-40B4-BE49-F238E27FC236}">
                <a16:creationId xmlns:a16="http://schemas.microsoft.com/office/drawing/2014/main" id="{2C0EE5BD-9D7C-4CBB-A5EC-6654D875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 smtClean="0"/>
              <a:t>10</a:t>
            </a:fld>
            <a:endParaRPr lang="it-IT" sz="110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2537C78-F076-4393-867D-7F69485D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</p:spTree>
    <p:extLst>
      <p:ext uri="{BB962C8B-B14F-4D97-AF65-F5344CB8AC3E}">
        <p14:creationId xmlns:p14="http://schemas.microsoft.com/office/powerpoint/2010/main" val="207261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E8B2C5-1E8B-4DEF-A5FB-A1E06EC60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64" y="247329"/>
            <a:ext cx="8251686" cy="1172153"/>
          </a:xfrm>
        </p:spPr>
        <p:txBody>
          <a:bodyPr>
            <a:normAutofit fontScale="90000"/>
          </a:bodyPr>
          <a:lstStyle/>
          <a:p>
            <a:r>
              <a:rPr lang="en-GB" dirty="0"/>
              <a:t>CAPTCHA</a:t>
            </a:r>
            <a:br>
              <a:rPr lang="en-GB" dirty="0"/>
            </a:br>
            <a:r>
              <a:rPr lang="en-GB" sz="2400" dirty="0"/>
              <a:t>(</a:t>
            </a:r>
            <a:r>
              <a:rPr lang="en-GB" sz="2400" b="1" i="1" dirty="0">
                <a:effectLst/>
              </a:rPr>
              <a:t>C</a:t>
            </a:r>
            <a:r>
              <a:rPr lang="en-GB" sz="2400" i="1" dirty="0">
                <a:effectLst/>
              </a:rPr>
              <a:t>ompletely </a:t>
            </a:r>
            <a:r>
              <a:rPr lang="en-GB" sz="2400" b="1" i="1" dirty="0">
                <a:effectLst/>
              </a:rPr>
              <a:t>A</a:t>
            </a:r>
            <a:r>
              <a:rPr lang="en-GB" sz="2400" i="1" dirty="0">
                <a:effectLst/>
              </a:rPr>
              <a:t>utomated </a:t>
            </a:r>
            <a:r>
              <a:rPr lang="en-GB" sz="2400" b="1" i="1" dirty="0">
                <a:effectLst/>
              </a:rPr>
              <a:t>P</a:t>
            </a:r>
            <a:r>
              <a:rPr lang="en-GB" sz="2400" i="1" dirty="0">
                <a:effectLst/>
              </a:rPr>
              <a:t>ublic </a:t>
            </a:r>
            <a:r>
              <a:rPr lang="en-GB" sz="2400" b="1" i="1" dirty="0">
                <a:effectLst/>
              </a:rPr>
              <a:t>T</a:t>
            </a:r>
            <a:r>
              <a:rPr lang="en-GB" sz="2400" i="1" dirty="0">
                <a:effectLst/>
              </a:rPr>
              <a:t>uring-test-to-tell </a:t>
            </a:r>
            <a:br>
              <a:rPr lang="en-GB" sz="2400" i="1" dirty="0">
                <a:effectLst/>
              </a:rPr>
            </a:br>
            <a:r>
              <a:rPr lang="en-GB" sz="2400" b="1" i="1" dirty="0">
                <a:effectLst/>
              </a:rPr>
              <a:t>C</a:t>
            </a:r>
            <a:r>
              <a:rPr lang="en-GB" sz="2400" i="1" dirty="0">
                <a:effectLst/>
              </a:rPr>
              <a:t>omputers and </a:t>
            </a:r>
            <a:r>
              <a:rPr lang="en-GB" sz="2400" b="1" i="1" dirty="0">
                <a:effectLst/>
              </a:rPr>
              <a:t>H</a:t>
            </a:r>
            <a:r>
              <a:rPr lang="en-GB" sz="2400" i="1" dirty="0">
                <a:effectLst/>
              </a:rPr>
              <a:t>umans </a:t>
            </a:r>
            <a:r>
              <a:rPr lang="en-GB" sz="2400" b="1" i="1" dirty="0">
                <a:effectLst/>
              </a:rPr>
              <a:t>A</a:t>
            </a:r>
            <a:r>
              <a:rPr lang="en-GB" sz="2400" i="1" dirty="0">
                <a:effectLst/>
              </a:rPr>
              <a:t>part</a:t>
            </a:r>
            <a:r>
              <a:rPr lang="en-GB" sz="2400" dirty="0"/>
              <a:t>)</a:t>
            </a:r>
            <a:endParaRPr lang="it-IT" sz="2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27F652-CC84-4631-8847-F41E03A2F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64" y="1720518"/>
            <a:ext cx="3886654" cy="1564099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Traditional CAPTCHAs</a:t>
            </a:r>
          </a:p>
          <a:p>
            <a:pPr marL="414000" lvl="1" indent="0">
              <a:buNone/>
            </a:pPr>
            <a:r>
              <a:rPr lang="en-GB" sz="1400" dirty="0"/>
              <a:t>based on cognitive capabilities of the user (e.g. Image-based and text based CAPTCHAs)</a:t>
            </a:r>
            <a:r>
              <a:rPr lang="en-GB" dirty="0"/>
              <a:t> 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CC8F8DF5-CD4D-4DAF-9B28-687D386CC10B}"/>
              </a:ext>
            </a:extLst>
          </p:cNvPr>
          <p:cNvSpPr txBox="1">
            <a:spLocks/>
          </p:cNvSpPr>
          <p:nvPr/>
        </p:nvSpPr>
        <p:spPr>
          <a:xfrm>
            <a:off x="4807196" y="1717764"/>
            <a:ext cx="3886654" cy="15641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Modern CAPTCHAs</a:t>
            </a:r>
          </a:p>
          <a:p>
            <a:pPr marL="414000" lvl="1" indent="0">
              <a:buNone/>
            </a:pPr>
            <a:r>
              <a:rPr lang="en-GB" sz="1400" dirty="0"/>
              <a:t>based on the human’s physical identity and on the evaluation of data from sensors or activity of the users on the web site (e.g. Google </a:t>
            </a:r>
            <a:r>
              <a:rPr lang="en-GB" sz="1400" dirty="0" err="1"/>
              <a:t>ReCAPTCHAs</a:t>
            </a:r>
            <a:r>
              <a:rPr lang="en-GB" sz="1400" dirty="0"/>
              <a:t>)</a:t>
            </a:r>
            <a:endParaRPr lang="it-IT" sz="1400" dirty="0"/>
          </a:p>
        </p:txBody>
      </p:sp>
      <p:pic>
        <p:nvPicPr>
          <p:cNvPr id="8" name="Immagine 7" descr="Immagine che contiene testo, strada, autostrada&#10;&#10;Descrizione generata automaticamente">
            <a:extLst>
              <a:ext uri="{FF2B5EF4-FFF2-40B4-BE49-F238E27FC236}">
                <a16:creationId xmlns:a16="http://schemas.microsoft.com/office/drawing/2014/main" id="{0E45CAA1-383C-4D35-A559-93F51C009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695" y="3234297"/>
            <a:ext cx="1334494" cy="1929828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A37CF49D-0B2F-4120-A2AD-D58C5C597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29" y="3234297"/>
            <a:ext cx="2023010" cy="1929828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485CEE73-0E98-428C-A2EC-DD178D107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566" y="3231544"/>
            <a:ext cx="2493355" cy="700027"/>
          </a:xfrm>
          <a:prstGeom prst="rect">
            <a:avLst/>
          </a:prstGeom>
        </p:spPr>
      </p:pic>
      <p:sp>
        <p:nvSpPr>
          <p:cNvPr id="23" name="Segnaposto piè di pagina 3">
            <a:extLst>
              <a:ext uri="{FF2B5EF4-FFF2-40B4-BE49-F238E27FC236}">
                <a16:creationId xmlns:a16="http://schemas.microsoft.com/office/drawing/2014/main" id="{2D0A5DE9-1DAD-41ED-BD80-06164883E037}"/>
              </a:ext>
            </a:extLst>
          </p:cNvPr>
          <p:cNvSpPr txBox="1">
            <a:spLocks/>
          </p:cNvSpPr>
          <p:nvPr/>
        </p:nvSpPr>
        <p:spPr>
          <a:xfrm>
            <a:off x="435114" y="5883276"/>
            <a:ext cx="550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/>
              <a:t>Di Nardo Di Maio Raffaele</a:t>
            </a:r>
            <a:endParaRPr lang="it-IT" sz="1100" dirty="0"/>
          </a:p>
        </p:txBody>
      </p:sp>
      <p:sp>
        <p:nvSpPr>
          <p:cNvPr id="24" name="Segnaposto numero diapositiva 4">
            <a:extLst>
              <a:ext uri="{FF2B5EF4-FFF2-40B4-BE49-F238E27FC236}">
                <a16:creationId xmlns:a16="http://schemas.microsoft.com/office/drawing/2014/main" id="{0572735E-477D-4858-AB9D-B67D59A384EC}"/>
              </a:ext>
            </a:extLst>
          </p:cNvPr>
          <p:cNvSpPr txBox="1">
            <a:spLocks/>
          </p:cNvSpPr>
          <p:nvPr/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F98BA9-0B5D-48FD-8864-41A23C2934CC}" type="slidenum">
              <a:rPr lang="it-IT" sz="1100" smtClean="0"/>
              <a:pPr/>
              <a:t>1</a:t>
            </a:fld>
            <a:endParaRPr lang="it-IT" sz="1100"/>
          </a:p>
        </p:txBody>
      </p:sp>
      <p:sp>
        <p:nvSpPr>
          <p:cNvPr id="25" name="Segnaposto data 4">
            <a:extLst>
              <a:ext uri="{FF2B5EF4-FFF2-40B4-BE49-F238E27FC236}">
                <a16:creationId xmlns:a16="http://schemas.microsoft.com/office/drawing/2014/main" id="{BCF4946F-5486-4914-8035-3BB1E61B7640}"/>
              </a:ext>
            </a:extLst>
          </p:cNvPr>
          <p:cNvSpPr txBox="1">
            <a:spLocks/>
          </p:cNvSpPr>
          <p:nvPr/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03/01/2021</a:t>
            </a:r>
          </a:p>
        </p:txBody>
      </p:sp>
    </p:spTree>
    <p:extLst>
      <p:ext uri="{BB962C8B-B14F-4D97-AF65-F5344CB8AC3E}">
        <p14:creationId xmlns:p14="http://schemas.microsoft.com/office/powerpoint/2010/main" val="331570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8C60AA-F0B0-44BA-B558-82E31594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221" y="387073"/>
            <a:ext cx="6589231" cy="1172153"/>
          </a:xfrm>
        </p:spPr>
        <p:txBody>
          <a:bodyPr/>
          <a:lstStyle/>
          <a:p>
            <a:r>
              <a:rPr lang="en-GB" dirty="0" err="1"/>
              <a:t>AcCAPPCHA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694EFF-6A50-4BDD-A718-DCEA2F0A6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3245" y="2887550"/>
            <a:ext cx="3330713" cy="1577840"/>
          </a:xfrm>
          <a:solidFill>
            <a:schemeClr val="accent2">
              <a:lumMod val="75000"/>
            </a:schemeClr>
          </a:solidFill>
          <a:ln>
            <a:noFill/>
          </a:ln>
          <a:effectLst>
            <a:glow rad="228600">
              <a:srgbClr val="0070C0">
                <a:alpha val="4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Clr>
                <a:srgbClr val="0070C0"/>
              </a:buClr>
            </a:pPr>
            <a:r>
              <a:rPr lang="en-GB" sz="1600" dirty="0"/>
              <a:t>Noise evaluation</a:t>
            </a:r>
          </a:p>
          <a:p>
            <a:pPr>
              <a:buClr>
                <a:srgbClr val="0070C0"/>
              </a:buClr>
            </a:pPr>
            <a:r>
              <a:rPr lang="en-GB" sz="1600" dirty="0"/>
              <a:t>Evaluation of the user’s activity during the password insertion</a:t>
            </a:r>
          </a:p>
          <a:p>
            <a:pPr>
              <a:buClr>
                <a:srgbClr val="0070C0"/>
              </a:buClr>
            </a:pPr>
            <a:r>
              <a:rPr lang="en-GB" sz="1600" dirty="0"/>
              <a:t>Communication between client and server</a:t>
            </a:r>
            <a:endParaRPr lang="it-IT" sz="1600" dirty="0"/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73AFB6E9-F7A0-4FDE-BF04-28A65CD2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B950B149-8015-43D5-96E3-3B0E3073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 smtClean="0"/>
              <a:t>2</a:t>
            </a:fld>
            <a:endParaRPr lang="it-IT" sz="110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E952E2-F78D-4146-9423-FC19E730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03/01/2021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7ACA4234-3B2A-4CF1-AA13-B4FFC7816778}"/>
              </a:ext>
            </a:extLst>
          </p:cNvPr>
          <p:cNvSpPr txBox="1">
            <a:spLocks/>
          </p:cNvSpPr>
          <p:nvPr/>
        </p:nvSpPr>
        <p:spPr>
          <a:xfrm>
            <a:off x="217557" y="1356526"/>
            <a:ext cx="8708886" cy="84037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GB" sz="1600" dirty="0"/>
              <a:t>Acoustic CAPPCHA  (Completely Automated Public Physical test to tell Computer </a:t>
            </a:r>
            <a:r>
              <a:rPr lang="it-IT" sz="1600" dirty="0"/>
              <a:t>and </a:t>
            </a:r>
            <a:r>
              <a:rPr lang="it-IT" sz="1600" dirty="0" err="1"/>
              <a:t>Humans</a:t>
            </a:r>
            <a:r>
              <a:rPr lang="it-IT" sz="1600" dirty="0"/>
              <a:t> </a:t>
            </a:r>
            <a:r>
              <a:rPr lang="it-IT" sz="1600" dirty="0" err="1"/>
              <a:t>Apart</a:t>
            </a:r>
            <a:r>
              <a:rPr lang="it-IT" sz="1600" dirty="0"/>
              <a:t>) </a:t>
            </a:r>
          </a:p>
          <a:p>
            <a:pPr marL="36900" indent="0" algn="ctr">
              <a:buNone/>
            </a:pPr>
            <a:r>
              <a:rPr lang="it-IT" sz="1700" dirty="0" err="1"/>
              <a:t>based</a:t>
            </a:r>
            <a:r>
              <a:rPr lang="it-IT" sz="1700" dirty="0"/>
              <a:t> on the </a:t>
            </a:r>
            <a:r>
              <a:rPr lang="it-IT" sz="1700" dirty="0" err="1"/>
              <a:t>analysis</a:t>
            </a:r>
            <a:r>
              <a:rPr lang="it-IT" sz="1700" dirty="0"/>
              <a:t> of an acoustic side-</a:t>
            </a:r>
            <a:r>
              <a:rPr lang="it-IT" sz="1700" dirty="0" err="1"/>
              <a:t>channel</a:t>
            </a:r>
            <a:r>
              <a:rPr lang="en-GB" sz="1700" dirty="0"/>
              <a:t> of the PC microphone </a:t>
            </a:r>
            <a:endParaRPr lang="it-IT" sz="17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4A21BA2-635A-4D24-B1DC-95A2E07600E2}"/>
              </a:ext>
            </a:extLst>
          </p:cNvPr>
          <p:cNvSpPr txBox="1"/>
          <p:nvPr/>
        </p:nvSpPr>
        <p:spPr>
          <a:xfrm>
            <a:off x="435114" y="2347658"/>
            <a:ext cx="3368844" cy="369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Main phases of the analysis: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94A74128-332E-4FDA-821B-72F17ABF3A9E}"/>
              </a:ext>
            </a:extLst>
          </p:cNvPr>
          <p:cNvSpPr/>
          <p:nvPr/>
        </p:nvSpPr>
        <p:spPr>
          <a:xfrm>
            <a:off x="4150895" y="3442703"/>
            <a:ext cx="613610" cy="385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825EC61F-19A1-4BEA-A563-9808AD68DF46}"/>
              </a:ext>
            </a:extLst>
          </p:cNvPr>
          <p:cNvSpPr txBox="1">
            <a:spLocks/>
          </p:cNvSpPr>
          <p:nvPr/>
        </p:nvSpPr>
        <p:spPr>
          <a:xfrm>
            <a:off x="4856744" y="2333799"/>
            <a:ext cx="3814011" cy="7211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400" dirty="0"/>
              <a:t>Noise evaluation</a:t>
            </a:r>
            <a:endParaRPr lang="it-IT" sz="24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D1B7F3F-65FB-4380-A848-9C9F122F55D0}"/>
              </a:ext>
            </a:extLst>
          </p:cNvPr>
          <p:cNvSpPr txBox="1"/>
          <p:nvPr/>
        </p:nvSpPr>
        <p:spPr>
          <a:xfrm>
            <a:off x="4872789" y="2887550"/>
            <a:ext cx="37979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>
                  <a:lumMod val="75000"/>
                </a:schemeClr>
              </a:buClr>
              <a:buFont typeface="Wingdings 2" panose="05020102010507070707" pitchFamily="18" charset="2"/>
              <a:buChar char=""/>
            </a:pPr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efore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the user </a:t>
            </a: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types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the password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it-IT" sz="1400" dirty="0">
                <a:solidFill>
                  <a:schemeClr val="tx2"/>
                </a:solidFill>
              </a:rPr>
              <a:t>A 2 seconds long audio file </a:t>
            </a:r>
            <a:r>
              <a:rPr lang="it-IT" sz="1400" dirty="0" err="1">
                <a:solidFill>
                  <a:schemeClr val="tx2"/>
                </a:solidFill>
              </a:rPr>
              <a:t>is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dirty="0" err="1">
                <a:solidFill>
                  <a:schemeClr val="tx2"/>
                </a:solidFill>
              </a:rPr>
              <a:t>recorded</a:t>
            </a:r>
            <a:r>
              <a:rPr lang="it-IT" sz="1400" dirty="0">
                <a:solidFill>
                  <a:schemeClr val="tx2"/>
                </a:solidFill>
              </a:rPr>
              <a:t> and a </a:t>
            </a:r>
            <a:r>
              <a:rPr lang="it-IT" sz="1400" dirty="0" err="1">
                <a:solidFill>
                  <a:schemeClr val="tx2"/>
                </a:solidFill>
              </a:rPr>
              <a:t>noise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dirty="0" err="1">
                <a:solidFill>
                  <a:schemeClr val="tx2"/>
                </a:solidFill>
              </a:rPr>
              <a:t>threshold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dirty="0" err="1">
                <a:solidFill>
                  <a:schemeClr val="tx2"/>
                </a:solidFill>
              </a:rPr>
              <a:t>is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dirty="0" err="1">
                <a:solidFill>
                  <a:schemeClr val="tx2"/>
                </a:solidFill>
              </a:rPr>
              <a:t>evaluated</a:t>
            </a:r>
            <a:endParaRPr lang="it-IT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 2" panose="05020102010507070707" pitchFamily="18" charset="2"/>
              <a:buChar char=""/>
            </a:pP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During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the </a:t>
            </a: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insertion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of the password</a:t>
            </a:r>
          </a:p>
          <a:p>
            <a:pPr marL="414000" lvl="1" indent="0">
              <a:buNone/>
            </a:pPr>
            <a:r>
              <a:rPr lang="it-IT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audio file </a:t>
            </a:r>
            <a:r>
              <a:rPr lang="it-IT" sz="1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it-IT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recorded</a:t>
            </a:r>
            <a:r>
              <a:rPr lang="it-IT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it-IT" sz="1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</a:t>
            </a:r>
            <a:r>
              <a:rPr lang="it-IT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</a:t>
            </a:r>
            <a:r>
              <a:rPr lang="it-IT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audio </a:t>
            </a:r>
            <a:r>
              <a:rPr lang="it-IT" sz="1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peaks</a:t>
            </a:r>
            <a:r>
              <a:rPr lang="it-IT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it-IT" sz="1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</a:t>
            </a:r>
            <a:r>
              <a:rPr lang="it-IT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</a:t>
            </a:r>
            <a:r>
              <a:rPr lang="it-IT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intensity</a:t>
            </a:r>
            <a:r>
              <a:rPr lang="it-IT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it-IT" sz="1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greater</a:t>
            </a:r>
            <a:r>
              <a:rPr lang="it-IT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</a:t>
            </a:r>
            <a:r>
              <a:rPr lang="it-IT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noise</a:t>
            </a:r>
            <a:r>
              <a:rPr lang="it-IT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threshold</a:t>
            </a:r>
            <a:r>
              <a:rPr lang="it-IT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are </a:t>
            </a:r>
            <a:r>
              <a:rPr lang="it-IT" sz="1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related</a:t>
            </a:r>
            <a:r>
              <a:rPr lang="it-IT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the </a:t>
            </a:r>
            <a:r>
              <a:rPr lang="it-IT" sz="1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keyboard</a:t>
            </a:r>
            <a:r>
              <a:rPr lang="it-IT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events</a:t>
            </a:r>
            <a:r>
              <a:rPr lang="it-IT" sz="15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694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DD1C7-517E-4112-9173-A9200353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94" y="379338"/>
            <a:ext cx="6223011" cy="1172153"/>
          </a:xfrm>
        </p:spPr>
        <p:txBody>
          <a:bodyPr>
            <a:normAutofit/>
          </a:bodyPr>
          <a:lstStyle/>
          <a:p>
            <a:r>
              <a:rPr lang="en-GB" sz="3400" dirty="0"/>
              <a:t>Evaluation of the user’s activity</a:t>
            </a:r>
            <a:endParaRPr lang="it-IT" sz="3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162C4F-850C-4765-9F2E-271807378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865" y="1551491"/>
            <a:ext cx="3891173" cy="4287836"/>
          </a:xfrm>
        </p:spPr>
        <p:txBody>
          <a:bodyPr>
            <a:normAutofit/>
          </a:bodyPr>
          <a:lstStyle/>
          <a:p>
            <a:pPr marL="36900" indent="0">
              <a:buClr>
                <a:srgbClr val="0070C0"/>
              </a:buClr>
              <a:buNone/>
            </a:pPr>
            <a:r>
              <a:rPr lang="en-GB" b="1" dirty="0">
                <a:solidFill>
                  <a:srgbClr val="0070C0"/>
                </a:solidFill>
              </a:rPr>
              <a:t>Time correspondence</a:t>
            </a:r>
          </a:p>
          <a:p>
            <a:pPr marL="36900" indent="0">
              <a:buClr>
                <a:srgbClr val="0070C0"/>
              </a:buClr>
              <a:buNone/>
            </a:pPr>
            <a:r>
              <a:rPr lang="en-GB" sz="1600" dirty="0"/>
              <a:t>A human user is detected:</a:t>
            </a:r>
            <a:endParaRPr lang="it-IT" sz="1600" dirty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Exact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problem</a:t>
            </a:r>
            <a:endParaRPr lang="it-IT"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450000" lvl="1" indent="0">
              <a:buNone/>
            </a:pPr>
            <a:r>
              <a:rPr lang="it-IT" sz="1600" dirty="0" err="1"/>
              <a:t>if</a:t>
            </a:r>
            <a:r>
              <a:rPr lang="it-IT" sz="1600" dirty="0"/>
              <a:t> the time instants of </a:t>
            </a:r>
            <a:r>
              <a:rPr lang="it-IT" sz="1600" dirty="0" err="1"/>
              <a:t>keyboard</a:t>
            </a:r>
            <a:r>
              <a:rPr lang="it-IT" sz="1600" dirty="0"/>
              <a:t> events, </a:t>
            </a:r>
            <a:r>
              <a:rPr lang="it-IT" sz="1600" dirty="0" err="1"/>
              <a:t>generated</a:t>
            </a:r>
            <a:r>
              <a:rPr lang="it-IT" sz="1600" dirty="0"/>
              <a:t> </a:t>
            </a:r>
            <a:r>
              <a:rPr lang="it-IT" sz="1600" dirty="0" err="1"/>
              <a:t>during</a:t>
            </a:r>
            <a:r>
              <a:rPr lang="it-IT" sz="1600" dirty="0"/>
              <a:t> the </a:t>
            </a:r>
            <a:r>
              <a:rPr lang="it-IT" sz="1600" dirty="0" err="1"/>
              <a:t>insertion</a:t>
            </a:r>
            <a:r>
              <a:rPr lang="it-IT" sz="1600" dirty="0"/>
              <a:t> of the password, </a:t>
            </a:r>
            <a:r>
              <a:rPr lang="it-IT" sz="1600" dirty="0" err="1"/>
              <a:t>overlap</a:t>
            </a:r>
            <a:r>
              <a:rPr lang="it-IT" sz="1600" dirty="0"/>
              <a:t> with the time instants of audio </a:t>
            </a:r>
            <a:r>
              <a:rPr lang="it-IT" sz="1600" dirty="0" err="1"/>
              <a:t>peaks</a:t>
            </a:r>
            <a:r>
              <a:rPr lang="it-IT" sz="1600" dirty="0"/>
              <a:t> </a:t>
            </a:r>
            <a:r>
              <a:rPr lang="it-IT" sz="1600" dirty="0" err="1"/>
              <a:t>detected</a:t>
            </a:r>
            <a:r>
              <a:rPr lang="it-IT" sz="1600" dirty="0"/>
              <a:t> </a:t>
            </a:r>
            <a:r>
              <a:rPr lang="it-IT" sz="1600" dirty="0" err="1"/>
              <a:t>during</a:t>
            </a:r>
            <a:r>
              <a:rPr lang="it-IT" sz="1600" dirty="0"/>
              <a:t> the </a:t>
            </a:r>
            <a:r>
              <a:rPr lang="it-IT" sz="1600" dirty="0" err="1"/>
              <a:t>insertion</a:t>
            </a:r>
            <a:r>
              <a:rPr lang="it-IT" sz="1600" dirty="0"/>
              <a:t> of the password</a:t>
            </a:r>
          </a:p>
          <a:p>
            <a:pPr marL="358650" indent="-285750">
              <a:buClr>
                <a:schemeClr val="accent2">
                  <a:lumMod val="75000"/>
                </a:schemeClr>
              </a:buClr>
            </a:pP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Relaxation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 of the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problem</a:t>
            </a:r>
            <a:endParaRPr lang="it-IT"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450000" lvl="1" indent="0">
              <a:buNone/>
            </a:pPr>
            <a:r>
              <a:rPr lang="it-IT" sz="1600" dirty="0" err="1"/>
              <a:t>if</a:t>
            </a:r>
            <a:r>
              <a:rPr lang="it-IT" sz="1600" dirty="0"/>
              <a:t> a </a:t>
            </a:r>
            <a:r>
              <a:rPr lang="it-IT" sz="1600" dirty="0" err="1"/>
              <a:t>fixed</a:t>
            </a:r>
            <a:r>
              <a:rPr lang="it-IT" sz="1600" dirty="0"/>
              <a:t> </a:t>
            </a:r>
            <a:r>
              <a:rPr lang="it-IT" sz="1600" dirty="0" err="1"/>
              <a:t>percentage</a:t>
            </a:r>
            <a:r>
              <a:rPr lang="it-IT" sz="1600" dirty="0"/>
              <a:t> of the time instants of the audio </a:t>
            </a:r>
            <a:r>
              <a:rPr lang="it-IT" sz="1600" dirty="0" err="1"/>
              <a:t>peaks</a:t>
            </a:r>
            <a:r>
              <a:rPr lang="it-IT" sz="1600" dirty="0"/>
              <a:t> </a:t>
            </a:r>
            <a:r>
              <a:rPr lang="it-IT" sz="1600" dirty="0" err="1"/>
              <a:t>overlaps</a:t>
            </a:r>
            <a:r>
              <a:rPr lang="it-IT" sz="1600" dirty="0"/>
              <a:t> with the time </a:t>
            </a:r>
            <a:r>
              <a:rPr lang="it-IT" sz="1600" dirty="0" err="1"/>
              <a:t>instansts</a:t>
            </a:r>
            <a:r>
              <a:rPr lang="it-IT" sz="1600" dirty="0"/>
              <a:t> </a:t>
            </a:r>
            <a:r>
              <a:rPr lang="it-IT" sz="1600" dirty="0" err="1"/>
              <a:t>related</a:t>
            </a:r>
            <a:r>
              <a:rPr lang="it-IT" sz="1600" dirty="0"/>
              <a:t> to </a:t>
            </a:r>
            <a:r>
              <a:rPr lang="it-IT" sz="1600" dirty="0" err="1"/>
              <a:t>keyboard</a:t>
            </a:r>
            <a:r>
              <a:rPr lang="it-IT" sz="1600" dirty="0"/>
              <a:t> events</a:t>
            </a:r>
            <a:endParaRPr lang="en-GB" sz="160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C93C59-309E-4155-91FA-100D7B33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4497E4-4481-4F98-933F-8FB06FAE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592C2E-5EFA-4CB9-9D7E-7C715242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3</a:t>
            </a:fld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3294C76B-FF60-49E2-A670-74C74306A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55" y="2418430"/>
            <a:ext cx="4414725" cy="331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3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B0525F-A23A-4FF6-AB33-512DDB06A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347" y="1528008"/>
            <a:ext cx="6027970" cy="1481409"/>
          </a:xfrm>
        </p:spPr>
        <p:txBody>
          <a:bodyPr>
            <a:normAutofit/>
          </a:bodyPr>
          <a:lstStyle/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r>
              <a:rPr lang="en-GB" b="1" dirty="0">
                <a:solidFill>
                  <a:srgbClr val="0070C0"/>
                </a:solidFill>
              </a:rPr>
              <a:t>Character correspondence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Data acquisition</a:t>
            </a:r>
          </a:p>
          <a:p>
            <a:pPr marL="414000" lvl="1" indent="0">
              <a:buNone/>
            </a:pPr>
            <a:r>
              <a:rPr lang="en-GB" sz="1600" dirty="0"/>
              <a:t>200 audio files per key  of the keyboard + data augmentation</a:t>
            </a:r>
          </a:p>
        </p:txBody>
      </p:sp>
      <p:sp>
        <p:nvSpPr>
          <p:cNvPr id="11" name="Segnaposto piè di pagina 3">
            <a:extLst>
              <a:ext uri="{FF2B5EF4-FFF2-40B4-BE49-F238E27FC236}">
                <a16:creationId xmlns:a16="http://schemas.microsoft.com/office/drawing/2014/main" id="{FA8090EF-B010-46DD-97F8-51029F56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12" name="Segnaposto numero diapositiva 4">
            <a:extLst>
              <a:ext uri="{FF2B5EF4-FFF2-40B4-BE49-F238E27FC236}">
                <a16:creationId xmlns:a16="http://schemas.microsoft.com/office/drawing/2014/main" id="{411A5088-7FBF-4671-96E2-488118F9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 smtClean="0"/>
              <a:t>4</a:t>
            </a:fld>
            <a:endParaRPr lang="it-IT" sz="110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2F6833-909F-48B3-A0D0-236C3D2E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pic>
        <p:nvPicPr>
          <p:cNvPr id="8" name="Immagine 7" descr="Immagine che contiene testo, schermo, nero&#10;&#10;Descrizione generata automaticamente">
            <a:extLst>
              <a:ext uri="{FF2B5EF4-FFF2-40B4-BE49-F238E27FC236}">
                <a16:creationId xmlns:a16="http://schemas.microsoft.com/office/drawing/2014/main" id="{52F8EE8A-7188-4764-8611-AF1248642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17" y="2896936"/>
            <a:ext cx="6830377" cy="2697420"/>
          </a:xfrm>
          <a:prstGeom prst="rect">
            <a:avLst/>
          </a:prstGeom>
        </p:spPr>
      </p:pic>
      <p:sp>
        <p:nvSpPr>
          <p:cNvPr id="13" name="Titolo 1">
            <a:extLst>
              <a:ext uri="{FF2B5EF4-FFF2-40B4-BE49-F238E27FC236}">
                <a16:creationId xmlns:a16="http://schemas.microsoft.com/office/drawing/2014/main" id="{51E42AED-7193-42C0-B159-AEC0F2444857}"/>
              </a:ext>
            </a:extLst>
          </p:cNvPr>
          <p:cNvSpPr txBox="1">
            <a:spLocks/>
          </p:cNvSpPr>
          <p:nvPr/>
        </p:nvSpPr>
        <p:spPr>
          <a:xfrm>
            <a:off x="1460494" y="379338"/>
            <a:ext cx="6223011" cy="11721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400"/>
              <a:t>Evaluation of the user’s activity</a:t>
            </a:r>
            <a:endParaRPr lang="it-IT" sz="3400" dirty="0"/>
          </a:p>
        </p:txBody>
      </p:sp>
    </p:spTree>
    <p:extLst>
      <p:ext uri="{BB962C8B-B14F-4D97-AF65-F5344CB8AC3E}">
        <p14:creationId xmlns:p14="http://schemas.microsoft.com/office/powerpoint/2010/main" val="202967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DEA841-EAC5-49BA-A9F1-19BECFC42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114" y="1528008"/>
            <a:ext cx="4136886" cy="4224609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Extraction of features from the audio peak in every file</a:t>
            </a:r>
          </a:p>
          <a:p>
            <a:pPr marL="414000" lvl="1" indent="0">
              <a:buNone/>
            </a:pPr>
            <a:r>
              <a:rPr lang="en-GB" sz="1600" dirty="0"/>
              <a:t>Three possible types of features:</a:t>
            </a:r>
          </a:p>
          <a:p>
            <a:pPr marL="699750" lvl="1" indent="-285750"/>
            <a:r>
              <a:rPr lang="en-GB" sz="1600" dirty="0"/>
              <a:t> Normalized FFT of touch peak</a:t>
            </a:r>
          </a:p>
          <a:p>
            <a:pPr marL="699750" lvl="1" indent="-285750"/>
            <a:r>
              <a:rPr lang="en-GB" sz="1600" dirty="0"/>
              <a:t>Normalized FFT of touch peak concatenated with the normalized        FFT of hit peak</a:t>
            </a:r>
          </a:p>
          <a:p>
            <a:pPr marL="699750" lvl="1" indent="-285750"/>
            <a:r>
              <a:rPr lang="en-GB" sz="1600" dirty="0"/>
              <a:t>Spectrogram of the press peak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Training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of a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neural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</a:rPr>
              <a:t>network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Classification of the audio peaks detected during the insertion of the password</a:t>
            </a: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D2BA0323-6697-4D4E-AF98-B077D3A7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6433DCEE-BFC2-40AF-8081-4EE6FFC1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 smtClean="0"/>
              <a:t>5</a:t>
            </a:fld>
            <a:endParaRPr lang="it-IT" sz="110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B5AE9B-E727-4545-B738-6D4DBE6F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8576DA8-3E34-473A-99CA-2BC2B4B65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172" y="1647300"/>
            <a:ext cx="4032714" cy="1457772"/>
          </a:xfrm>
          <a:prstGeom prst="rect">
            <a:avLst/>
          </a:prstGeom>
        </p:spPr>
      </p:pic>
      <p:pic>
        <p:nvPicPr>
          <p:cNvPr id="13" name="Immagine 12" descr="Immagine che contiene testo, screenshot, elettronico, schermo&#10;&#10;Descrizione generata automaticamente">
            <a:extLst>
              <a:ext uri="{FF2B5EF4-FFF2-40B4-BE49-F238E27FC236}">
                <a16:creationId xmlns:a16="http://schemas.microsoft.com/office/drawing/2014/main" id="{AE6D9915-3388-4319-B0BD-93646F084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781" y="3164756"/>
            <a:ext cx="3255495" cy="2441621"/>
          </a:xfrm>
          <a:prstGeom prst="rect">
            <a:avLst/>
          </a:prstGeom>
        </p:spPr>
      </p:pic>
      <p:sp>
        <p:nvSpPr>
          <p:cNvPr id="16" name="Titolo 1">
            <a:extLst>
              <a:ext uri="{FF2B5EF4-FFF2-40B4-BE49-F238E27FC236}">
                <a16:creationId xmlns:a16="http://schemas.microsoft.com/office/drawing/2014/main" id="{B25310E7-D8F7-4431-8B66-AACF18CE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94" y="379338"/>
            <a:ext cx="6223011" cy="1172153"/>
          </a:xfrm>
        </p:spPr>
        <p:txBody>
          <a:bodyPr>
            <a:normAutofit/>
          </a:bodyPr>
          <a:lstStyle/>
          <a:p>
            <a:r>
              <a:rPr lang="en-GB" sz="3400" dirty="0"/>
              <a:t>Evaluation of the user’s activity</a:t>
            </a:r>
            <a:endParaRPr lang="it-IT" sz="3400" dirty="0"/>
          </a:p>
        </p:txBody>
      </p:sp>
    </p:spTree>
    <p:extLst>
      <p:ext uri="{BB962C8B-B14F-4D97-AF65-F5344CB8AC3E}">
        <p14:creationId xmlns:p14="http://schemas.microsoft.com/office/powerpoint/2010/main" val="77196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F770E-8C9F-46F0-97DF-E9F07AEB9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390" y="307732"/>
            <a:ext cx="6589231" cy="117215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700" dirty="0"/>
              <a:t>Communication </a:t>
            </a:r>
            <a:br>
              <a:rPr lang="en-GB" sz="3700" dirty="0"/>
            </a:br>
            <a:r>
              <a:rPr lang="en-GB" sz="3700" dirty="0"/>
              <a:t>between client and server</a:t>
            </a:r>
            <a:endParaRPr lang="it-IT" sz="3700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07A63581-5609-4EAD-A173-31860D0E0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261" y="2256685"/>
            <a:ext cx="5049485" cy="3219046"/>
          </a:xfrm>
          <a:noFill/>
        </p:spPr>
      </p:pic>
      <p:sp>
        <p:nvSpPr>
          <p:cNvPr id="12" name="Segnaposto piè di pagina 3">
            <a:extLst>
              <a:ext uri="{FF2B5EF4-FFF2-40B4-BE49-F238E27FC236}">
                <a16:creationId xmlns:a16="http://schemas.microsoft.com/office/drawing/2014/main" id="{BE532B4B-62C9-460A-A5CD-948DC87B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14" name="Segnaposto numero diapositiva 4">
            <a:extLst>
              <a:ext uri="{FF2B5EF4-FFF2-40B4-BE49-F238E27FC236}">
                <a16:creationId xmlns:a16="http://schemas.microsoft.com/office/drawing/2014/main" id="{4427B06E-47BC-4289-B4DE-9CC783C0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 smtClean="0"/>
              <a:t>6</a:t>
            </a:fld>
            <a:endParaRPr lang="it-IT" sz="110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49124B1-5512-428A-9266-8FF4A610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9028A6D8-24F6-4DB3-BB26-A6924320AB8E}"/>
              </a:ext>
            </a:extLst>
          </p:cNvPr>
          <p:cNvSpPr txBox="1">
            <a:spLocks/>
          </p:cNvSpPr>
          <p:nvPr/>
        </p:nvSpPr>
        <p:spPr>
          <a:xfrm>
            <a:off x="2983674" y="1479885"/>
            <a:ext cx="3168661" cy="7768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600" b="1" dirty="0"/>
              <a:t>m:</a:t>
            </a:r>
            <a:r>
              <a:rPr lang="en-GB" sz="1600" dirty="0"/>
              <a:t> user’s evaluation response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600" b="1" dirty="0"/>
              <a:t>n</a:t>
            </a:r>
            <a:r>
              <a:rPr lang="it-IT" sz="1400" b="1" dirty="0"/>
              <a:t>:</a:t>
            </a:r>
            <a:r>
              <a:rPr lang="it-IT" sz="1600" dirty="0"/>
              <a:t> </a:t>
            </a:r>
            <a:r>
              <a:rPr lang="it-IT" sz="1600" dirty="0" err="1"/>
              <a:t>nonce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559634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C4D82F-1869-4B47-A6C3-9F378558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382" y="363088"/>
            <a:ext cx="6589231" cy="1172153"/>
          </a:xfrm>
        </p:spPr>
        <p:txBody>
          <a:bodyPr/>
          <a:lstStyle/>
          <a:p>
            <a:r>
              <a:rPr lang="en-GB" dirty="0"/>
              <a:t>Bot detection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DFE650-6B67-475D-BA84-620FC14C1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6626" y="2416674"/>
            <a:ext cx="3795373" cy="1012325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Low noise during noise evaluation</a:t>
            </a:r>
          </a:p>
          <a:p>
            <a:pPr marL="414000" lvl="1" indent="0">
              <a:buClr>
                <a:schemeClr val="accent2">
                  <a:lumMod val="75000"/>
                </a:schemeClr>
              </a:buClr>
              <a:buNone/>
            </a:pPr>
            <a:r>
              <a:rPr lang="en-GB" sz="1400" dirty="0"/>
              <a:t>some audio peaks are detected during the insertion of the password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7764D0A-8D70-458F-9AB6-16DF3BE03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1836" y="2416674"/>
            <a:ext cx="3798499" cy="1012325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High noise during noise evaluation</a:t>
            </a:r>
          </a:p>
          <a:p>
            <a:pPr marL="414000" lvl="1" indent="0">
              <a:buClr>
                <a:schemeClr val="accent2">
                  <a:lumMod val="75000"/>
                </a:schemeClr>
              </a:buClr>
              <a:buNone/>
            </a:pPr>
            <a:r>
              <a:rPr lang="en-GB" sz="1400" dirty="0"/>
              <a:t>no audio peaks are detected during the insertion of the password</a:t>
            </a: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8D9BAA77-6343-42F9-AE34-23C6B3ED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1771D739-BB27-4602-88AA-6AB5729A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 smtClean="0"/>
              <a:t>7</a:t>
            </a:fld>
            <a:endParaRPr lang="it-IT" sz="110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F9F976B-D068-4DEA-9C18-0ECD5F7D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C477303C-1007-4967-A890-9E8C38391A1E}"/>
              </a:ext>
            </a:extLst>
          </p:cNvPr>
          <p:cNvSpPr txBox="1">
            <a:spLocks/>
          </p:cNvSpPr>
          <p:nvPr/>
        </p:nvSpPr>
        <p:spPr>
          <a:xfrm>
            <a:off x="1357662" y="1251492"/>
            <a:ext cx="6428673" cy="10490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r>
              <a:rPr lang="en-GB" sz="1600" dirty="0"/>
              <a:t>It was tested using a bot (implemented using Python) and Team Viewer.</a:t>
            </a:r>
          </a:p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endParaRPr lang="en-GB" sz="1600" dirty="0"/>
          </a:p>
          <a:p>
            <a:pPr marL="36900" indent="0" algn="ctr">
              <a:buClr>
                <a:schemeClr val="accent2">
                  <a:lumMod val="75000"/>
                </a:schemeClr>
              </a:buClr>
              <a:buNone/>
            </a:pPr>
            <a:r>
              <a:rPr lang="en-GB" sz="1600" dirty="0"/>
              <a:t>Two possible scenarios: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35858E5-9A28-403A-998D-32C26F57C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05" y="3137080"/>
            <a:ext cx="3273327" cy="245499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30C9681-634B-48ED-A69A-0F889677C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796" y="3137080"/>
            <a:ext cx="3273599" cy="245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2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81F325-A9A6-4DA0-BC6B-47E4ADE5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114" y="934823"/>
            <a:ext cx="4136886" cy="839835"/>
          </a:xfrm>
        </p:spPr>
        <p:txBody>
          <a:bodyPr>
            <a:normAutofit/>
          </a:bodyPr>
          <a:lstStyle/>
          <a:p>
            <a:r>
              <a:rPr lang="en-GB" sz="2400" dirty="0"/>
              <a:t>Human detection</a:t>
            </a:r>
            <a:endParaRPr lang="it-IT" sz="2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8C74B5-0CD6-4C31-B56B-ABD908F08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5870" y="1664315"/>
            <a:ext cx="3966130" cy="2919260"/>
          </a:xfrm>
        </p:spPr>
        <p:txBody>
          <a:bodyPr/>
          <a:lstStyle/>
          <a:p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Results</a:t>
            </a:r>
          </a:p>
          <a:p>
            <a:pPr lvl="1"/>
            <a:r>
              <a:rPr lang="en-GB" sz="1600" dirty="0"/>
              <a:t>Time correspondence is the best method</a:t>
            </a:r>
          </a:p>
          <a:p>
            <a:pPr lvl="1"/>
            <a:r>
              <a:rPr lang="en-GB" sz="1600" dirty="0"/>
              <a:t>It reaches an accuracy of 100% by inserting a password of 14 characters </a:t>
            </a:r>
            <a:r>
              <a:rPr lang="en-GB" sz="1600" b="1" i="1" dirty="0"/>
              <a:t>“he35ghibn564st”</a:t>
            </a:r>
            <a:endParaRPr lang="en-GB" b="1" i="1" dirty="0"/>
          </a:p>
          <a:p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Relaxation results</a:t>
            </a:r>
          </a:p>
          <a:p>
            <a:pPr marL="414000" lvl="1" indent="0">
              <a:buNone/>
            </a:pPr>
            <a:r>
              <a:rPr lang="en-GB" sz="1600" dirty="0"/>
              <a:t>the best relaxation percentage was 90%</a:t>
            </a:r>
            <a:endParaRPr lang="it-IT" sz="1600" dirty="0"/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712A717E-7EC9-4A7F-B655-8601F85D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29C14DA8-A664-4DCD-A799-51357DF0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 smtClean="0"/>
              <a:t>8</a:t>
            </a:fld>
            <a:endParaRPr lang="it-IT" sz="110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03F0B6A-64DD-409D-B457-1DE9EFF0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graphicFrame>
        <p:nvGraphicFramePr>
          <p:cNvPr id="6" name="Tabella 8">
            <a:extLst>
              <a:ext uri="{FF2B5EF4-FFF2-40B4-BE49-F238E27FC236}">
                <a16:creationId xmlns:a16="http://schemas.microsoft.com/office/drawing/2014/main" id="{AEC39855-003A-4CB5-A9F0-45D1B1DD4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007012"/>
              </p:ext>
            </p:extLst>
          </p:nvPr>
        </p:nvGraphicFramePr>
        <p:xfrm>
          <a:off x="1142662" y="4422317"/>
          <a:ext cx="2892546" cy="10528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0952">
                  <a:extLst>
                    <a:ext uri="{9D8B030D-6E8A-4147-A177-3AD203B41FA5}">
                      <a16:colId xmlns:a16="http://schemas.microsoft.com/office/drawing/2014/main" val="3572717854"/>
                    </a:ext>
                  </a:extLst>
                </a:gridCol>
                <a:gridCol w="717907">
                  <a:extLst>
                    <a:ext uri="{9D8B030D-6E8A-4147-A177-3AD203B41FA5}">
                      <a16:colId xmlns:a16="http://schemas.microsoft.com/office/drawing/2014/main" val="153618238"/>
                    </a:ext>
                  </a:extLst>
                </a:gridCol>
                <a:gridCol w="706056">
                  <a:extLst>
                    <a:ext uri="{9D8B030D-6E8A-4147-A177-3AD203B41FA5}">
                      <a16:colId xmlns:a16="http://schemas.microsoft.com/office/drawing/2014/main" val="1217878467"/>
                    </a:ext>
                  </a:extLst>
                </a:gridCol>
                <a:gridCol w="717631">
                  <a:extLst>
                    <a:ext uri="{9D8B030D-6E8A-4147-A177-3AD203B41FA5}">
                      <a16:colId xmlns:a16="http://schemas.microsoft.com/office/drawing/2014/main" val="4167416141"/>
                    </a:ext>
                  </a:extLst>
                </a:gridCol>
              </a:tblGrid>
              <a:tr h="385704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Type of problem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1</a:t>
                      </a:r>
                      <a:r>
                        <a:rPr lang="en-GB" sz="1100" baseline="30000" dirty="0"/>
                        <a:t>st</a:t>
                      </a:r>
                      <a:r>
                        <a:rPr lang="en-GB" sz="1100" dirty="0"/>
                        <a:t> trial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2</a:t>
                      </a:r>
                      <a:r>
                        <a:rPr lang="en-GB" sz="1100" baseline="30000" dirty="0"/>
                        <a:t>nd</a:t>
                      </a:r>
                      <a:r>
                        <a:rPr lang="en-GB" sz="1100" dirty="0"/>
                        <a:t> trial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3</a:t>
                      </a:r>
                      <a:r>
                        <a:rPr lang="en-GB" sz="1100" baseline="30000" dirty="0"/>
                        <a:t>rd</a:t>
                      </a:r>
                      <a:r>
                        <a:rPr lang="en-GB" sz="1100" dirty="0"/>
                        <a:t> trial</a:t>
                      </a:r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06467"/>
                  </a:ext>
                </a:extLst>
              </a:tr>
              <a:tr h="29091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Standard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80%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19%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1%</a:t>
                      </a:r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42977"/>
                  </a:ext>
                </a:extLst>
              </a:tr>
              <a:tr h="335195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Relaxed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83%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17%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0%</a:t>
                      </a:r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79061"/>
                  </a:ext>
                </a:extLst>
              </a:tr>
            </a:tbl>
          </a:graphicData>
        </a:graphic>
      </p:graphicFrame>
      <p:sp>
        <p:nvSpPr>
          <p:cNvPr id="11" name="Titolo 1">
            <a:extLst>
              <a:ext uri="{FF2B5EF4-FFF2-40B4-BE49-F238E27FC236}">
                <a16:creationId xmlns:a16="http://schemas.microsoft.com/office/drawing/2014/main" id="{C876BA93-6589-4795-BEDC-E7C32E6CD859}"/>
              </a:ext>
            </a:extLst>
          </p:cNvPr>
          <p:cNvSpPr txBox="1">
            <a:spLocks/>
          </p:cNvSpPr>
          <p:nvPr/>
        </p:nvSpPr>
        <p:spPr>
          <a:xfrm>
            <a:off x="4899417" y="1869369"/>
            <a:ext cx="3638712" cy="83983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400" dirty="0"/>
              <a:t>Strength against known attacks</a:t>
            </a:r>
            <a:endParaRPr lang="it-IT" sz="2400" dirty="0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445C5747-70FB-4E8A-A0BB-6A53F104E280}"/>
              </a:ext>
            </a:extLst>
          </p:cNvPr>
          <p:cNvSpPr txBox="1">
            <a:spLocks/>
          </p:cNvSpPr>
          <p:nvPr/>
        </p:nvSpPr>
        <p:spPr>
          <a:xfrm>
            <a:off x="4899417" y="2709205"/>
            <a:ext cx="3638712" cy="253412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Replay attack</a:t>
            </a:r>
          </a:p>
          <a:p>
            <a:r>
              <a:rPr lang="en-GB" sz="1800" dirty="0"/>
              <a:t>Reverse engineering attack</a:t>
            </a:r>
          </a:p>
          <a:p>
            <a:r>
              <a:rPr lang="en-GB" sz="1800" dirty="0"/>
              <a:t>Human solver relay attacks</a:t>
            </a:r>
          </a:p>
          <a:p>
            <a:r>
              <a:rPr lang="en-GB" sz="1800" dirty="0"/>
              <a:t>Brute force attack</a:t>
            </a:r>
          </a:p>
          <a:p>
            <a:r>
              <a:rPr lang="en-GB" sz="1800" dirty="0"/>
              <a:t>Denial of Service attack (DoS)</a:t>
            </a:r>
          </a:p>
          <a:p>
            <a:r>
              <a:rPr lang="en-GB" sz="1800" dirty="0"/>
              <a:t>Eavesdropping attack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328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7DF24A26-7A54-438F-8EDA-1ED5D462F139}" vid="{99DC3FB6-DAB4-4E9B-B8DD-807B7DFD889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621</Words>
  <Application>Microsoft Office PowerPoint</Application>
  <PresentationFormat>Presentazione su schermo (4:3)</PresentationFormat>
  <Paragraphs>116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Calibri</vt:lpstr>
      <vt:lpstr>Calisto MT</vt:lpstr>
      <vt:lpstr>Wingdings 2</vt:lpstr>
      <vt:lpstr>Ardesia</vt:lpstr>
      <vt:lpstr>AcCAPPCHA: Design, Development and Security Analysis of an Invisible CAPPCHA based on an acoustic side-channel</vt:lpstr>
      <vt:lpstr>CAPTCHA (Completely Automated Public Turing-test-to-tell  Computers and Humans Apart)</vt:lpstr>
      <vt:lpstr>AcCAPPCHA</vt:lpstr>
      <vt:lpstr>Evaluation of the user’s activity</vt:lpstr>
      <vt:lpstr>Presentazione standard di PowerPoint</vt:lpstr>
      <vt:lpstr>Evaluation of the user’s activity</vt:lpstr>
      <vt:lpstr>Communication  between client and server</vt:lpstr>
      <vt:lpstr>Bot detection</vt:lpstr>
      <vt:lpstr>Human detection</vt:lpstr>
      <vt:lpstr>Future work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AcCAPPCHA: Design, Development and Security Analysis of an Invisible CAPPCHA based on an acoustic side-channel</dc:title>
  <dc:creator>Raffaele Di Nardo Di Maio</dc:creator>
  <cp:lastModifiedBy>Raffaele Di Nardo Di Maio</cp:lastModifiedBy>
  <cp:revision>34</cp:revision>
  <dcterms:created xsi:type="dcterms:W3CDTF">2021-02-13T16:31:51Z</dcterms:created>
  <dcterms:modified xsi:type="dcterms:W3CDTF">2021-02-15T16:49:50Z</dcterms:modified>
</cp:coreProperties>
</file>