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99" r:id="rId4"/>
    <p:sldId id="350" r:id="rId5"/>
    <p:sldId id="400" r:id="rId6"/>
    <p:sldId id="421" r:id="rId7"/>
    <p:sldId id="366" r:id="rId8"/>
    <p:sldId id="424" r:id="rId9"/>
    <p:sldId id="429" r:id="rId10"/>
    <p:sldId id="428" r:id="rId11"/>
    <p:sldId id="427" r:id="rId12"/>
    <p:sldId id="430" r:id="rId13"/>
    <p:sldId id="431" r:id="rId14"/>
    <p:sldId id="432" r:id="rId15"/>
    <p:sldId id="422" r:id="rId16"/>
    <p:sldId id="437" r:id="rId17"/>
    <p:sldId id="433" r:id="rId18"/>
    <p:sldId id="434" r:id="rId19"/>
    <p:sldId id="435" r:id="rId20"/>
    <p:sldId id="438" r:id="rId21"/>
    <p:sldId id="439" r:id="rId22"/>
    <p:sldId id="448" r:id="rId23"/>
    <p:sldId id="445" r:id="rId24"/>
    <p:sldId id="447" r:id="rId25"/>
    <p:sldId id="444" r:id="rId26"/>
    <p:sldId id="423" r:id="rId27"/>
    <p:sldId id="411" r:id="rId28"/>
    <p:sldId id="361" r:id="rId29"/>
    <p:sldId id="362" r:id="rId30"/>
    <p:sldId id="363" r:id="rId31"/>
    <p:sldId id="364" r:id="rId32"/>
    <p:sldId id="365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7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6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11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4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6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97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2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8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hyperlink" Target="https://enos.itcollege.ee/~jpoial/allalaadimised/reading/Android-UI-Design.pdf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enos.itcollege.ee/~japoia/allalaadimised/reading/Android-Programming-Cook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github.com/raffaelschemmer/IF15/07/" TargetMode="External"/><Relationship Id="rId10" Type="http://schemas.openxmlformats.org/officeDocument/2006/relationships/image" Target="../media/image35.jpeg"/><Relationship Id="rId4" Type="http://schemas.openxmlformats.org/officeDocument/2006/relationships/hyperlink" Target="mailto:raffael.schemmer@poa.ifrs.com.br" TargetMode="External"/><Relationship Id="rId9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7F0C5A8-D82F-552B-DC7D-1C43AD383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980" y="1829684"/>
            <a:ext cx="8906039" cy="2387600"/>
          </a:xfrm>
          <a:effectLst>
            <a:outerShdw blurRad="50800" dist="38100" dir="8100000" algn="tr" rotWithShape="0">
              <a:schemeClr val="accent5">
                <a:lumMod val="75000"/>
                <a:alpha val="48000"/>
              </a:schemeClr>
            </a:outerShdw>
            <a:softEdge rad="1270000"/>
          </a:effectLst>
          <a:scene3d>
            <a:camera prst="orthographicFront"/>
            <a:lightRig rig="threePt" dir="t"/>
          </a:scene3d>
          <a:sp3d extrusionH="76200" prstMaterial="metal">
            <a:bevelT/>
            <a:bevelB/>
            <a:extrusionClr>
              <a:schemeClr val="accent1"/>
            </a:extrusionClr>
          </a:sp3d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sz="4000" b="1" dirty="0">
              <a:solidFill>
                <a:srgbClr val="00B050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8" name="Picture 2" descr="Java Objects and Classes Tutorial | Java Tutorial Network">
            <a:extLst>
              <a:ext uri="{FF2B5EF4-FFF2-40B4-BE49-F238E27FC236}">
                <a16:creationId xmlns:a16="http://schemas.microsoft.com/office/drawing/2014/main" id="{C37601A2-6BA6-12BC-EF50-D7EA121E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91" y="1202193"/>
            <a:ext cx="3400148" cy="14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ítulo 16">
            <a:extLst>
              <a:ext uri="{FF2B5EF4-FFF2-40B4-BE49-F238E27FC236}">
                <a16:creationId xmlns:a16="http://schemas.microsoft.com/office/drawing/2014/main" id="{495EAC5F-4A1F-9FC7-C9F4-CF6DC313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265" y="4748917"/>
            <a:ext cx="9144000" cy="1655762"/>
          </a:xfrm>
          <a:effectLst/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Raffael Bottoli Schemmer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A55436-7562-D3E7-B14D-94EA64E1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547" y="540321"/>
            <a:ext cx="1195099" cy="1903306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9306DF2-6020-198D-6967-958C9E187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84" y="4791151"/>
            <a:ext cx="967154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D0D4AAD-3624-5A4B-1AE2-F6B3C04B3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77" y="601843"/>
            <a:ext cx="19335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9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6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61" tmFilter="0, 0; 0.125,0.2665; 0.25,0.4; 0.375,0.465; 0.5,0.5;  0.625,0.535; 0.75,0.6; 0.875,0.7335; 1,1">
                                          <p:stCondLst>
                                            <p:cond delay="106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" tmFilter="0, 0; 0.125,0.2665; 0.25,0.4; 0.375,0.465; 0.5,0.5;  0.625,0.535; 0.75,0.6; 0.875,0.7335; 1,1">
                                          <p:stCondLst>
                                            <p:cond delay="211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" tmFilter="0, 0; 0.125,0.2665; 0.25,0.4; 0.375,0.465; 0.5,0.5;  0.625,0.535; 0.75,0.6; 0.875,0.7335; 1,1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">
                                          <p:stCondLst>
                                            <p:cond delay="103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" decel="50000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">
                                          <p:stCondLst>
                                            <p:cond delay="209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" decel="50000">
                                          <p:stCondLst>
                                            <p:cond delay="21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" decel="50000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" decel="50000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F0E93-9300-4C91-0E8F-BD4BA9A9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EE91618-90B0-8939-1D62-4E2515C1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Button (Set Propriedades/Valores em Kotlin)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D2F19C-DEE1-B21A-0AF3-7F535A52A1F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D488E5-FBA4-4B91-A42B-42BDD375DE1F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9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3D0298-5915-60A6-36FA-1C0DE467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AE6B151-569C-DCC6-3E4E-DFB2A84B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Dog - Download free icons">
            <a:extLst>
              <a:ext uri="{FF2B5EF4-FFF2-40B4-BE49-F238E27FC236}">
                <a16:creationId xmlns:a16="http://schemas.microsoft.com/office/drawing/2014/main" id="{642604B2-6251-7891-D4D4-5F7D7C66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8" y="2670574"/>
            <a:ext cx="2196701" cy="21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1C9211F-1CE3-5D9C-0F67-E45ECC56B2C8}"/>
              </a:ext>
            </a:extLst>
          </p:cNvPr>
          <p:cNvSpPr txBox="1"/>
          <p:nvPr/>
        </p:nvSpPr>
        <p:spPr>
          <a:xfrm>
            <a:off x="2487099" y="4817699"/>
            <a:ext cx="729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Definindo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os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atributos/valores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Button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dinamicamente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no código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Kotlin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41E5858-8CBD-078F-2B04-EB543AA78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220" y="2729419"/>
            <a:ext cx="5886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C7875-276E-F8BE-202F-A8AC22CEB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2528DC2-EABD-37D0-6220-D2E5603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Button (Get Propriedades/Valores em Kotlin)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4EE6E8-E4CB-EF9B-0DA3-E315B3BA90B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251DB1-7319-5D3D-2045-1551A72927AC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10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0DABC0-96B0-603C-CE5C-49FC9F8F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97C4DAD-6CC5-554E-C8A9-5B341E163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Dog - Download free icons">
            <a:extLst>
              <a:ext uri="{FF2B5EF4-FFF2-40B4-BE49-F238E27FC236}">
                <a16:creationId xmlns:a16="http://schemas.microsoft.com/office/drawing/2014/main" id="{B6D8BDC3-088A-C0BE-3703-D20CBF8A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8" y="2670574"/>
            <a:ext cx="2196701" cy="21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86A70B-8B8B-3479-E447-AC0D9F82A3FE}"/>
              </a:ext>
            </a:extLst>
          </p:cNvPr>
          <p:cNvSpPr txBox="1"/>
          <p:nvPr/>
        </p:nvSpPr>
        <p:spPr>
          <a:xfrm>
            <a:off x="2487099" y="4880612"/>
            <a:ext cx="751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Capturando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os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atributos/valores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Button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dinamicamente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no código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Kotlin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7294241-2CA0-4EB3-8377-07923920D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548" y="2670574"/>
            <a:ext cx="53244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3C60F-3912-5068-31A7-48DF16B0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1AB043-FA4E-C6CC-E900-C7F33C80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Button (Eventos/Ações em Kotlin)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1ABB74-4A17-B0B2-5DA5-A6D4CE225A2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54B5BF5-0160-5BB3-9EDA-346AB81394AB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11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4E275B-CB99-FBB8-258C-A11AE29F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44B9B1E-248F-7506-8B47-589AEC519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3F69864-8DFA-6E8A-716B-2D683BCF7682}"/>
              </a:ext>
            </a:extLst>
          </p:cNvPr>
          <p:cNvSpPr txBox="1"/>
          <p:nvPr/>
        </p:nvSpPr>
        <p:spPr>
          <a:xfrm>
            <a:off x="2444904" y="4718507"/>
            <a:ext cx="730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Evento/ação 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(</a:t>
            </a:r>
            <a:r>
              <a:rPr lang="pt-BR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Listener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) que é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chamado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toda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vez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que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botão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é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pressionado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807DED9-DB39-EFA0-C6CF-EBDF4A483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2" y="2600844"/>
            <a:ext cx="5591175" cy="1800225"/>
          </a:xfrm>
          <a:prstGeom prst="rect">
            <a:avLst/>
          </a:prstGeom>
        </p:spPr>
      </p:pic>
      <p:pic>
        <p:nvPicPr>
          <p:cNvPr id="2050" name="Picture 2" descr="Click Icon Vector Art, Icons, and Graphics for Free Download">
            <a:extLst>
              <a:ext uri="{FF2B5EF4-FFF2-40B4-BE49-F238E27FC236}">
                <a16:creationId xmlns:a16="http://schemas.microsoft.com/office/drawing/2014/main" id="{FBA472EB-A38E-D74A-BD5D-BB698F830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67" y="2761262"/>
            <a:ext cx="1998785" cy="19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F7C09-B723-03B2-D43C-2404E2333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2684BB6-9C8C-EAF7-4C22-FA3BA561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Button (Eventos/Ações em Kotlin)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701DD2-54EA-1FBB-F093-A7CA9B78B787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4270DE8-F3A7-C6DA-16CC-09804E1C4715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12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64E6186-EA03-5B2A-48C9-DDD646C8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075AC5C-7F4C-0521-2AC2-49A672A3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532C619-A0C6-8B36-1F00-5DF73F78B6BF}"/>
              </a:ext>
            </a:extLst>
          </p:cNvPr>
          <p:cNvSpPr txBox="1"/>
          <p:nvPr/>
        </p:nvSpPr>
        <p:spPr>
          <a:xfrm>
            <a:off x="1603326" y="4593796"/>
            <a:ext cx="898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Evento/ação 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(</a:t>
            </a:r>
            <a:r>
              <a:rPr lang="pt-BR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Listener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) que é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chamado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toda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vez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que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botão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é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pressionado por muito tempo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E1BA18D-F727-0E3A-7415-B04212A20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762" y="2371725"/>
            <a:ext cx="7610475" cy="2114550"/>
          </a:xfrm>
          <a:prstGeom prst="rect">
            <a:avLst/>
          </a:prstGeom>
        </p:spPr>
      </p:pic>
      <p:pic>
        <p:nvPicPr>
          <p:cNvPr id="2" name="Picture 2" descr="Click Icon Vector Art, Icons, and Graphics for Free Download">
            <a:extLst>
              <a:ext uri="{FF2B5EF4-FFF2-40B4-BE49-F238E27FC236}">
                <a16:creationId xmlns:a16="http://schemas.microsoft.com/office/drawing/2014/main" id="{B3B8AD4B-EA9D-0003-4159-0B54D3AE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8" y="2579808"/>
            <a:ext cx="1998785" cy="19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8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7619A-37ED-14C8-1D31-B022D3BDB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15E4130-A67E-6CA3-59B9-579D97FD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Button (Eventos/Ações em Kotlin)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73F794-10A7-4998-A414-8C8C32EE04BF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D46A54-D15C-F5CC-0FF9-42D3ADC9B054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13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57AA7D-0D25-257E-4E05-942649A6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B4C1778-1188-CC42-8E58-E070C91F6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A372059-76A4-8FD6-76F2-F9143F17D9B2}"/>
              </a:ext>
            </a:extLst>
          </p:cNvPr>
          <p:cNvSpPr txBox="1"/>
          <p:nvPr/>
        </p:nvSpPr>
        <p:spPr>
          <a:xfrm>
            <a:off x="2006025" y="5506382"/>
            <a:ext cx="761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Evento/ação 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(</a:t>
            </a:r>
            <a:r>
              <a:rPr lang="pt-BR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Listener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) que é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chamado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toda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vez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que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cursor estiver sob botão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E26DD45-CB81-B521-D8A4-DDF31C1C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83" y="2078240"/>
            <a:ext cx="5813181" cy="3243068"/>
          </a:xfrm>
          <a:prstGeom prst="rect">
            <a:avLst/>
          </a:prstGeom>
        </p:spPr>
      </p:pic>
      <p:pic>
        <p:nvPicPr>
          <p:cNvPr id="2" name="Picture 2" descr="Click Icon Vector Art, Icons, and Graphics for Free Download">
            <a:extLst>
              <a:ext uri="{FF2B5EF4-FFF2-40B4-BE49-F238E27FC236}">
                <a16:creationId xmlns:a16="http://schemas.microsoft.com/office/drawing/2014/main" id="{7385F59F-4D56-6199-CD56-16901A53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2" y="2719722"/>
            <a:ext cx="1998785" cy="19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4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B1972-C3FB-4D92-2029-6DA69D54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DC1D2A6-7D3D-1504-3596-2578E5B8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FAE23-3B22-4089-2A1F-6279E2A5CDF7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BA4F7E-2993-B78D-C9B4-998A128A973C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14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92FD2B1-4E29-E167-3B57-11F204D5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53DAF4F-8D04-8254-9612-F8D0704D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BD55460E-7A4B-1D3C-823C-DE0DFEAE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 Visual de </a:t>
            </a: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Interação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 Visual de 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Exibição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Componentes Visual de 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Feedback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dos Componentes Visuais</a:t>
            </a:r>
          </a:p>
        </p:txBody>
      </p:sp>
      <p:pic>
        <p:nvPicPr>
          <p:cNvPr id="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E8B256EE-F94A-1A0A-10D1-3032CCE4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34C7-A427-1DBB-F31D-92711E94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86248A8-1009-0B9D-B5E4-B07A4C4A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Componente TextView (Conceito)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D77088-581B-15A6-A351-952CCF1BB1D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D58A11-45E3-F754-92E8-E3E0D2F9E057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15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4A42E4-214A-28AC-8EB2-D0453E96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A094852-294F-FF9B-C878-8C1AC6F8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D2599B-B564-3DB4-70E5-AF3D5E3D007B}"/>
              </a:ext>
            </a:extLst>
          </p:cNvPr>
          <p:cNvSpPr txBox="1">
            <a:spLocks/>
          </p:cNvSpPr>
          <p:nvPr/>
        </p:nvSpPr>
        <p:spPr>
          <a:xfrm>
            <a:off x="1512693" y="1270297"/>
            <a:ext cx="85752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endParaRPr lang="pt-BR" sz="3600" dirty="0">
              <a:latin typeface="Segoe UI Light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endParaRPr lang="pt-BR" sz="3600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Serve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para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exibir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texto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na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interface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mostrando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informações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ao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usuário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sem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permitir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interação</a:t>
            </a:r>
            <a:endParaRPr lang="pt-BR" sz="3600" dirty="0">
              <a:latin typeface="Segoe UI Light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endParaRPr lang="pt-BR" sz="3600" dirty="0">
              <a:latin typeface="Segoe UI Ligh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966BB5-DA0F-9196-33E3-BCCE1939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12" y="4952826"/>
            <a:ext cx="3061137" cy="634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756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380E4-D1E6-1098-5635-61914FA86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37C8890-39C1-8383-D525-656CB4EE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TextView (Propriedades/Valores em XML)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0D5A7A-F22D-E90F-0737-D1AD3737D21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E052D7-7AE8-BC21-9E3A-76EBF40E232E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16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E010CAE-DC22-82CC-0175-8DE450278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553FA3A-46F6-CF92-2CA5-EB09FAB6F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Dog - Download free icons">
            <a:extLst>
              <a:ext uri="{FF2B5EF4-FFF2-40B4-BE49-F238E27FC236}">
                <a16:creationId xmlns:a16="http://schemas.microsoft.com/office/drawing/2014/main" id="{626134A4-E066-3DB5-5093-62CC8D27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66" y="2714535"/>
            <a:ext cx="2196701" cy="21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DE4CC7-E50F-6820-3509-06E1055855B3}"/>
              </a:ext>
            </a:extLst>
          </p:cNvPr>
          <p:cNvSpPr txBox="1"/>
          <p:nvPr/>
        </p:nvSpPr>
        <p:spPr>
          <a:xfrm>
            <a:off x="2521560" y="5312425"/>
            <a:ext cx="714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Definindo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os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atributos/valores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do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TextView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estaticamente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no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layout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XML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7A23BBA-A090-5CDA-B00B-EB989280F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085" y="2439971"/>
            <a:ext cx="4081829" cy="27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97B99-4A49-761F-0ED5-6B10F41AA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27DB265-169B-A42D-E59A-549C05B1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TextView (Set Propriedades/Valores em Kotlin)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510D08-8658-7E90-5768-40F7DB0C4DD8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05E9C2-098B-40CE-B93F-E963A81702BC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17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AC31919-B333-EF88-C660-677BB762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A265F65-5A66-ABB4-3B91-B9B59B4C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Dog - Download free icons">
            <a:extLst>
              <a:ext uri="{FF2B5EF4-FFF2-40B4-BE49-F238E27FC236}">
                <a16:creationId xmlns:a16="http://schemas.microsoft.com/office/drawing/2014/main" id="{7A6531DA-431E-53D9-B90F-CC0C167C5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8" y="2670574"/>
            <a:ext cx="2196701" cy="21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E7387EE-2859-5A50-4790-16D4AC2D284A}"/>
              </a:ext>
            </a:extLst>
          </p:cNvPr>
          <p:cNvSpPr txBox="1"/>
          <p:nvPr/>
        </p:nvSpPr>
        <p:spPr>
          <a:xfrm>
            <a:off x="2354751" y="5210902"/>
            <a:ext cx="748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Definindo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os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atributos/valores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TextView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dinamicamente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no código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Kotlin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B7B359-42E5-298F-1CDC-CE11C6A9A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099" y="2256765"/>
            <a:ext cx="7935790" cy="27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7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F86FE-242E-BB29-C99F-E90A49E3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D24362FF-EA1B-6972-54DB-AD663C9E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TextView (Get Propriedades/Valores em Kotlin)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7E5AEA-BF0C-268B-B5CB-B4884ADA14A6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69EB54-5188-69A6-F36E-9DB4850E0D45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85E0AA2-230A-4D13-46E5-61C05A10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BC2C93E-FC23-E51F-00EE-8ECBFE16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Dog - Download free icons">
            <a:extLst>
              <a:ext uri="{FF2B5EF4-FFF2-40B4-BE49-F238E27FC236}">
                <a16:creationId xmlns:a16="http://schemas.microsoft.com/office/drawing/2014/main" id="{9DD21C34-C2B2-D66E-4D71-616A01D6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8" y="2670574"/>
            <a:ext cx="2196701" cy="21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461C72D-61E7-B1E7-8AB3-C4BAE71E2D3A}"/>
              </a:ext>
            </a:extLst>
          </p:cNvPr>
          <p:cNvSpPr txBox="1"/>
          <p:nvPr/>
        </p:nvSpPr>
        <p:spPr>
          <a:xfrm>
            <a:off x="2340613" y="5464491"/>
            <a:ext cx="769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Capturando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os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atributos/valores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TextView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dinamicamente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no código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Kotlin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4F7735-7F19-7414-0CEA-115D14EE5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565" y="2929687"/>
            <a:ext cx="72199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Módulos da disciplina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Autofit/>
          </a:bodyPr>
          <a:lstStyle/>
          <a:p>
            <a:endParaRPr lang="pt-BR" sz="2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01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Aula Inicial (Plano Pedagógico da disciplina)</a:t>
            </a: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02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Introdução a Linguagem Kotlin</a:t>
            </a:r>
          </a:p>
          <a:p>
            <a:endParaRPr lang="pt-BR" sz="2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03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Conhecendo e Configurando Projetos na IDE Android Studio</a:t>
            </a: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04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Estrutura e Ciclo de Vida de um projeto MVC Android com Kotlin</a:t>
            </a:r>
          </a:p>
          <a:p>
            <a:endParaRPr lang="pt-BR" sz="22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05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Construindo a Interface Gráfica com Layouts</a:t>
            </a:r>
          </a:p>
          <a:p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06 – 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Primeiros 3 Componentes Visuais</a:t>
            </a:r>
          </a:p>
          <a:p>
            <a:endParaRPr lang="pt-BR" sz="2000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endParaRPr lang="pt-BR" sz="2600" b="1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endParaRPr lang="pt-BR" sz="2600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DEE8BE9-6336-B815-D533-5D454B35EB0C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E9BDD7-3530-3839-1F89-31847798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F929E92-2736-4FF7-0F31-28BC0725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6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7A0E3-F4A9-D705-E3F1-BD6FB4B2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1ADEDB2-2389-0BF6-B7B2-FFCBD4B8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Componente TextView (Conceito)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90A084B-EEDC-F792-400D-B2323B81C1B6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43A378-1021-E1D0-B700-A3BB317C64B5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19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BEA520A-04F6-7744-0135-4C958E38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36780B6-170C-45D7-6A50-3CBEBD254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A100B14-8A9B-F35E-80B8-CFE1D2D86BBD}"/>
              </a:ext>
            </a:extLst>
          </p:cNvPr>
          <p:cNvSpPr txBox="1">
            <a:spLocks/>
          </p:cNvSpPr>
          <p:nvPr/>
        </p:nvSpPr>
        <p:spPr>
          <a:xfrm>
            <a:off x="1100722" y="939059"/>
            <a:ext cx="9990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None/>
            </a:pP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O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TextView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também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possui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os mesmos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4 eventos 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que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Button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porém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não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é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comum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os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usuários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interagirem/clicarem nos textos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A3C322-4A3C-6CBB-3C1F-8BBDA3762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12" y="4952826"/>
            <a:ext cx="3061137" cy="634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185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90F94-9BF0-CFF3-74D9-5B182C538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BA83196-A3EE-3DCB-50B1-B6549C6F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Button + TextView (Eventos/Ações em Kotlin)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6024B1-483E-4261-D3AE-9799114F1ECB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1D519C-2A92-9A51-6621-9FAC0DBAF4C4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20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BFFF2B-6C66-4F2A-5072-05D75BB3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3B5AC9-48A8-1E2F-E54B-592EBECA8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9C9AECD-B8D2-38E6-5FF9-80A8EB38A00A}"/>
              </a:ext>
            </a:extLst>
          </p:cNvPr>
          <p:cNvSpPr txBox="1"/>
          <p:nvPr/>
        </p:nvSpPr>
        <p:spPr>
          <a:xfrm>
            <a:off x="2574981" y="5388899"/>
            <a:ext cx="678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Evento/ação 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(</a:t>
            </a:r>
            <a:r>
              <a:rPr lang="pt-BR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Listener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) que é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chamado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toda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vez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que 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Button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é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clicado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atualizando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conteúdo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TextView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A1A6E9-6D71-2279-96E3-B17C42BFD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881" y="1984626"/>
            <a:ext cx="6787230" cy="32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7A602-E119-797B-01B6-279F97315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42720B5-A58E-A1B7-C9FB-03F37B97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BDEC72-F038-DEE5-0FEB-8AE41CFA67CB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B66557-13A6-806B-0AA0-F9C826568A3F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21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E96ECEB-7199-B2FA-A23C-76209E3F7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69689CE-0E2E-B8B0-E972-206B5926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6E870207-7428-DE0E-0727-7DBF2269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 Visual de </a:t>
            </a: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Interação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 Visual de 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Exibição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Componentes Visual de 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Feedback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dos Componentes Visuais</a:t>
            </a:r>
          </a:p>
        </p:txBody>
      </p:sp>
      <p:pic>
        <p:nvPicPr>
          <p:cNvPr id="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30541522-7987-D238-CCD0-8753A9952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87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8A75E-BF56-4B35-C76F-9B4460C83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0783DEE-61E3-9645-F28F-008EB693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Componente Toast (Conceito)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774C88-5F6F-A145-5ABA-7550761FB07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9DECD4-1153-7AF4-DA4A-D3C1A15F6B29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22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6FB759F-37FA-A35E-00CC-32877941E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AACC8B-B138-7334-D3C6-6FE4CE53D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ECBE090-FC6C-6276-F39C-2DEFF86E6EA1}"/>
              </a:ext>
            </a:extLst>
          </p:cNvPr>
          <p:cNvSpPr txBox="1">
            <a:spLocks/>
          </p:cNvSpPr>
          <p:nvPr/>
        </p:nvSpPr>
        <p:spPr>
          <a:xfrm>
            <a:off x="1512693" y="1270297"/>
            <a:ext cx="85752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endParaRPr lang="pt-BR" sz="3600" dirty="0">
              <a:latin typeface="Segoe UI Light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endParaRPr lang="pt-BR" sz="3600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Serve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para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exibir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mensagens informativas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na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interface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dando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 feedback 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ao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 usuário 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se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 algo deu certo ou errado</a:t>
            </a:r>
            <a:endParaRPr lang="pt-BR" sz="3600" dirty="0">
              <a:latin typeface="Segoe UI Light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endParaRPr lang="pt-BR" sz="3600" dirty="0">
              <a:latin typeface="Segoe UI Light" panose="020B05020402040202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62B9CB7-7B17-5C87-3B04-737FD99D5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7" y="4938526"/>
            <a:ext cx="2532185" cy="7735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76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0352E-AD84-7569-6DC9-B3DE54E8E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1C91425-225A-E16A-4D0B-52D697B0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Componente Toast (Parâmetros)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CC7A7C-5ABC-0534-B5E9-D3DF89AF9B7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1E9748-1DE1-0C32-B183-AAFA5BF353A3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23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2394C07-EEE7-9180-6573-32052E6B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E6EA137-B4AF-371C-8A85-BE68DD5E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A5CD6B9-01F4-AB59-1A3D-C1E811C474DD}"/>
              </a:ext>
            </a:extLst>
          </p:cNvPr>
          <p:cNvSpPr txBox="1">
            <a:spLocks/>
          </p:cNvSpPr>
          <p:nvPr/>
        </p:nvSpPr>
        <p:spPr>
          <a:xfrm>
            <a:off x="1661563" y="1253331"/>
            <a:ext cx="89501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endParaRPr lang="pt-BR" sz="3600" dirty="0">
              <a:latin typeface="Segoe UI Light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endParaRPr lang="pt-BR" sz="3600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Não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é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declarado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no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XML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layout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nem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possui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atributos/métodos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como os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anteriores</a:t>
            </a:r>
          </a:p>
          <a:p>
            <a:pPr algn="ctr">
              <a:lnSpc>
                <a:spcPct val="114000"/>
              </a:lnSpc>
            </a:pPr>
            <a:endParaRPr lang="pt-BR" sz="3600" dirty="0">
              <a:latin typeface="Segoe UI Light" panose="020B05020402040202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B26FFC-80D4-E70E-D49F-993FA6E7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7" y="4938526"/>
            <a:ext cx="2532185" cy="7735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71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4A1F9-6656-797C-5F6C-F7FFFC0DE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8011F54-EA2A-5744-F482-26FAE9C2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Button + Toast (Eventos/Ações em Kotlin)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2870B1-B602-E906-EA2C-9C7F8EC0A73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84D097-5B28-337C-529C-D8E092E5A965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24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14F75C-8745-1CE9-69A4-35FF8D53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E679A85-C3A4-2C6B-589D-ED87C4C5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D3D7D3-7F11-B836-6BC3-C7016E950DAE}"/>
              </a:ext>
            </a:extLst>
          </p:cNvPr>
          <p:cNvSpPr txBox="1"/>
          <p:nvPr/>
        </p:nvSpPr>
        <p:spPr>
          <a:xfrm>
            <a:off x="2702385" y="5555394"/>
            <a:ext cx="678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Evento/ação 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(</a:t>
            </a:r>
            <a:r>
              <a:rPr lang="pt-BR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Listener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) que é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chamado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toda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vez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que 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Button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é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clicado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atualizando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conteúdo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Toast em alguns momentos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C08482E-E6FB-0D7A-4204-C48A1AE54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273" y="1640766"/>
            <a:ext cx="6096733" cy="37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6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EF961-014B-5755-B56B-11F7BAF1C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4B04DC-57FD-221A-ED7A-825D736A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 Visual de </a:t>
            </a: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Interação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 Visual de 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Exibição</a:t>
            </a: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 Visual de 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Feedback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dos Componentes Visuais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F86F2C-9079-8F42-0C00-9AFBCF29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pic>
        <p:nvPicPr>
          <p:cNvPr id="102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62F749BD-7318-B8F6-C2F5-96F626BA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CF8F1FA-447A-0A85-F57E-EC08AC5E61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D883F8-723C-66C7-F5BD-2212F7358D3A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25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D35F7E9-9EEC-3171-84E1-38485AB7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4579EB8-EE40-DB36-62D6-818F99E5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7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4">
            <a:extLst>
              <a:ext uri="{FF2B5EF4-FFF2-40B4-BE49-F238E27FC236}">
                <a16:creationId xmlns:a16="http://schemas.microsoft.com/office/drawing/2014/main" id="{0B748023-48EA-456B-B3E0-16EFA2E8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352" y="2628327"/>
            <a:ext cx="3838575" cy="253365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AF9AFEE-F7DE-C7A2-6767-A1654B6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Praticando o uso do Encapsulamento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E96E65D-B8AB-5066-B452-C8BA3199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1" y="3419262"/>
            <a:ext cx="1356946" cy="13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BB263A5-E233-7DE0-085B-AC45AD52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29" y="2892829"/>
            <a:ext cx="2004646" cy="20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DCCEC7-5AF0-066B-BAAE-234C7DE040CF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A125D8-6248-0C12-5896-1D0D28F0D18B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26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6115A31-9DDD-926A-EEE1-71E5D66F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F8784D3-A4E1-846E-6944-D087577A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837C784-7BC0-FE7E-FDF5-B2BDF0A9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Síntese da Aula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523AD57-60DD-4B69-B7E8-08050F48717D}"/>
              </a:ext>
            </a:extLst>
          </p:cNvPr>
          <p:cNvSpPr txBox="1">
            <a:spLocks/>
          </p:cNvSpPr>
          <p:nvPr/>
        </p:nvSpPr>
        <p:spPr>
          <a:xfrm>
            <a:off x="569841" y="2604092"/>
            <a:ext cx="11052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Aprendemos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na aula de hoje 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utilizar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implementar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três componentes visuais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Android 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em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Kotlin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54ED89-8564-ECFD-A27F-4DC3A0CEA3C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E6C128-1CFA-EFBE-A135-3416C7F0323E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27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9AB5DD-A46D-08A9-7895-63E946B0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F2C803D-2E2C-5704-ABFA-2BB659B90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ack Button Icons - Free SVG &amp; PNG Back Button Images - Noun Project">
            <a:extLst>
              <a:ext uri="{FF2B5EF4-FFF2-40B4-BE49-F238E27FC236}">
                <a16:creationId xmlns:a16="http://schemas.microsoft.com/office/drawing/2014/main" id="{D615C45C-40B0-F875-05C5-77FD2AA2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6251" y="41384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6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01442"/>
            <a:ext cx="10515600" cy="4351338"/>
          </a:xfr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lIns="356400" rIns="356400"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endParaRPr lang="pt-BR" sz="26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None/>
            </a:pPr>
            <a:endParaRPr lang="pt-BR" sz="3600" i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None/>
            </a:pP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Comente em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quais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momentos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tipos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telas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componente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Toast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deve ser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utilizado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?</a:t>
            </a:r>
            <a:endParaRPr lang="pt-BR" sz="3600" dirty="0">
              <a:solidFill>
                <a:srgbClr val="C00000"/>
              </a:solidFill>
              <a:latin typeface="Segoe UI Light" panose="020B0502040204020203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pt-BR" sz="26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pt-BR" sz="4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14000"/>
              </a:lnSpc>
            </a:pPr>
            <a:endParaRPr lang="pt-BR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DE3077C-281A-71C3-DB8C-74BE5D67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Avaliação do Conteúdo (Presencial)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5864C2-F58B-80F1-FAF6-BF2C783981D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A9817A-404B-1358-508A-EDC0F683FAE4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28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48FEC22-C948-DE5F-7113-3A2C2E1A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95B36B-E308-C313-594E-79CDDA63A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ialogue box - Free communications icons">
            <a:extLst>
              <a:ext uri="{FF2B5EF4-FFF2-40B4-BE49-F238E27FC236}">
                <a16:creationId xmlns:a16="http://schemas.microsoft.com/office/drawing/2014/main" id="{1B59F9F2-4ECD-BB53-B52B-52C2E9F94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6" y="4262915"/>
            <a:ext cx="1913792" cy="19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6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07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Navegação e Comunicação entre Telas e Camadas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08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Persistência de Dados Localmente com SQLite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09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Demais 9 Componentes Visuais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10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Configurando Permissões e Gerando Notificações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11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Trabalhando com Geolocalização e Mapas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12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Trabalhando com Câmera e Reconhecimento de Imagens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13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Trabalhando com APIs REST em ExpressJS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14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Lidando com threads e execução assíncrona</a:t>
            </a:r>
          </a:p>
          <a:p>
            <a:pPr>
              <a:lnSpc>
                <a:spcPct val="100000"/>
              </a:lnSpc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DC777EA-92F9-57F4-2147-334DD6CD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Módulos da disciplina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6BA403-4B74-CF50-C599-2C8FA469525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6D6197-73AD-5A0B-53AA-42EC1B79D37F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B217BB-5573-783C-0088-4644F554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CBD992D-B9BE-4C39-9093-D04CE6C68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7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C89BC17-671A-2E4C-7205-942453D4E2EA}"/>
              </a:ext>
            </a:extLst>
          </p:cNvPr>
          <p:cNvSpPr txBox="1">
            <a:spLocks/>
          </p:cNvSpPr>
          <p:nvPr/>
        </p:nvSpPr>
        <p:spPr>
          <a:xfrm>
            <a:off x="1697347" y="2624955"/>
            <a:ext cx="879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pequeno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programa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contador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cliques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utilizando os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componentes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visuais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apreendidos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na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aula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hoje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9A257ED-FA3F-C951-CEEB-4512129F5C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Tema de Casa (Extra Classe)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82FA32-1F71-0E52-4E7E-B1B7FC8E254B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0FBB89-1025-109F-40F9-5A6C802F857E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</a:t>
            </a:r>
            <a:r>
              <a:rPr lang="pt-BR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"   29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C39A99-A97B-E110-231C-57DBA135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4A7A216-A172-EBFC-C260-AD46AF9F4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235CB78-C017-173F-AD96-8DCB91C62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" y="4680412"/>
            <a:ext cx="2839183" cy="1156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02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376D4AE-8407-4861-36C3-0BFB0B67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Resumo da Próxima Aula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5CBBE3D-B9F9-C7A9-9A49-C297906D992E}"/>
              </a:ext>
            </a:extLst>
          </p:cNvPr>
          <p:cNvSpPr txBox="1">
            <a:spLocks/>
          </p:cNvSpPr>
          <p:nvPr/>
        </p:nvSpPr>
        <p:spPr>
          <a:xfrm>
            <a:off x="1697347" y="2829472"/>
            <a:ext cx="879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Navegação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Comunicação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entre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Telas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Camadas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		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18BC67-56A6-D152-16C5-022335D61C0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1939B4-27B6-B70C-6863-FBB8B504DF5A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30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5FA618-E251-8F63-AA4B-5A3F15D9E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20A71B5-FC01-3928-3DB8-A507712BC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madas - ícones de interface grátis">
            <a:extLst>
              <a:ext uri="{FF2B5EF4-FFF2-40B4-BE49-F238E27FC236}">
                <a16:creationId xmlns:a16="http://schemas.microsoft.com/office/drawing/2014/main" id="{8D03AF31-B914-0E0A-D4A0-50713509F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77" y="4232140"/>
            <a:ext cx="1629508" cy="16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Android for Programming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. (6 Edição) Paul Deitel: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</a:rPr>
              <a:t>Capítulo 4 e 5 (Visual Components) Pg. 218 a 266</a:t>
            </a:r>
          </a:p>
          <a:p>
            <a:endParaRPr lang="pt-BR" sz="20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Android Programming Cookbook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. (2 Edição) Chryssa Aliferi: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</a:rPr>
              <a:t>Capítulos 6 e 7 (Visual Components)</a:t>
            </a:r>
          </a:p>
          <a:p>
            <a:pPr lvl="1" algn="just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Disponível no link on-line</a:t>
            </a:r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lvl="1"/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Android UI Design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. (3 Edição) Francesco Azzola: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</a:rPr>
              <a:t>Capítulo 5 e 6 (Visual Components) Pg. 160 a 214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Disponível no link on-line</a:t>
            </a:r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lvl="1"/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100" dirty="0">
                <a:solidFill>
                  <a:srgbClr val="00B050"/>
                </a:solidFill>
                <a:latin typeface="Segoe UI Light" panose="020B0502040204020203" pitchFamily="34" charset="0"/>
              </a:rPr>
              <a:t>Terças e Quintas 15:30 – 17h</a:t>
            </a:r>
          </a:p>
          <a:p>
            <a:r>
              <a:rPr lang="pt-BR" sz="2100" dirty="0">
                <a:solidFill>
                  <a:srgbClr val="00B050"/>
                </a:solidFill>
                <a:latin typeface="Segoe UI Light" panose="020B0502040204020203" pitchFamily="34" charset="0"/>
              </a:rPr>
              <a:t>Mail: </a:t>
            </a:r>
            <a:r>
              <a:rPr lang="pt-BR" sz="2100" dirty="0">
                <a:solidFill>
                  <a:srgbClr val="00B050"/>
                </a:solidFill>
                <a:latin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raffael.schemmer@poa.ifrs.com.br</a:t>
            </a:r>
            <a:endParaRPr lang="pt-BR" sz="21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100" u="sng" dirty="0">
                <a:solidFill>
                  <a:srgbClr val="00B050"/>
                </a:solidFill>
                <a:latin typeface="Segoe UI Light" panose="020B0502040204020203" pitchFamily="34" charset="0"/>
              </a:rPr>
              <a:t>Git: </a:t>
            </a:r>
            <a:r>
              <a:rPr lang="pt-BR" sz="2100" u="sng" dirty="0">
                <a:solidFill>
                  <a:srgbClr val="00B050"/>
                </a:solidFill>
                <a:latin typeface="Segoe UI Ligh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www.github.com/raffaelschemmer/ifrs/</a:t>
            </a:r>
            <a:r>
              <a:rPr lang="pt-BR" sz="2100" u="sng" dirty="0">
                <a:solidFill>
                  <a:srgbClr val="00B050"/>
                </a:solidFill>
                <a:latin typeface="Segoe UI Light" panose="020B0502040204020203" pitchFamily="34" charset="0"/>
              </a:rPr>
              <a:t>androidkotlin</a:t>
            </a:r>
          </a:p>
          <a:p>
            <a:pPr lvl="1"/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endParaRPr lang="pt-BR" sz="44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endParaRPr lang="pt-BR" b="1" dirty="0">
              <a:solidFill>
                <a:srgbClr val="00B050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B6EDE56-EB41-25C5-39EE-7E36C734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Material de Apoio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593AD8-DBC6-1B15-E662-7204B019C8F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A134B9-0709-C7E5-2446-30843919D771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31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E24DAC7-2B90-1E32-BCAA-95811DB48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73CEAC-B5F3-B532-D7F0-15B01E2A6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ndroid for Programmers: An App-Driven Approach (Deitel Developer  (Paperback)): Deitel, Paul J, Deitel PH.D., Harvey M, Deitel, Abbey,  Morgano, Michael: 9780132121361: Amazon.com: Books">
            <a:extLst>
              <a:ext uri="{FF2B5EF4-FFF2-40B4-BE49-F238E27FC236}">
                <a16:creationId xmlns:a16="http://schemas.microsoft.com/office/drawing/2014/main" id="{B1C15C31-337D-7C4F-BA71-6B19AB49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100" y="1392090"/>
            <a:ext cx="1106896" cy="144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ndroid Programming Cookbook - Java Code Geeks">
            <a:extLst>
              <a:ext uri="{FF2B5EF4-FFF2-40B4-BE49-F238E27FC236}">
                <a16:creationId xmlns:a16="http://schemas.microsoft.com/office/drawing/2014/main" id="{2047196A-F0DD-3BC2-15D9-6A84AFC7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735" y="2891636"/>
            <a:ext cx="1051669" cy="15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Android UI Design - Free Computer, Programming, Mathematics, Technical Books,  Lecture Notes and Tutorials">
            <a:extLst>
              <a:ext uri="{FF2B5EF4-FFF2-40B4-BE49-F238E27FC236}">
                <a16:creationId xmlns:a16="http://schemas.microsoft.com/office/drawing/2014/main" id="{F287BE78-F9F3-A8D1-4CF0-8E4F283C7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654" y="4217620"/>
            <a:ext cx="1117342" cy="149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89758" y="1513232"/>
            <a:ext cx="11212484" cy="4351338"/>
          </a:xfrm>
        </p:spPr>
        <p:txBody>
          <a:bodyPr>
            <a:normAutofit/>
          </a:bodyPr>
          <a:lstStyle/>
          <a:p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Entrega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lista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exercícios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sobre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layouts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(Moodle)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Notas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disponíveis no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portal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aluno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IFRS</a:t>
            </a:r>
          </a:p>
          <a:p>
            <a:pPr lvl="1"/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D38AA64-A353-C912-9313-A9D78DD6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Tema de Casa (Correção)</a:t>
            </a:r>
          </a:p>
        </p:txBody>
      </p:sp>
      <p:pic>
        <p:nvPicPr>
          <p:cNvPr id="9218" name="Picture 2" descr="Ícone de Moodle no estilo iOS Filled">
            <a:extLst>
              <a:ext uri="{FF2B5EF4-FFF2-40B4-BE49-F238E27FC236}">
                <a16:creationId xmlns:a16="http://schemas.microsoft.com/office/drawing/2014/main" id="{8A7C0F58-C312-E68D-9E24-EF9B02DA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8" y="4201318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319424-676E-3528-857A-99E28B9DD16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904B4F-5F6E-056D-EE16-54FA4CBC9E52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3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8FD8646-51BC-ED34-655A-EB372650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87F18CE-7380-F2FF-B65F-7B50BD3B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2242875"/>
            <a:ext cx="10972800" cy="4351338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Qual 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principal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diferença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entre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LinearLayout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RelativeLayout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? </a:t>
            </a:r>
            <a:endParaRPr lang="pt-BR" dirty="0">
              <a:solidFill>
                <a:srgbClr val="00B050"/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0B1D206-893C-0B8A-D683-574D5B16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Aula Passada (Pergunta)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B5553A-F448-3DD6-E88E-7B923FA5E07F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E3B35F-F997-78F2-7B92-996BA7C8FB9B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4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7BF894C-17F0-A5EC-876B-6A2E1FD7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C8BEF96-F6FA-2EB4-53E7-B437BA5D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Layout - Free web icons">
            <a:extLst>
              <a:ext uri="{FF2B5EF4-FFF2-40B4-BE49-F238E27FC236}">
                <a16:creationId xmlns:a16="http://schemas.microsoft.com/office/drawing/2014/main" id="{80FC8222-29DA-5BC9-DD4A-5F25EB8C9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05" y="1966545"/>
            <a:ext cx="1263162" cy="126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6AAA3-7734-ECFB-977C-54B057F0B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2083E8-286E-3399-E378-28978898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 Visual de </a:t>
            </a: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Interação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 Visual de 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Exibição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Componentes Visual de 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Feedback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dos Componentes Visuais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71977AD-60C0-3FDC-0247-620EC94A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pic>
        <p:nvPicPr>
          <p:cNvPr id="102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2CB80FD3-F455-3A1F-73A6-96717595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6504927-E155-EADA-D196-A8B108DA3FC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322678-6C2F-085D-1B0D-F0213084A5C8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25B4F-7B51-9A3F-5696-491E8A68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0931E61-0AEC-8696-5104-819ECE1F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7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2616" y="1253331"/>
            <a:ext cx="8575239" cy="4351338"/>
          </a:xfrm>
        </p:spPr>
        <p:txBody>
          <a:bodyPr>
            <a:normAutofit/>
          </a:bodyPr>
          <a:lstStyle/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Quando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clicado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pelo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usuário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é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usado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para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disparar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ações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através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eventos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AAF4D06-AFAF-E184-EA29-360EE327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Componente Button (Conceito)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46529D-57FD-A434-33AF-5BA52795FFF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5527DB-EF67-BFDD-49B1-A4ECA5DD9EB9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5B1502A-C627-1584-8E1F-132FCDEA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CDD1771-58BE-628A-E86D-72F38B6D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D59565C-7D45-EE56-9153-06E8F4B4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7" y="4949708"/>
            <a:ext cx="2661504" cy="76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85782-D7C7-9709-33A2-3E73DF3A9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48C599F-3F67-909D-AEC0-7EBD0ADB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Button (Propriedades/Valores em XML)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3BF09D-1ED1-13DC-E01D-C3094D3C3E37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E075C93-C553-9CD0-AE09-01360792D292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7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763209-B88F-F9C3-83A1-13EA546B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8BDA6EF-E5A7-D718-E414-52BCC7463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Dog - Download free icons">
            <a:extLst>
              <a:ext uri="{FF2B5EF4-FFF2-40B4-BE49-F238E27FC236}">
                <a16:creationId xmlns:a16="http://schemas.microsoft.com/office/drawing/2014/main" id="{A9D0D6D5-7AE9-888C-06FE-5F5C2BC57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66" y="2714535"/>
            <a:ext cx="2196701" cy="21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B1B28E-AAF1-E368-D10F-7DD178FF57B8}"/>
              </a:ext>
            </a:extLst>
          </p:cNvPr>
          <p:cNvSpPr txBox="1"/>
          <p:nvPr/>
        </p:nvSpPr>
        <p:spPr>
          <a:xfrm>
            <a:off x="2615624" y="5301806"/>
            <a:ext cx="696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Definindo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os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atributos/valores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do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Button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estaticamente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no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layout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XML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A5FE5711-2F11-8C31-5A48-F90887E88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033" y="2246434"/>
            <a:ext cx="4473934" cy="266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36228-2437-2D71-60CC-8317E70C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Browser Layout Icon 2318239 Vector Art at Vecteezy">
            <a:extLst>
              <a:ext uri="{FF2B5EF4-FFF2-40B4-BE49-F238E27FC236}">
                <a16:creationId xmlns:a16="http://schemas.microsoft.com/office/drawing/2014/main" id="{6E174C3F-1EE8-E243-D406-17BE41964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8" y="4264824"/>
            <a:ext cx="1903290" cy="190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20CE5E9-EC73-C4AC-22E4-C7EEA31B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Dica do Professor para Button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73DDB21-3781-D6C4-F679-B0B335B8BC35}"/>
              </a:ext>
            </a:extLst>
          </p:cNvPr>
          <p:cNvSpPr txBox="1">
            <a:spLocks/>
          </p:cNvSpPr>
          <p:nvPr/>
        </p:nvSpPr>
        <p:spPr>
          <a:xfrm>
            <a:off x="1216594" y="2604092"/>
            <a:ext cx="97588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Sempre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use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dp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em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tudo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que for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layout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como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largura/altura 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sp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para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textos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pois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respeitam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tamanho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fonte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usuário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9FF51DC-6CF6-9EA9-1686-3B3E7E08EE2B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Desenvolvimento de Aplicativos Android em Java Kotlin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789710-41F8-2603-7DD8-5D23CE1BF4B7}"/>
              </a:ext>
            </a:extLst>
          </p:cNvPr>
          <p:cNvSpPr txBox="1"/>
          <p:nvPr/>
        </p:nvSpPr>
        <p:spPr>
          <a:xfrm>
            <a:off x="5472046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06 – Primeiros 3 Componentes Visuais"   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094101-FCB9-E501-2E24-42B73FAF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6CF653B-EB71-DB8E-955E-22FC285C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15" y="5712065"/>
            <a:ext cx="688569" cy="6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4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4122</TotalTime>
  <Words>1481</Words>
  <Application>Microsoft Office PowerPoint</Application>
  <PresentationFormat>Widescreen</PresentationFormat>
  <Paragraphs>212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Segoe UI Light</vt:lpstr>
      <vt:lpstr>Tema do Office</vt:lpstr>
      <vt:lpstr>Desenvolvimento de Aplicativos Android em Java Kotlin</vt:lpstr>
      <vt:lpstr>Módulos da disciplina</vt:lpstr>
      <vt:lpstr>Módulos da disciplina</vt:lpstr>
      <vt:lpstr>Tema de Casa (Correção)</vt:lpstr>
      <vt:lpstr>Aula Passada (Pergunta)</vt:lpstr>
      <vt:lpstr>Conteúdos da Aula de Hoje</vt:lpstr>
      <vt:lpstr>Componente Button (Conceito)</vt:lpstr>
      <vt:lpstr>Button (Propriedades/Valores em XML)</vt:lpstr>
      <vt:lpstr>Dica do Professor para Button</vt:lpstr>
      <vt:lpstr>Button (Set Propriedades/Valores em Kotlin)</vt:lpstr>
      <vt:lpstr>Button (Get Propriedades/Valores em Kotlin)</vt:lpstr>
      <vt:lpstr>Button (Eventos/Ações em Kotlin)</vt:lpstr>
      <vt:lpstr>Button (Eventos/Ações em Kotlin)</vt:lpstr>
      <vt:lpstr>Button (Eventos/Ações em Kotlin)</vt:lpstr>
      <vt:lpstr>Conteúdos da Aula de Hoje</vt:lpstr>
      <vt:lpstr>Componente TextView (Conceito)</vt:lpstr>
      <vt:lpstr>TextView (Propriedades/Valores em XML)</vt:lpstr>
      <vt:lpstr>TextView (Set Propriedades/Valores em Kotlin)</vt:lpstr>
      <vt:lpstr>TextView (Get Propriedades/Valores em Kotlin)</vt:lpstr>
      <vt:lpstr>Componente TextView (Conceito)</vt:lpstr>
      <vt:lpstr>Button + TextView (Eventos/Ações em Kotlin)</vt:lpstr>
      <vt:lpstr>Conteúdos da Aula de Hoje</vt:lpstr>
      <vt:lpstr>Componente Toast (Conceito)</vt:lpstr>
      <vt:lpstr>Componente Toast (Parâmetros)</vt:lpstr>
      <vt:lpstr>Button + Toast (Eventos/Ações em Kotlin)</vt:lpstr>
      <vt:lpstr>Conteúdos da Aula de Hoje</vt:lpstr>
      <vt:lpstr>Praticando o uso do Encapsulamento</vt:lpstr>
      <vt:lpstr>Síntese da Aula</vt:lpstr>
      <vt:lpstr>Avaliação do Conteúdo (Presencial)</vt:lpstr>
      <vt:lpstr>Apresentação do PowerPoint</vt:lpstr>
      <vt:lpstr>Resumo da Próxima Aula</vt:lpstr>
      <vt:lpstr>Material de Apoio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Herença</dc:title>
  <dc:creator>Raffael</dc:creator>
  <cp:lastModifiedBy>Raffael</cp:lastModifiedBy>
  <cp:revision>247</cp:revision>
  <dcterms:created xsi:type="dcterms:W3CDTF">2015-04-03T20:53:50Z</dcterms:created>
  <dcterms:modified xsi:type="dcterms:W3CDTF">2025-07-04T01:44:37Z</dcterms:modified>
</cp:coreProperties>
</file>