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99" r:id="rId4"/>
    <p:sldId id="350" r:id="rId5"/>
    <p:sldId id="400" r:id="rId6"/>
    <p:sldId id="270" r:id="rId7"/>
    <p:sldId id="307" r:id="rId8"/>
    <p:sldId id="401" r:id="rId9"/>
    <p:sldId id="421" r:id="rId10"/>
    <p:sldId id="366" r:id="rId11"/>
    <p:sldId id="402" r:id="rId12"/>
    <p:sldId id="422" r:id="rId13"/>
    <p:sldId id="403" r:id="rId14"/>
    <p:sldId id="404" r:id="rId15"/>
    <p:sldId id="405" r:id="rId16"/>
    <p:sldId id="413" r:id="rId17"/>
    <p:sldId id="373" r:id="rId18"/>
    <p:sldId id="397" r:id="rId19"/>
    <p:sldId id="376" r:id="rId20"/>
    <p:sldId id="418" r:id="rId21"/>
    <p:sldId id="419" r:id="rId22"/>
    <p:sldId id="423" r:id="rId23"/>
    <p:sldId id="411" r:id="rId24"/>
    <p:sldId id="361" r:id="rId25"/>
    <p:sldId id="362" r:id="rId26"/>
    <p:sldId id="363" r:id="rId27"/>
    <p:sldId id="364" r:id="rId28"/>
    <p:sldId id="365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6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1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8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4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19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72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8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EBCD1-D950-4FC7-86C8-55C380B6112A}" type="datetimeFigureOut">
              <a:rPr lang="pt-BR" smtClean="0"/>
              <a:pPr/>
              <a:t>03/07/2025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EDB5-41F8-45BA-9B9B-8E2330AED0D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3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raffael.schemmer@poa.ifrs.com.br" TargetMode="External"/><Relationship Id="rId7" Type="http://schemas.openxmlformats.org/officeDocument/2006/relationships/image" Target="../media/image24.jpeg"/><Relationship Id="rId2" Type="http://schemas.openxmlformats.org/officeDocument/2006/relationships/hyperlink" Target="online.k19.com.br/libraries/handouts/k1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hyperlink" Target="http://www.github.com/raffaelschemmer/IF15/07/" TargetMode="Externa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67F0C5A8-D82F-552B-DC7D-1C43AD383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731" y="1829684"/>
            <a:ext cx="9983067" cy="2387600"/>
          </a:xfrm>
          <a:effectLst>
            <a:outerShdw blurRad="50800" dist="38100" dir="8100000" algn="tr" rotWithShape="0">
              <a:schemeClr val="accent5">
                <a:lumMod val="75000"/>
                <a:alpha val="48000"/>
              </a:schemeClr>
            </a:outerShdw>
            <a:softEdge rad="1270000"/>
          </a:effectLst>
          <a:scene3d>
            <a:camera prst="orthographicFront"/>
            <a:lightRig rig="threePt" dir="t"/>
          </a:scene3d>
          <a:sp3d extrusionH="76200" prstMaterial="metal">
            <a:bevelT/>
            <a:bevelB/>
            <a:extrusionClr>
              <a:schemeClr val="accent1"/>
            </a:extrusionClr>
          </a:sp3d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Programação Orientada a Objetos com Java</a:t>
            </a:r>
            <a:b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</a:b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(encapsulamento)</a:t>
            </a:r>
            <a:endParaRPr lang="pt-BR" sz="4000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5" name="Picture 4" descr="Logo Java – Logos PNG">
            <a:extLst>
              <a:ext uri="{FF2B5EF4-FFF2-40B4-BE49-F238E27FC236}">
                <a16:creationId xmlns:a16="http://schemas.microsoft.com/office/drawing/2014/main" id="{73E453AB-A88B-6955-9921-A0313D111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205" y="4288947"/>
            <a:ext cx="1790138" cy="179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Java Objects and Classes Tutorial | Java Tutorial Network">
            <a:extLst>
              <a:ext uri="{FF2B5EF4-FFF2-40B4-BE49-F238E27FC236}">
                <a16:creationId xmlns:a16="http://schemas.microsoft.com/office/drawing/2014/main" id="{C37601A2-6BA6-12BC-EF50-D7EA121EF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91" y="1202193"/>
            <a:ext cx="3400148" cy="1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ubtítulo 16">
            <a:extLst>
              <a:ext uri="{FF2B5EF4-FFF2-40B4-BE49-F238E27FC236}">
                <a16:creationId xmlns:a16="http://schemas.microsoft.com/office/drawing/2014/main" id="{495EAC5F-4A1F-9FC7-C9F4-CF6DC313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4265" y="4748917"/>
            <a:ext cx="9144000" cy="1655762"/>
          </a:xfrm>
          <a:effectLst/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Raffael Bottoli Schemmer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A55436-7562-D3E7-B14D-94EA64E17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547" y="540321"/>
            <a:ext cx="1195099" cy="19033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3870A6-56FB-5CE9-A0C4-0BF6ED000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70" y="519577"/>
            <a:ext cx="19335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1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9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61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61" tmFilter="0, 0; 0.125,0.2665; 0.25,0.4; 0.375,0.465; 0.5,0.5;  0.625,0.535; 0.75,0.6; 0.875,0.7335; 1,1">
                                          <p:stCondLst>
                                            <p:cond delay="1061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" tmFilter="0, 0; 0.125,0.2665; 0.25,0.4; 0.375,0.465; 0.5,0.5;  0.625,0.535; 0.75,0.6; 0.875,0.7335; 1,1">
                                          <p:stCondLst>
                                            <p:cond delay="211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" tmFilter="0, 0; 0.125,0.2665; 0.25,0.4; 0.375,0.465; 0.5,0.5;  0.625,0.535; 0.75,0.6; 0.875,0.7335; 1,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">
                                          <p:stCondLst>
                                            <p:cond delay="103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" decel="50000">
                                          <p:stCondLst>
                                            <p:cond delay="108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">
                                          <p:stCondLst>
                                            <p:cond delay="209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" decel="50000">
                                          <p:stCondLst>
                                            <p:cond delay="21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" decel="50000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" decel="50000">
                                          <p:stCondLst>
                                            <p:cond delay="3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25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9891" y="1253331"/>
            <a:ext cx="10934733" cy="4351338"/>
          </a:xfrm>
        </p:spPr>
        <p:txBody>
          <a:bodyPr>
            <a:normAutofit/>
          </a:bodyPr>
          <a:lstStyle/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torna mais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simples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a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manutenção</a:t>
            </a:r>
            <a:r>
              <a:rPr lang="pt-BR" sz="40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4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código fonte</a:t>
            </a: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  <a:p>
            <a:pPr algn="ctr">
              <a:lnSpc>
                <a:spcPct val="114000"/>
              </a:lnSpc>
            </a:pPr>
            <a:endParaRPr lang="pt-BR" sz="4000" dirty="0">
              <a:latin typeface="Segoe UI Light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AF4D06-AFAF-E184-EA29-360EE327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Vantagens no uso do Encapsulamento</a:t>
            </a:r>
          </a:p>
        </p:txBody>
      </p:sp>
      <p:pic>
        <p:nvPicPr>
          <p:cNvPr id="15362" name="Picture 2" descr="ícone Código em Zwicon">
            <a:extLst>
              <a:ext uri="{FF2B5EF4-FFF2-40B4-BE49-F238E27FC236}">
                <a16:creationId xmlns:a16="http://schemas.microsoft.com/office/drawing/2014/main" id="{7B2D36AA-642E-A916-D199-ED3D9971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73" y="4279588"/>
            <a:ext cx="1673192" cy="16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57674C0-81D3-2CDA-8489-A6C51B55C1E3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6258FD7D-0351-A56A-8E4C-BCBFA417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030C6F1-5FE7-BBB7-291D-27F4DDCA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FA0CBA-5F90-03E9-F455-F36313E03C87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9</a:t>
            </a:r>
          </a:p>
        </p:txBody>
      </p:sp>
    </p:spTree>
    <p:extLst>
      <p:ext uri="{BB962C8B-B14F-4D97-AF65-F5344CB8AC3E}">
        <p14:creationId xmlns:p14="http://schemas.microsoft.com/office/powerpoint/2010/main" val="177748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9273" y="1498026"/>
            <a:ext cx="10934733" cy="4351338"/>
          </a:xfrm>
        </p:spPr>
        <p:txBody>
          <a:bodyPr>
            <a:normAutofit/>
          </a:bodyPr>
          <a:lstStyle/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facilita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implementação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lógica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problema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promove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reuso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código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fonte</a:t>
            </a:r>
          </a:p>
          <a:p>
            <a:endParaRPr lang="pt-BR" dirty="0">
              <a:latin typeface="Segoe UI Light" panose="020B0502040204020203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AAF4D06-AFAF-E184-EA29-360EE327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Vantagens no uso do Encapsulamento</a:t>
            </a:r>
          </a:p>
        </p:txBody>
      </p:sp>
      <p:pic>
        <p:nvPicPr>
          <p:cNvPr id="9218" name="Picture 2" descr="Free Icon | Reuse">
            <a:extLst>
              <a:ext uri="{FF2B5EF4-FFF2-40B4-BE49-F238E27FC236}">
                <a16:creationId xmlns:a16="http://schemas.microsoft.com/office/drawing/2014/main" id="{E79CD31A-F370-9283-D73F-84BAC4CF3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650913"/>
            <a:ext cx="1198451" cy="119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632DAC6-FBF0-B366-91D5-5175E767CBE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49D6290E-D5C0-1869-BF99-EFEF55B2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C313771-34ED-606A-3FA2-DD0D6C86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A06560-2A45-8236-85C1-6396882F79D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1054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B1972-C3FB-4D92-2029-6DA69D54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C3D9E1-89E5-2B20-12C7-BB43B3393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5DC1D2A6-7D3D-1504-3596-2578E5B8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764D745C-3CEE-A294-7182-E7EE78FD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3BF7DAE-6433-E2B3-22E2-E65270070F8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66A4F673-829C-38C3-C8E2-350EF4A81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A69ACE-1CBB-2E20-FF7F-97460671F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3C09C6-0E4C-EFC7-438F-759651AD3F4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11</a:t>
            </a:r>
          </a:p>
        </p:txBody>
      </p:sp>
    </p:spTree>
    <p:extLst>
      <p:ext uri="{BB962C8B-B14F-4D97-AF65-F5344CB8AC3E}">
        <p14:creationId xmlns:p14="http://schemas.microsoft.com/office/powerpoint/2010/main" val="401583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79C49-530C-35EF-8919-F1BAA441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pic>
        <p:nvPicPr>
          <p:cNvPr id="8194" name="Picture 2" descr="Plus sign - Free signs icons">
            <a:extLst>
              <a:ext uri="{FF2B5EF4-FFF2-40B4-BE49-F238E27FC236}">
                <a16:creationId xmlns:a16="http://schemas.microsoft.com/office/drawing/2014/main" id="{20A47695-AF13-D77A-D065-B7069A81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38" y="457500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98478E0-AE35-36B1-6762-4820368CC259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310D6CCD-A423-2D7E-A0F0-E2A12DA2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62A1FFD-6621-1B33-D649-F46A92DBB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B9B67B4-EE90-9A00-491D-5AB00EE9605C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12</a:t>
            </a:r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1432239" y="2174214"/>
            <a:ext cx="94088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endParaRPr lang="pt-BR" sz="3200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Cada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cada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da classe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deverá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possuir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um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8" name="Picture 4" descr="Minus icon - Free download on Iconfinder">
            <a:extLst>
              <a:ext uri="{FF2B5EF4-FFF2-40B4-BE49-F238E27FC236}">
                <a16:creationId xmlns:a16="http://schemas.microsoft.com/office/drawing/2014/main" id="{D7F8F499-867C-830D-8B11-7843FE967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755" y="4349883"/>
            <a:ext cx="1440840" cy="14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05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isibility Vector Art, Icons, and Graphics for Free Download">
            <a:extLst>
              <a:ext uri="{FF2B5EF4-FFF2-40B4-BE49-F238E27FC236}">
                <a16:creationId xmlns:a16="http://schemas.microsoft.com/office/drawing/2014/main" id="{740E21B0-04D3-571C-C6F6-363B3576C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4" y="4496298"/>
            <a:ext cx="1478040" cy="147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30CFAC-A723-84EA-84F5-C90D0F3F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E80903-45E9-FB59-89DF-E031C0B49B4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C90A5F02-6278-6EF8-55E7-D7B1A2A41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DDEFC2F-4800-F03C-1731-3BCCE0093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A6F384-15CB-18F2-6017-209E01782D4F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13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656413" y="2449034"/>
            <a:ext cx="109604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controla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se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poderá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ser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acessado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fora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190251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7FBBA-B44E-81D3-6465-BE4DECF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4B10D6-BD4C-D369-72FC-80C223FA48D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7" name="Picture 4" descr="Logo Java – Logos PNG">
            <a:extLst>
              <a:ext uri="{FF2B5EF4-FFF2-40B4-BE49-F238E27FC236}">
                <a16:creationId xmlns:a16="http://schemas.microsoft.com/office/drawing/2014/main" id="{86330115-6CDB-7248-50A3-198AAD43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5B39375-5F17-AD51-4EB5-744B1D6C5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5BFB769-53AA-7EDF-084B-0B603C140253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14</a:t>
            </a:r>
          </a:p>
        </p:txBody>
      </p:sp>
      <p:pic>
        <p:nvPicPr>
          <p:cNvPr id="12" name="Picture 4" descr="Minus icon - Free download on Iconfinder">
            <a:extLst>
              <a:ext uri="{FF2B5EF4-FFF2-40B4-BE49-F238E27FC236}">
                <a16:creationId xmlns:a16="http://schemas.microsoft.com/office/drawing/2014/main" id="{81F67881-26D8-A156-6697-118EAC82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76" y="4423730"/>
            <a:ext cx="1440840" cy="14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BB13777D-6D1F-5414-F5D4-544465B3A763}"/>
              </a:ext>
            </a:extLst>
          </p:cNvPr>
          <p:cNvSpPr txBox="1">
            <a:spLocks/>
          </p:cNvSpPr>
          <p:nvPr/>
        </p:nvSpPr>
        <p:spPr>
          <a:xfrm>
            <a:off x="1448701" y="2968481"/>
            <a:ext cx="93758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declarado com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private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só pode ser acessado dentro da classe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através do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this</a:t>
            </a: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endParaRPr lang="pt-BR" sz="3200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515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F03A699F-4147-C502-4CDB-729D2404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A8FD92-7DDB-0F1D-092D-992456F7E0B6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02FEAB1A-B0EA-CE07-F144-0D40995E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309A60E-9C6B-D410-05BD-FF7DA8A37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F60F200-0872-FA6A-4666-D75A8C4A9A94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15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28633" y="2896187"/>
            <a:ext cx="10934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ou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declarado com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public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pode ser acessado fora da classe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através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instância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</a:t>
            </a: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endParaRPr lang="pt-BR" sz="3200" b="1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1" name="Picture 2" descr="Plus sign - Free signs icons">
            <a:extLst>
              <a:ext uri="{FF2B5EF4-FFF2-40B4-BE49-F238E27FC236}">
                <a16:creationId xmlns:a16="http://schemas.microsoft.com/office/drawing/2014/main" id="{E5DC5C1E-C9A7-551A-638D-B75EC521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0" y="48028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3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141" y="1815331"/>
            <a:ext cx="5745714" cy="3751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ixaDeTexto 13"/>
          <p:cNvSpPr txBox="1"/>
          <p:nvPr/>
        </p:nvSpPr>
        <p:spPr>
          <a:xfrm>
            <a:off x="2212466" y="5762594"/>
            <a:ext cx="776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Uso dos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 e dos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 get/set</a:t>
            </a:r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 </a:t>
            </a:r>
            <a:r>
              <a:rPr lang="pt-BR" dirty="0">
                <a:solidFill>
                  <a:srgbClr val="00B050"/>
                </a:solidFill>
                <a:latin typeface="Segoe UI Light" panose="020B0502040204020203" pitchFamily="34" charset="0"/>
              </a:rPr>
              <a:t>na classe </a:t>
            </a:r>
            <a:r>
              <a:rPr lang="pt-BR" b="1" dirty="0">
                <a:solidFill>
                  <a:srgbClr val="C00000"/>
                </a:solidFill>
                <a:latin typeface="Segoe UI Light" panose="020B0502040204020203" pitchFamily="34" charset="0"/>
              </a:rPr>
              <a:t>Funcionário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DC42463-A58E-1F4A-3B6D-27C72623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2" name="Seta para a direita 6">
            <a:extLst>
              <a:ext uri="{FF2B5EF4-FFF2-40B4-BE49-F238E27FC236}">
                <a16:creationId xmlns:a16="http://schemas.microsoft.com/office/drawing/2014/main" id="{CD7C83C7-6C30-5A63-F000-D9AEB34F34A5}"/>
              </a:ext>
            </a:extLst>
          </p:cNvPr>
          <p:cNvSpPr/>
          <p:nvPr/>
        </p:nvSpPr>
        <p:spPr>
          <a:xfrm>
            <a:off x="1220612" y="3191181"/>
            <a:ext cx="1599814" cy="107091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schemeClr val="accent5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>
              <a:latin typeface="Segoe UI Light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75A3E1-E2F1-2A6A-F802-7E12BFB332C2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50FAF683-BE34-D350-7EB9-CCF6B9F2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63D3BBB-E967-74AF-6075-38559AD9E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EAC875B-5F04-CBF4-268E-D321C6C30029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16</a:t>
            </a:r>
          </a:p>
        </p:txBody>
      </p:sp>
    </p:spTree>
    <p:extLst>
      <p:ext uri="{BB962C8B-B14F-4D97-AF65-F5344CB8AC3E}">
        <p14:creationId xmlns:p14="http://schemas.microsoft.com/office/powerpoint/2010/main" val="30433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47" y="2151845"/>
            <a:ext cx="3619500" cy="33337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CaixaDeTexto 13"/>
          <p:cNvSpPr txBox="1"/>
          <p:nvPr/>
        </p:nvSpPr>
        <p:spPr>
          <a:xfrm>
            <a:off x="1799715" y="5664515"/>
            <a:ext cx="867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Diagrama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UML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utilizando a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simbologia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dos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20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20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C4CFA7D-75F1-AFCC-7F3B-686212C7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18" name="Seta para a direita 6">
            <a:extLst>
              <a:ext uri="{FF2B5EF4-FFF2-40B4-BE49-F238E27FC236}">
                <a16:creationId xmlns:a16="http://schemas.microsoft.com/office/drawing/2014/main" id="{77BC8B78-0FFC-380D-644C-8EB05D856A75}"/>
              </a:ext>
            </a:extLst>
          </p:cNvPr>
          <p:cNvSpPr/>
          <p:nvPr/>
        </p:nvSpPr>
        <p:spPr>
          <a:xfrm>
            <a:off x="2335428" y="3147819"/>
            <a:ext cx="1599814" cy="1070919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schemeClr val="accent5">
                <a:lumMod val="50000"/>
                <a:alpha val="40000"/>
              </a:scheme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atin typeface="Segoe UI Light" panose="020B0502040204020203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2FD347-01BD-3A51-A6DA-1790ECCF0F75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Picture 4" descr="Logo Java – Logos PNG">
            <a:extLst>
              <a:ext uri="{FF2B5EF4-FFF2-40B4-BE49-F238E27FC236}">
                <a16:creationId xmlns:a16="http://schemas.microsoft.com/office/drawing/2014/main" id="{05A782A6-C0F2-5F2E-E6C0-7DE779243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244EC6-D125-C373-A8A6-0D8E2A5E6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BB082F-34A0-001C-33A0-4060B167E7C1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17</a:t>
            </a:r>
          </a:p>
        </p:txBody>
      </p:sp>
    </p:spTree>
    <p:extLst>
      <p:ext uri="{BB962C8B-B14F-4D97-AF65-F5344CB8AC3E}">
        <p14:creationId xmlns:p14="http://schemas.microsoft.com/office/powerpoint/2010/main" val="353459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1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C1D8B52-D2E3-6123-3212-182EC9F9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02D36C-D7DE-727A-136A-6A4D0B40EBE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10" name="Picture 4" descr="Logo Java – Logos PNG">
            <a:extLst>
              <a:ext uri="{FF2B5EF4-FFF2-40B4-BE49-F238E27FC236}">
                <a16:creationId xmlns:a16="http://schemas.microsoft.com/office/drawing/2014/main" id="{E953431C-5E17-BC06-42BA-9B73B5D27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EAF4FF2-31B0-8A7D-B812-20A3BE18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94FB66-E4B4-4AC0-248A-680D7A2DBF8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18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C43A01E4-4FCB-247C-6900-BCEBD6AA9C1B}"/>
              </a:ext>
            </a:extLst>
          </p:cNvPr>
          <p:cNvSpPr txBox="1">
            <a:spLocks/>
          </p:cNvSpPr>
          <p:nvPr/>
        </p:nvSpPr>
        <p:spPr>
          <a:xfrm>
            <a:off x="321310" y="2863574"/>
            <a:ext cx="115493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Seguindo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lógica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mundo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na grande maioria das vezes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serão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privados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públicos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8" name="Picture 2" descr="Plus sign - Free signs icons">
            <a:extLst>
              <a:ext uri="{FF2B5EF4-FFF2-40B4-BE49-F238E27FC236}">
                <a16:creationId xmlns:a16="http://schemas.microsoft.com/office/drawing/2014/main" id="{767B8F0E-7EBC-79D9-AB66-7451142A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170" y="4543943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Minus icon - Free download on Iconfinder">
            <a:extLst>
              <a:ext uri="{FF2B5EF4-FFF2-40B4-BE49-F238E27FC236}">
                <a16:creationId xmlns:a16="http://schemas.microsoft.com/office/drawing/2014/main" id="{79675668-60AA-791B-3027-47515D03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18" y="4318823"/>
            <a:ext cx="1440840" cy="144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Módulos da disciplina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Autofit/>
          </a:bodyPr>
          <a:lstStyle/>
          <a:p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01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Aula Inicial (Plano Pedagógico da disciplina)</a:t>
            </a: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02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Introdução a Programação Orientada a Objetos em Java</a:t>
            </a:r>
          </a:p>
          <a:p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03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Classes Métodos/Atributos e Instância</a:t>
            </a: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04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Construtor e de Sobrecarga de Métodos</a:t>
            </a:r>
          </a:p>
          <a:p>
            <a:endParaRPr lang="pt-BR" sz="22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r>
              <a:rPr lang="pt-BR" sz="24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05 – 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Encapsulamento</a:t>
            </a:r>
            <a:endParaRPr lang="pt-BR" sz="2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06 – 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Atributos e Métodos Estáticos</a:t>
            </a:r>
          </a:p>
          <a:p>
            <a:endParaRPr lang="pt-BR" sz="2000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endParaRPr lang="pt-BR" sz="2600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endParaRPr lang="pt-BR" sz="2600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  <a:p>
            <a:endParaRPr lang="pt-BR" dirty="0">
              <a:latin typeface="Segoe UI Light" panose="020B0502040204020203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82C83BAD-423D-6330-AC11-463D3397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EE8BE9-6336-B815-D533-5D454B35EB0C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BE9BDD7-3530-3839-1F89-31847798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C185FD-4576-AAD9-F918-CFFACA81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pic>
        <p:nvPicPr>
          <p:cNvPr id="8" name="Picture 2" descr="Wallet free vector icons designed by Freepik | Logo design typography,  Vector icon design, Vector free">
            <a:extLst>
              <a:ext uri="{FF2B5EF4-FFF2-40B4-BE49-F238E27FC236}">
                <a16:creationId xmlns:a16="http://schemas.microsoft.com/office/drawing/2014/main" id="{401E4426-7F4C-AE8E-715B-1E9C9AE94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91" y="4572863"/>
            <a:ext cx="1440871" cy="14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9F40C94-4BAA-CB18-E616-123679BF78FB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Picture 4" descr="Logo Java – Logos PNG">
            <a:extLst>
              <a:ext uri="{FF2B5EF4-FFF2-40B4-BE49-F238E27FC236}">
                <a16:creationId xmlns:a16="http://schemas.microsoft.com/office/drawing/2014/main" id="{F7144378-53B5-9BBF-2B9E-87088BF70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EB77AF4-DA35-BDB2-BCEC-739111C18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3E63224-C70E-2967-8996-88A22AA4B6F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19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82C84D6-CC66-EB0B-9D82-E8ED5D1F5A72}"/>
              </a:ext>
            </a:extLst>
          </p:cNvPr>
          <p:cNvSpPr txBox="1">
            <a:spLocks/>
          </p:cNvSpPr>
          <p:nvPr/>
        </p:nvSpPr>
        <p:spPr>
          <a:xfrm>
            <a:off x="1819235" y="2759411"/>
            <a:ext cx="8543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Imagine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problema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que seria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gerenciar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um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conta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caso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saldo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possuísse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acesso </a:t>
            </a:r>
            <a:r>
              <a:rPr lang="pt-BR" sz="3200" b="1" i="1" dirty="0">
                <a:solidFill>
                  <a:srgbClr val="C00000"/>
                </a:solidFill>
                <a:latin typeface="Segoe UI Light" panose="020B0502040204020203" pitchFamily="34" charset="0"/>
              </a:rPr>
              <a:t>public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5154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5C185FD-4576-AAD9-F918-CFFACA81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Implementando o Encapsulamento</a:t>
            </a:r>
          </a:p>
        </p:txBody>
      </p:sp>
      <p:pic>
        <p:nvPicPr>
          <p:cNvPr id="2" name="Picture 2" descr="Atm Icon Vector Art, Icons, and Graphics for Free Download">
            <a:extLst>
              <a:ext uri="{FF2B5EF4-FFF2-40B4-BE49-F238E27FC236}">
                <a16:creationId xmlns:a16="http://schemas.microsoft.com/office/drawing/2014/main" id="{D514C889-26EE-A330-5081-7BB4DDBB1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50" y="4617037"/>
            <a:ext cx="1814003" cy="181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6CE4E99-8CAD-268F-6C56-74864FA1BC20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A18E6C68-9D6E-EDFD-B757-8D62779B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6C85B1-FD9D-001B-94A3-7A73B693B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D01D200-4143-0D33-39C8-BA70AF0ED97D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20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82C84D6-CC66-EB0B-9D82-E8ED5D1F5A72}"/>
              </a:ext>
            </a:extLst>
          </p:cNvPr>
          <p:cNvSpPr txBox="1">
            <a:spLocks/>
          </p:cNvSpPr>
          <p:nvPr/>
        </p:nvSpPr>
        <p:spPr>
          <a:xfrm>
            <a:off x="882860" y="2778265"/>
            <a:ext cx="10426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O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deve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encapsular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os atributos 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abstrair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comportamentos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internos da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garantindo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assim a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regra</a:t>
            </a:r>
            <a:r>
              <a:rPr lang="pt-BR" sz="34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negócio</a:t>
            </a:r>
          </a:p>
        </p:txBody>
      </p:sp>
    </p:spTree>
    <p:extLst>
      <p:ext uri="{BB962C8B-B14F-4D97-AF65-F5344CB8AC3E}">
        <p14:creationId xmlns:p14="http://schemas.microsoft.com/office/powerpoint/2010/main" val="3826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EF961-014B-5755-B56B-11F7BAF1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4B04DC-57FD-221A-ED7A-825D736A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FF86F2C-9079-8F42-0C00-9AFBCF29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62F749BD-7318-B8F6-C2F5-96F626BA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D15D75-81C0-AB67-1E63-B665B94B3D71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22D32D79-90E2-E5B2-5430-8713E1702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8806D72-A57D-EBDE-AC59-458385137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D15C4C-971E-89C3-D1A7-20741E952239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21</a:t>
            </a:r>
          </a:p>
        </p:txBody>
      </p:sp>
    </p:spTree>
    <p:extLst>
      <p:ext uri="{BB962C8B-B14F-4D97-AF65-F5344CB8AC3E}">
        <p14:creationId xmlns:p14="http://schemas.microsoft.com/office/powerpoint/2010/main" val="30937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4">
            <a:extLst>
              <a:ext uri="{FF2B5EF4-FFF2-40B4-BE49-F238E27FC236}">
                <a16:creationId xmlns:a16="http://schemas.microsoft.com/office/drawing/2014/main" id="{0B748023-48EA-456B-B3E0-16EFA2E8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18" y="2638798"/>
            <a:ext cx="3838575" cy="2533650"/>
          </a:xfrm>
          <a:prstGeom prst="rect">
            <a:avLst/>
          </a:prstGeom>
        </p:spPr>
      </p:pic>
      <p:pic>
        <p:nvPicPr>
          <p:cNvPr id="15" name="Picture 2" descr="Resultado de imagem para netbeans logo">
            <a:extLst>
              <a:ext uri="{FF2B5EF4-FFF2-40B4-BE49-F238E27FC236}">
                <a16:creationId xmlns:a16="http://schemas.microsoft.com/office/drawing/2014/main" id="{25219653-AF68-46EC-9D2C-00539A7E2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4" y="3360601"/>
            <a:ext cx="2808816" cy="122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4AF9AFEE-F7DE-C7A2-6767-A1654B63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Praticando o uso do Encapsulamento</a:t>
            </a: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64DBD195-0DF1-7AC5-365E-C1D09DE2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81" y="2705473"/>
            <a:ext cx="246697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CD344F-B1C4-3D8B-8DF8-FAC665F2F74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9" name="Picture 4" descr="Logo Java – Logos PNG">
            <a:extLst>
              <a:ext uri="{FF2B5EF4-FFF2-40B4-BE49-F238E27FC236}">
                <a16:creationId xmlns:a16="http://schemas.microsoft.com/office/drawing/2014/main" id="{1DB016B0-99BE-C2EB-56F8-544AB3FBD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3168E2-5BDF-1DF3-2C46-295E88ECD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F3D635-85E8-6F4E-ACBB-17FCBA24A58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22</a:t>
            </a:r>
          </a:p>
        </p:txBody>
      </p:sp>
    </p:spTree>
    <p:extLst>
      <p:ext uri="{BB962C8B-B14F-4D97-AF65-F5344CB8AC3E}">
        <p14:creationId xmlns:p14="http://schemas.microsoft.com/office/powerpoint/2010/main" val="4159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837C784-7BC0-FE7E-FDF5-B2BDF0A9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Síntese da Aula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523AD57-60DD-4B69-B7E8-08050F48717D}"/>
              </a:ext>
            </a:extLst>
          </p:cNvPr>
          <p:cNvSpPr txBox="1">
            <a:spLocks/>
          </p:cNvSpPr>
          <p:nvPr/>
        </p:nvSpPr>
        <p:spPr>
          <a:xfrm>
            <a:off x="1003613" y="2773362"/>
            <a:ext cx="101847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Aprendemos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na aula de hoje a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utilizar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implementar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através dos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19657-D01A-330D-1EC7-16EEFA83E2A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2305F793-F74C-6026-1E76-6BD96DEE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1EF8D8-7616-EF14-ED19-38C574E2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BDF5AFF-192A-41DC-F40D-573C15044623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23</a:t>
            </a:r>
          </a:p>
        </p:txBody>
      </p:sp>
    </p:spTree>
    <p:extLst>
      <p:ext uri="{BB962C8B-B14F-4D97-AF65-F5344CB8AC3E}">
        <p14:creationId xmlns:p14="http://schemas.microsoft.com/office/powerpoint/2010/main" val="34326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01442"/>
            <a:ext cx="10515600" cy="4351338"/>
          </a:xfr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lIns="356400" rIns="356400">
            <a:normAutofit/>
          </a:bodyPr>
          <a:lstStyle/>
          <a:p>
            <a:pPr marL="0" indent="0">
              <a:lnSpc>
                <a:spcPct val="114000"/>
              </a:lnSpc>
              <a:buNone/>
            </a:pPr>
            <a:endParaRPr lang="pt-BR" sz="26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endParaRPr lang="pt-BR" sz="3600" i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Comente as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600" dirty="0">
                <a:solidFill>
                  <a:srgbClr val="00B050"/>
                </a:solidFill>
                <a:latin typeface="Segoe UI Light" panose="020B0502040204020203" pitchFamily="34" charset="0"/>
              </a:rPr>
              <a:t> e do uso dos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36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6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</a:p>
          <a:p>
            <a:pPr marL="0" indent="0">
              <a:lnSpc>
                <a:spcPct val="114000"/>
              </a:lnSpc>
              <a:buNone/>
            </a:pPr>
            <a:endParaRPr lang="pt-BR" sz="26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pt-BR" sz="4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14000"/>
              </a:lnSpc>
            </a:pPr>
            <a:endParaRPr lang="pt-B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DE3077C-281A-71C3-DB8C-74BE5D67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Avaliação do Conteúdo (Presencial)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02037A-7003-340F-DEA3-A7CAF0221D6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E5121676-BB10-8A34-73E2-105C1FDE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F5F07A-B7BA-524A-7A0C-8D18682F3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ED23C6-E024-86E9-91B6-911FE8E722FF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24</a:t>
            </a:r>
          </a:p>
        </p:txBody>
      </p:sp>
      <p:pic>
        <p:nvPicPr>
          <p:cNvPr id="7" name="Picture 2" descr="Locked Icon Vector Art, Icons, and Graphics for Free Download">
            <a:extLst>
              <a:ext uri="{FF2B5EF4-FFF2-40B4-BE49-F238E27FC236}">
                <a16:creationId xmlns:a16="http://schemas.microsoft.com/office/drawing/2014/main" id="{E84715A6-B83A-D4D3-178C-5F2A5607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25" y="4271044"/>
            <a:ext cx="1965489" cy="196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96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C89BC17-671A-2E4C-7205-942453D4E2EA}"/>
              </a:ext>
            </a:extLst>
          </p:cNvPr>
          <p:cNvSpPr txBox="1">
            <a:spLocks/>
          </p:cNvSpPr>
          <p:nvPr/>
        </p:nvSpPr>
        <p:spPr>
          <a:xfrm>
            <a:off x="1697347" y="2624955"/>
            <a:ext cx="879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Refatoração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classes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já desenvolvidas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ATM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aplicando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modificadores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acesso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para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9A257ED-FA3F-C951-CEEB-4512129F5C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Tema de Casa (Extra Classe)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5437A9-6EE3-86E9-9DC9-97226FF8BFBE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C1522D0F-E818-2EFD-E066-2A2E44C3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83F22E8-787D-042A-1236-FF5F1FACCCD0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25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0B6568B-89DE-AF85-1950-04955675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6" name="Picture 2" descr="Atm Icon Vector Art, Icons, and Graphics for Free Download">
            <a:extLst>
              <a:ext uri="{FF2B5EF4-FFF2-40B4-BE49-F238E27FC236}">
                <a16:creationId xmlns:a16="http://schemas.microsoft.com/office/drawing/2014/main" id="{1C456F37-06EC-FFBA-CA7B-C004DBAC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18" y="4138777"/>
            <a:ext cx="1814003" cy="181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8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76D4AE-8407-4861-36C3-0BFB0B67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Resumo da Próxima Aula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0AA9B2-F73F-F917-775C-4B3DC3F8218C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B6444960-AAF1-A0FF-2386-2D9696B1D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424D7CB-FFCB-319E-0FF2-E7EDAFAFDAF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F23833-5B0B-7FF9-1C65-2E232D7D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5CBBE3D-B9F9-C7A9-9A49-C297906D992E}"/>
              </a:ext>
            </a:extLst>
          </p:cNvPr>
          <p:cNvSpPr txBox="1">
            <a:spLocks/>
          </p:cNvSpPr>
          <p:nvPr/>
        </p:nvSpPr>
        <p:spPr>
          <a:xfrm>
            <a:off x="1697347" y="2829472"/>
            <a:ext cx="879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Conceito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Estáticos</a:t>
            </a:r>
          </a:p>
          <a:p>
            <a:pPr marL="0" indent="0" algn="ctr">
              <a:lnSpc>
                <a:spcPct val="114000"/>
              </a:lnSpc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(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compartilhados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entre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todos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 os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objetos</a:t>
            </a: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		</a:t>
            </a:r>
          </a:p>
        </p:txBody>
      </p:sp>
      <p:pic>
        <p:nvPicPr>
          <p:cNvPr id="1026" name="Picture 2" descr="Share - Free interface icons">
            <a:extLst>
              <a:ext uri="{FF2B5EF4-FFF2-40B4-BE49-F238E27FC236}">
                <a16:creationId xmlns:a16="http://schemas.microsoft.com/office/drawing/2014/main" id="{8D707139-721D-FC3C-B5C4-C619B2D2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6" y="4561238"/>
            <a:ext cx="1473724" cy="147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5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Java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: 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como programar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. (8 Edição) Paul Deitel: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 4 e 5 (Encapsulamento) Pg. 218 a 266</a:t>
            </a:r>
          </a:p>
          <a:p>
            <a:endParaRPr lang="pt-BR" sz="20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FJ-11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 (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Java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e 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Orientação 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a </a:t>
            </a:r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Objetos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).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Capítulos 6 e 7 (Encapsulamento)</a:t>
            </a:r>
          </a:p>
          <a:p>
            <a:pPr lvl="1" algn="just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Disponível no link on-line</a:t>
            </a:r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Use a Cabeça! Java</a:t>
            </a:r>
            <a:r>
              <a:rPr lang="pt-BR" sz="2200" dirty="0">
                <a:solidFill>
                  <a:srgbClr val="00B050"/>
                </a:solidFill>
                <a:latin typeface="Segoe UI Light" panose="020B0502040204020203" pitchFamily="34" charset="0"/>
              </a:rPr>
              <a:t>. (2 Edição) Kathy Sierra:</a:t>
            </a:r>
          </a:p>
          <a:p>
            <a:pPr lvl="1"/>
            <a:r>
              <a:rPr lang="pt-BR" sz="1800" dirty="0">
                <a:solidFill>
                  <a:srgbClr val="00B050"/>
                </a:solidFill>
                <a:latin typeface="Segoe UI Light" panose="020B0502040204020203" pitchFamily="34" charset="0"/>
              </a:rPr>
              <a:t>Capítulo 5 e 6 (Encapsulamento) Pg. 160 a 214</a:t>
            </a: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</a:rPr>
              <a:t>Terças e Quintas 15:30 – 17h</a:t>
            </a:r>
          </a:p>
          <a:p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</a:rPr>
              <a:t>Mail: </a:t>
            </a:r>
            <a:r>
              <a:rPr lang="pt-BR" sz="2100" dirty="0">
                <a:solidFill>
                  <a:srgbClr val="00B050"/>
                </a:solidFill>
                <a:latin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raffael.schemmer@poa.ifrs.com.br</a:t>
            </a:r>
            <a:endParaRPr lang="pt-BR" sz="21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</a:rPr>
              <a:t>Git: </a:t>
            </a:r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www.github.com/raffaelschemmer/ifrs/</a:t>
            </a:r>
            <a:r>
              <a:rPr lang="pt-BR" sz="2100" u="sng" dirty="0">
                <a:solidFill>
                  <a:srgbClr val="00B050"/>
                </a:solidFill>
                <a:latin typeface="Segoe UI Light" panose="020B0502040204020203" pitchFamily="34" charset="0"/>
              </a:rPr>
              <a:t>oo</a:t>
            </a:r>
          </a:p>
          <a:p>
            <a:pPr lvl="1"/>
            <a:endParaRPr lang="pt-BR" sz="18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endParaRPr lang="pt-BR" sz="44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endParaRPr lang="pt-BR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pic>
        <p:nvPicPr>
          <p:cNvPr id="16" name="Picture 6" descr="Resultado de imagem para caelum">
            <a:extLst>
              <a:ext uri="{FF2B5EF4-FFF2-40B4-BE49-F238E27FC236}">
                <a16:creationId xmlns:a16="http://schemas.microsoft.com/office/drawing/2014/main" id="{92322AA4-39D0-439B-B29B-92A59C952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517" y="3169087"/>
            <a:ext cx="1462550" cy="14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imgmanagercb-a.akamaihd.net/livros/use-a-cabeca-java-kathy-sierra-8576081733_300x300-PU6eb8d9ed_1.jpg">
            <a:extLst>
              <a:ext uri="{FF2B5EF4-FFF2-40B4-BE49-F238E27FC236}">
                <a16:creationId xmlns:a16="http://schemas.microsoft.com/office/drawing/2014/main" id="{0831BCF1-5702-45FD-9F37-31D77A7B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50" y="4661106"/>
            <a:ext cx="1551767" cy="147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esultado de imagem para deitel java 8 edição">
            <a:extLst>
              <a:ext uri="{FF2B5EF4-FFF2-40B4-BE49-F238E27FC236}">
                <a16:creationId xmlns:a16="http://schemas.microsoft.com/office/drawing/2014/main" id="{99904549-4EE6-4C19-ADFA-39067AFDB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100" y="1682675"/>
            <a:ext cx="1106896" cy="148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B6EDE56-EB41-25C5-39EE-7E36C734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Material de Apoio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37A385A-63AE-1C38-748F-14A36E06E17D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F1D6F9FF-B4A1-51E8-3618-AE368F8BB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4BE5FE-462C-8E57-97F9-F6C9026BFC59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27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B771E8-BC9A-6B41-6FD1-A2D2BCDFA6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4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08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Herança e Polimorfismo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07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Classes Abstratas e Interfaces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09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Reuso com bibliotecas de classes e pacotes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10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Vetores e Matrizes em Java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11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Manipulação de Strings em Java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12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Coleções de Objetos e Tipos Genéricos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13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Serialização e persistência de Objetos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14 – 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(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</a:rPr>
              <a:t>Teórica</a:t>
            </a:r>
            <a:r>
              <a:rPr lang="pt-BR" sz="2400" b="1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/</a:t>
            </a:r>
            <a:r>
              <a:rPr lang="pt-BR" sz="24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Prática</a:t>
            </a:r>
            <a:r>
              <a:rPr lang="pt-BR" sz="2400" dirty="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</a:rPr>
              <a:t>) </a:t>
            </a:r>
            <a:r>
              <a:rPr lang="pt-BR" sz="2400" dirty="0">
                <a:solidFill>
                  <a:srgbClr val="00B050"/>
                </a:solidFill>
                <a:latin typeface="Segoe UI Light" panose="020B0502040204020203" pitchFamily="34" charset="0"/>
              </a:rPr>
              <a:t>Controle e Tratamento de Exceções</a:t>
            </a: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>
              <a:lnSpc>
                <a:spcPct val="100000"/>
              </a:lnSpc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DC777EA-92F9-57F4-2147-334DD6CD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Módulos da disciplina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22AF83-5B3A-0ACF-D780-7E90D112D9C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8E2E1CAB-A263-DB08-37F2-276242DC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B7C2B3-B6DA-41EB-13A5-EBEE67C9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4ADEAD5-D3E2-A524-A6F1-A370BDB90C92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356574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89758" y="1513232"/>
            <a:ext cx="11212484" cy="4351338"/>
          </a:xfrm>
        </p:spPr>
        <p:txBody>
          <a:bodyPr>
            <a:normAutofit/>
          </a:bodyPr>
          <a:lstStyle/>
          <a:p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Entrega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lista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exercícios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construtores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(Moodle)</a:t>
            </a:r>
          </a:p>
          <a:p>
            <a:pPr marL="0" indent="0" algn="ctr"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Notas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disponíveis no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portal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aluno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do IFRS</a:t>
            </a:r>
          </a:p>
          <a:p>
            <a:pPr lvl="1"/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sz="3000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D38AA64-A353-C912-9313-A9D78DD6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Tema de Casa (Correção)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2E0508-E02B-21F9-C37F-AFBC33157BE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B9F95603-762E-1948-EB65-C14B6CEAF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170B0F-1830-559D-B0B9-3BC6CDDE8083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DCA8C8-6573-CEE1-4636-B56148C6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pic>
        <p:nvPicPr>
          <p:cNvPr id="9218" name="Picture 2" descr="Ícone de Moodle no estilo iOS Filled">
            <a:extLst>
              <a:ext uri="{FF2B5EF4-FFF2-40B4-BE49-F238E27FC236}">
                <a16:creationId xmlns:a16="http://schemas.microsoft.com/office/drawing/2014/main" id="{8A7C0F58-C312-E68D-9E24-EF9B02DA3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8" y="4201318"/>
            <a:ext cx="1854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5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600" y="2242875"/>
            <a:ext cx="10972800" cy="4351338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lvl="1"/>
            <a:endParaRPr lang="pt-BR" b="1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457200" lvl="1" indent="0">
              <a:buNone/>
            </a:pPr>
            <a:endParaRPr lang="pt-BR" dirty="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Qual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principal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diferença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entre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atributo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método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? </a:t>
            </a:r>
            <a:endParaRPr lang="pt-BR" dirty="0">
              <a:solidFill>
                <a:srgbClr val="00B050"/>
              </a:solidFill>
              <a:latin typeface="Segoe UI Light" panose="020B0502040204020203" pitchFamily="34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50B1D206-893C-0B8A-D683-574D5B164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Aula Passada (Pergunta)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845752-D2FB-8DF5-FCA4-1D179A909BF8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EC7B4926-A064-30BF-4B67-C7875BEF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7C59532-1D1F-1592-D0BA-B985016E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4A35D7D-FCA8-7721-8785-E46E0A02757C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4</a:t>
            </a:r>
          </a:p>
        </p:txBody>
      </p:sp>
      <p:pic>
        <p:nvPicPr>
          <p:cNvPr id="8" name="Picture 2" descr="Dog - Download free icons">
            <a:extLst>
              <a:ext uri="{FF2B5EF4-FFF2-40B4-BE49-F238E27FC236}">
                <a16:creationId xmlns:a16="http://schemas.microsoft.com/office/drawing/2014/main" id="{AA189E20-7EA8-0075-982D-6650045C3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0" y="1915578"/>
            <a:ext cx="181610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0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7B69392-DA27-80E8-8937-69293006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E638200A-41EF-1EC5-6653-C309A57B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0A3EBF5-62DC-72EA-F829-C3FB4854972A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D5EE61E7-BCB5-3EBF-1227-4BD8EFA21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B06EC5A-55D3-411A-F4C6-1D90E3D66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BE977A-39A3-7AAC-9D4F-2182AD04260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29728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823193" y="2141537"/>
            <a:ext cx="10934733" cy="4351338"/>
          </a:xfrm>
        </p:spPr>
        <p:txBody>
          <a:bodyPr lIns="1800000" rIns="5256000">
            <a:normAutofit/>
          </a:bodyPr>
          <a:lstStyle/>
          <a:p>
            <a:pPr marL="0" indent="0" algn="ctr">
              <a:buNone/>
            </a:pPr>
            <a:endParaRPr lang="pt-BR" sz="3200" b="1" dirty="0">
              <a:solidFill>
                <a:srgbClr val="0070C0"/>
              </a:solidFill>
              <a:latin typeface="Segoe UI Light" panose="020B0502040204020203" pitchFamily="34" charset="0"/>
            </a:endParaRPr>
          </a:p>
          <a:p>
            <a:pPr marL="0" indent="0" algn="ctr">
              <a:buNone/>
            </a:pPr>
            <a:endParaRPr lang="pt-BR" sz="3200" dirty="0">
              <a:latin typeface="Segoe UI Light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B3FF3A-D37D-56B9-08CE-AD1B7A504227}"/>
              </a:ext>
            </a:extLst>
          </p:cNvPr>
          <p:cNvSpPr txBox="1"/>
          <p:nvPr/>
        </p:nvSpPr>
        <p:spPr>
          <a:xfrm>
            <a:off x="628632" y="2845154"/>
            <a:ext cx="10934733" cy="116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14000"/>
              </a:lnSpc>
              <a:spcBef>
                <a:spcPts val="4800"/>
              </a:spcBef>
              <a:spcAft>
                <a:spcPts val="4200"/>
              </a:spcAft>
              <a:buNone/>
            </a:pP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significa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separar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isolar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funcionalidades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uma classe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escondendo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complexidade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de quem a utiliza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F14A56F-62DE-42A7-DE65-879E09FF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Definições sobre Encapsulamento</a:t>
            </a:r>
          </a:p>
        </p:txBody>
      </p:sp>
      <p:pic>
        <p:nvPicPr>
          <p:cNvPr id="19" name="Picture 2" descr="Java Objects and Classes Tutorial | Java Tutorial Network">
            <a:extLst>
              <a:ext uri="{FF2B5EF4-FFF2-40B4-BE49-F238E27FC236}">
                <a16:creationId xmlns:a16="http://schemas.microsoft.com/office/drawing/2014/main" id="{A6BE74CB-53F9-61C5-A902-609FF341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4" y="4426046"/>
            <a:ext cx="3400148" cy="1438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60305D-47D6-7311-A1EF-F9551740814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4" name="Picture 4" descr="Logo Java – Logos PNG">
            <a:extLst>
              <a:ext uri="{FF2B5EF4-FFF2-40B4-BE49-F238E27FC236}">
                <a16:creationId xmlns:a16="http://schemas.microsoft.com/office/drawing/2014/main" id="{BAB80E9F-F47D-1EF8-FAC8-A1FFF8E43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EAB0DA4-463B-0F87-94A3-9552BDD8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955010-C02D-79E2-85D1-3A92AAD700F8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6</a:t>
            </a:r>
          </a:p>
        </p:txBody>
      </p:sp>
    </p:spTree>
    <p:extLst>
      <p:ext uri="{BB962C8B-B14F-4D97-AF65-F5344CB8AC3E}">
        <p14:creationId xmlns:p14="http://schemas.microsoft.com/office/powerpoint/2010/main" val="318491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94" name="Picture 10" descr="Surprise Mystery Box Icon Stock Illustration - Download Image Now -  Question Mark, Box - Container, Dice - iStock">
            <a:extLst>
              <a:ext uri="{FF2B5EF4-FFF2-40B4-BE49-F238E27FC236}">
                <a16:creationId xmlns:a16="http://schemas.microsoft.com/office/drawing/2014/main" id="{7386C1CC-8BDB-244E-250C-8C13B060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97" y="4445612"/>
            <a:ext cx="17049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D755FB82-1A82-9D79-1F33-385ECC7612BC}"/>
              </a:ext>
            </a:extLst>
          </p:cNvPr>
          <p:cNvSpPr txBox="1">
            <a:spLocks/>
          </p:cNvSpPr>
          <p:nvPr/>
        </p:nvSpPr>
        <p:spPr>
          <a:xfrm>
            <a:off x="628633" y="1668431"/>
            <a:ext cx="10934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endParaRPr lang="pt-BR" b="1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>
              <a:lnSpc>
                <a:spcPct val="114000"/>
              </a:lnSpc>
            </a:pPr>
            <a:endParaRPr lang="pt-BR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 algn="ctr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Ao utilizarmos o método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Random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da classe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Math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encapsulamento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abstrai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inúmeras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complexidades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acerca da classe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Math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e do método </a:t>
            </a:r>
            <a:r>
              <a:rPr lang="pt-BR" sz="3200" b="1" dirty="0">
                <a:solidFill>
                  <a:srgbClr val="C00000"/>
                </a:solidFill>
                <a:latin typeface="Segoe UI Light" panose="020B0502040204020203" pitchFamily="34" charset="0"/>
              </a:rPr>
              <a:t>Random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D11EF9B-FF3F-1509-B4C1-3F1E798F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Definições sobre Encapsulamento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0E8984-9883-9261-8DF6-D5425BFD4D36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3" name="Picture 4" descr="Logo Java – Logos PNG">
            <a:extLst>
              <a:ext uri="{FF2B5EF4-FFF2-40B4-BE49-F238E27FC236}">
                <a16:creationId xmlns:a16="http://schemas.microsoft.com/office/drawing/2014/main" id="{7EF15849-EBA8-E13E-4517-657D0E0BB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CDDDB66-D48E-C4C5-0CA9-3E8F39DF0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A9CE7B-77C2-90F5-08A9-BAE91B45969B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7</a:t>
            </a:r>
          </a:p>
        </p:txBody>
      </p:sp>
    </p:spTree>
    <p:extLst>
      <p:ext uri="{BB962C8B-B14F-4D97-AF65-F5344CB8AC3E}">
        <p14:creationId xmlns:p14="http://schemas.microsoft.com/office/powerpoint/2010/main" val="33256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AAA3-7734-ECFB-977C-54B057F0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2083E8-286E-3399-E378-289788980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40" y="197251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5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Definições</a:t>
            </a:r>
            <a:r>
              <a:rPr lang="pt-BR" sz="3500" dirty="0">
                <a:solidFill>
                  <a:srgbClr val="00B050"/>
                </a:solidFill>
                <a:latin typeface="Segoe UI Light" panose="020B0502040204020203" pitchFamily="34" charset="0"/>
              </a:rPr>
              <a:t> sobre o Encapsulamento</a:t>
            </a:r>
          </a:p>
          <a:p>
            <a:pPr marL="514350" indent="-514350">
              <a:buAutoNum type="arabicPeriod"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Vantagens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no uso do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Implementando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Encapsulamento</a:t>
            </a:r>
          </a:p>
          <a:p>
            <a:pPr marL="0" indent="0">
              <a:buNone/>
            </a:pPr>
            <a:endParaRPr lang="pt-BR" sz="3200" dirty="0">
              <a:solidFill>
                <a:srgbClr val="00B050"/>
              </a:solidFill>
              <a:latin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pt-BR" sz="3200" b="1" dirty="0">
                <a:solidFill>
                  <a:srgbClr val="00B050"/>
                </a:solidFill>
                <a:latin typeface="Segoe UI Light" panose="020B0502040204020203" pitchFamily="34" charset="0"/>
              </a:rPr>
              <a:t>Praticando</a:t>
            </a:r>
            <a:r>
              <a:rPr lang="pt-BR" sz="3200" dirty="0">
                <a:solidFill>
                  <a:srgbClr val="00B050"/>
                </a:solidFill>
                <a:latin typeface="Segoe UI Light" panose="020B0502040204020203" pitchFamily="34" charset="0"/>
              </a:rPr>
              <a:t> o uso do Encapsulamento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71977AD-60C0-3FDC-0247-620EC94A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  <a:latin typeface="Segoe UI Light" panose="020B0502040204020203" pitchFamily="34" charset="0"/>
              </a:rPr>
              <a:t>Conteúdos da Aula de Hoje</a:t>
            </a:r>
          </a:p>
        </p:txBody>
      </p:sp>
      <p:pic>
        <p:nvPicPr>
          <p:cNvPr id="1026" name="Picture 2" descr="estilo de ícone de conhecimento 9195816 Vetor no Vecteezy">
            <a:extLst>
              <a:ext uri="{FF2B5EF4-FFF2-40B4-BE49-F238E27FC236}">
                <a16:creationId xmlns:a16="http://schemas.microsoft.com/office/drawing/2014/main" id="{2CB80FD3-F455-3A1F-73A6-967175957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24" y="2742969"/>
            <a:ext cx="22733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FCA0E9C-1948-30F5-51EA-A5266B9E2224}"/>
              </a:ext>
            </a:extLst>
          </p:cNvPr>
          <p:cNvSpPr txBox="1"/>
          <p:nvPr/>
        </p:nvSpPr>
        <p:spPr>
          <a:xfrm>
            <a:off x="40640" y="6431040"/>
            <a:ext cx="12192000" cy="369332"/>
          </a:xfrm>
          <a:prstGeom prst="rect">
            <a:avLst/>
          </a:prstGeom>
          <a:noFill/>
          <a:effectLst>
            <a:outerShdw blurRad="50800" dist="38100" dir="8100000" algn="tr" rotWithShape="0">
              <a:srgbClr val="C00000">
                <a:alpha val="48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  <a:latin typeface="Segoe UI Light" panose="020B0502040204020203" pitchFamily="34" charset="0"/>
              </a:rPr>
              <a:t>Programação Orientada a Objetos com Java</a:t>
            </a:r>
            <a:endParaRPr lang="pt-BR" dirty="0">
              <a:solidFill>
                <a:schemeClr val="accent5">
                  <a:lumMod val="50000"/>
                </a:schemeClr>
              </a:solidFill>
              <a:latin typeface="Segoe UI Light" panose="020B0502040204020203" pitchFamily="34" charset="0"/>
            </a:endParaRPr>
          </a:p>
        </p:txBody>
      </p:sp>
      <p:pic>
        <p:nvPicPr>
          <p:cNvPr id="5" name="Picture 4" descr="Logo Java – Logos PNG">
            <a:extLst>
              <a:ext uri="{FF2B5EF4-FFF2-40B4-BE49-F238E27FC236}">
                <a16:creationId xmlns:a16="http://schemas.microsoft.com/office/drawing/2014/main" id="{D9022359-F614-C872-5840-5CE12A09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117" y="5298100"/>
            <a:ext cx="1309360" cy="130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9A89804-FA14-5783-C21D-653C1BCFB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2424" y="372980"/>
            <a:ext cx="1070745" cy="170526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049A753-7896-FCA8-3B56-8DD34722191A}"/>
              </a:ext>
            </a:extLst>
          </p:cNvPr>
          <p:cNvSpPr txBox="1"/>
          <p:nvPr/>
        </p:nvSpPr>
        <p:spPr>
          <a:xfrm>
            <a:off x="4368800" y="6431040"/>
            <a:ext cx="6177280" cy="369332"/>
          </a:xfrm>
          <a:prstGeom prst="rect">
            <a:avLst/>
          </a:prstGeom>
          <a:noFill/>
          <a:effectLst>
            <a:outerShdw blurRad="50800" dist="38100" dir="8100000" algn="tr" rotWithShape="0">
              <a:schemeClr val="accent5">
                <a:lumMod val="50000"/>
                <a:alpha val="48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5">
                    <a:lumMod val="50000"/>
                  </a:schemeClr>
                </a:solidFill>
                <a:latin typeface="Segoe UI Light" panose="020B0502040204020203" pitchFamily="34" charset="0"/>
              </a:rPr>
              <a:t>– "Módulo  05 – Encapsulamento"     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8127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3630</TotalTime>
  <Words>1170</Words>
  <Application>Microsoft Office PowerPoint</Application>
  <PresentationFormat>Widescreen</PresentationFormat>
  <Paragraphs>205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 Light</vt:lpstr>
      <vt:lpstr>Tema do Office</vt:lpstr>
      <vt:lpstr>Programação Orientada a Objetos com Java (encapsulamento)</vt:lpstr>
      <vt:lpstr>Módulos da disciplina</vt:lpstr>
      <vt:lpstr>Módulos da disciplina</vt:lpstr>
      <vt:lpstr>Tema de Casa (Correção)</vt:lpstr>
      <vt:lpstr>Aula Passada (Pergunta)</vt:lpstr>
      <vt:lpstr>Conteúdos da Aula de Hoje</vt:lpstr>
      <vt:lpstr>Definições sobre Encapsulamento</vt:lpstr>
      <vt:lpstr>Definições sobre Encapsulamento</vt:lpstr>
      <vt:lpstr>Conteúdos da Aula de Hoje</vt:lpstr>
      <vt:lpstr>Vantagens no uso do Encapsulamento</vt:lpstr>
      <vt:lpstr>Vantagens no uso do Encapsulamento</vt:lpstr>
      <vt:lpstr>Conteúdos da Aula de Hoje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Implementando o Encapsulamento</vt:lpstr>
      <vt:lpstr>Conteúdos da Aula de Hoje</vt:lpstr>
      <vt:lpstr>Praticando o uso do Encapsulamento</vt:lpstr>
      <vt:lpstr>Síntese da Aula</vt:lpstr>
      <vt:lpstr>Avaliação do Conteúdo (Presencial)</vt:lpstr>
      <vt:lpstr>Apresentação do PowerPoint</vt:lpstr>
      <vt:lpstr>Resumo da Próxima Aula</vt:lpstr>
      <vt:lpstr>Material de Apoio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Herença</dc:title>
  <dc:creator>Raffael</dc:creator>
  <cp:lastModifiedBy>Raffael</cp:lastModifiedBy>
  <cp:revision>234</cp:revision>
  <dcterms:created xsi:type="dcterms:W3CDTF">2015-04-03T20:53:50Z</dcterms:created>
  <dcterms:modified xsi:type="dcterms:W3CDTF">2025-07-04T01:05:48Z</dcterms:modified>
</cp:coreProperties>
</file>