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B92"/>
    <a:srgbClr val="FFFD7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1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8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38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7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4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5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5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5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1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9A9A8-24EF-E949-8123-35641F45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602" y="1357935"/>
            <a:ext cx="7484428" cy="905205"/>
          </a:xfrm>
        </p:spPr>
        <p:txBody>
          <a:bodyPr>
            <a:normAutofit fontScale="90000"/>
          </a:bodyPr>
          <a:lstStyle/>
          <a:p>
            <a:pPr algn="l"/>
            <a:r>
              <a:rPr lang="it-IT" b="1" dirty="0"/>
              <a:t>ABBANDONO DELLO SPORT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FF1945-766C-8E42-9E20-C7EB15B2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602" y="2263140"/>
            <a:ext cx="7484428" cy="1017270"/>
          </a:xfrm>
        </p:spPr>
        <p:txBody>
          <a:bodyPr/>
          <a:lstStyle/>
          <a:p>
            <a:pPr algn="l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Classificazione attraverso tecniche di Machine Learning sulle risposte date ad un questionario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DDBBF-1060-8C49-A59D-F3095EE51DB9}"/>
              </a:ext>
            </a:extLst>
          </p:cNvPr>
          <p:cNvSpPr txBox="1"/>
          <p:nvPr/>
        </p:nvSpPr>
        <p:spPr>
          <a:xfrm>
            <a:off x="1863090" y="4185615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CAMILLA SCUFFI</a:t>
            </a:r>
          </a:p>
          <a:p>
            <a:r>
              <a:rPr lang="it-IT" dirty="0"/>
              <a:t>GIANMARCO STUCCHI</a:t>
            </a:r>
          </a:p>
          <a:p>
            <a:r>
              <a:rPr lang="it-IT" dirty="0"/>
              <a:t>RAFFAELE TORNATORA</a:t>
            </a:r>
          </a:p>
        </p:txBody>
      </p:sp>
    </p:spTree>
    <p:extLst>
      <p:ext uri="{BB962C8B-B14F-4D97-AF65-F5344CB8AC3E}">
        <p14:creationId xmlns:p14="http://schemas.microsoft.com/office/powerpoint/2010/main" val="144290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1D2C1-9C4E-9544-95E4-804396D4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170" y="364323"/>
            <a:ext cx="8610600" cy="1293028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E13C0-AC87-444A-8B83-2D9E039718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it-IT" b="1" dirty="0"/>
              <a:t>Problema:</a:t>
            </a:r>
            <a:r>
              <a:rPr lang="it-IT" dirty="0"/>
              <a:t> classificare l’abbandono o meno dello sport identificato dalla variabile target ‘</a:t>
            </a:r>
            <a:r>
              <a:rPr lang="it-IT" dirty="0" err="1"/>
              <a:t>caso_bin</a:t>
            </a:r>
            <a:r>
              <a:rPr lang="it-IT" dirty="0"/>
              <a:t>’ di tipo </a:t>
            </a:r>
            <a:r>
              <a:rPr lang="it-IT" dirty="0" err="1"/>
              <a:t>binary</a:t>
            </a:r>
            <a:r>
              <a:rPr lang="it-IT" dirty="0"/>
              <a:t>.</a:t>
            </a:r>
          </a:p>
          <a:p>
            <a:r>
              <a:rPr lang="it-IT" b="1" dirty="0"/>
              <a:t>Algoritmi utilizzati:</a:t>
            </a:r>
          </a:p>
          <a:p>
            <a:pPr fontAlgn="base"/>
            <a:r>
              <a:rPr lang="it-IT" dirty="0"/>
              <a:t>Albero</a:t>
            </a:r>
          </a:p>
          <a:p>
            <a:pPr fontAlgn="base"/>
            <a:r>
              <a:rPr lang="it-IT" dirty="0"/>
              <a:t>SVM</a:t>
            </a:r>
          </a:p>
          <a:p>
            <a:pPr fontAlgn="base"/>
            <a:r>
              <a:rPr lang="it-IT" dirty="0"/>
              <a:t>Rete neurale</a:t>
            </a:r>
          </a:p>
        </p:txBody>
      </p:sp>
    </p:spTree>
    <p:extLst>
      <p:ext uri="{BB962C8B-B14F-4D97-AF65-F5344CB8AC3E}">
        <p14:creationId xmlns:p14="http://schemas.microsoft.com/office/powerpoint/2010/main" val="113828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D8AA2-2B01-B344-827A-3100909A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72933"/>
            <a:ext cx="8610600" cy="1293028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Albero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49C7A-4117-D840-9436-8FDD6A68F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anchor="ctr"/>
          <a:lstStyle/>
          <a:p>
            <a:pPr fontAlgn="base"/>
            <a:r>
              <a:rPr lang="it-IT" b="1" dirty="0"/>
              <a:t>Pacchetti </a:t>
            </a:r>
            <a:r>
              <a:rPr lang="it-IT" b="1" dirty="0" err="1"/>
              <a:t>utlizzati</a:t>
            </a:r>
            <a:r>
              <a:rPr lang="it-IT" b="1" dirty="0"/>
              <a:t>: </a:t>
            </a:r>
            <a:r>
              <a:rPr lang="it-IT" dirty="0"/>
              <a:t>‘</a:t>
            </a:r>
            <a:r>
              <a:rPr lang="it-IT" dirty="0" err="1"/>
              <a:t>caret</a:t>
            </a:r>
            <a:r>
              <a:rPr lang="it-IT" dirty="0"/>
              <a:t>’, ‘</a:t>
            </a:r>
            <a:r>
              <a:rPr lang="it-IT" dirty="0" err="1"/>
              <a:t>rpart</a:t>
            </a:r>
            <a:r>
              <a:rPr lang="it-IT" dirty="0"/>
              <a:t>’, ‘</a:t>
            </a:r>
            <a:r>
              <a:rPr lang="it-IT" dirty="0" err="1"/>
              <a:t>rpart.plot</a:t>
            </a:r>
            <a:r>
              <a:rPr lang="it-IT" dirty="0"/>
              <a:t>’, ‘</a:t>
            </a:r>
            <a:r>
              <a:rPr lang="it-IT" dirty="0" err="1"/>
              <a:t>caTools</a:t>
            </a:r>
            <a:r>
              <a:rPr lang="it-IT" dirty="0"/>
              <a:t>’ (creazione </a:t>
            </a:r>
            <a:r>
              <a:rPr lang="it-IT" dirty="0" err="1"/>
              <a:t>train</a:t>
            </a:r>
            <a:r>
              <a:rPr lang="it-IT" dirty="0"/>
              <a:t>/test)</a:t>
            </a:r>
          </a:p>
          <a:p>
            <a:r>
              <a:rPr lang="it-IT" b="1" dirty="0"/>
              <a:t>Parametri settati: </a:t>
            </a:r>
            <a:br>
              <a:rPr lang="it-IT" dirty="0"/>
            </a:br>
            <a:r>
              <a:rPr lang="it-IT" dirty="0" err="1"/>
              <a:t>cp</a:t>
            </a:r>
            <a:r>
              <a:rPr lang="it-IT" dirty="0"/>
              <a:t>= 0.1 (produce l’</a:t>
            </a:r>
            <a:r>
              <a:rPr lang="it-IT" dirty="0" err="1"/>
              <a:t>xerror</a:t>
            </a:r>
            <a:r>
              <a:rPr lang="it-IT" dirty="0"/>
              <a:t> più basso)</a:t>
            </a:r>
            <a:br>
              <a:rPr lang="it-IT" dirty="0"/>
            </a:br>
            <a:r>
              <a:rPr lang="it-IT" dirty="0" err="1"/>
              <a:t>minsplit</a:t>
            </a:r>
            <a:r>
              <a:rPr lang="it-IT" dirty="0"/>
              <a:t>=5</a:t>
            </a:r>
            <a:br>
              <a:rPr lang="it-IT" dirty="0"/>
            </a:br>
            <a:r>
              <a:rPr lang="it-IT" dirty="0" err="1"/>
              <a:t>xval</a:t>
            </a:r>
            <a:r>
              <a:rPr lang="it-IT" dirty="0"/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236852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FA11E-6D67-B04A-A656-AA5A277C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8467"/>
            <a:ext cx="10364451" cy="94993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Albero: 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tuning</a:t>
            </a:r>
            <a:endParaRPr lang="it-IT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https://lh3.googleusercontent.com/-mbmtAukggppRjBwNn6xatndjbVXAe-G5x_C0h7P7nC8AGKQJsyMPaEHdHyyq_bHzqq0sYCH17d_4r1l-seQ-DROaOVUDTpFoq6W4NCIeY-HLvN-iyyK24HkoVRDRiZxVeP_O_SG97k">
            <a:extLst>
              <a:ext uri="{FF2B5EF4-FFF2-40B4-BE49-F238E27FC236}">
                <a16:creationId xmlns:a16="http://schemas.microsoft.com/office/drawing/2014/main" id="{A09A4D98-AE8A-614D-BDA0-58FADF8F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4" y="1397000"/>
            <a:ext cx="8515350" cy="52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8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FCFCD-148A-664F-A685-57A15A66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9" y="607087"/>
            <a:ext cx="10364451" cy="718793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 ALBERO - PLOT</a:t>
            </a:r>
          </a:p>
        </p:txBody>
      </p:sp>
      <p:pic>
        <p:nvPicPr>
          <p:cNvPr id="3074" name="Picture 2" descr="https://lh6.googleusercontent.com/RpoAVQr7qDI9z0-keZWp5Z8Mf-aBTyf7Bd7VlkBwdnBOMMC0fabwPUa9Tu3uLvsi2cvXojua9oRzaB-Jbq0Py0ZcrgLCxHc0z0j-9wdFYFO0jTN80lgyufYxHMl8FLtATi93rYrF9nI">
            <a:extLst>
              <a:ext uri="{FF2B5EF4-FFF2-40B4-BE49-F238E27FC236}">
                <a16:creationId xmlns:a16="http://schemas.microsoft.com/office/drawing/2014/main" id="{35F6B1A4-FCC4-7946-856A-954D8D81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1417037"/>
            <a:ext cx="10515600" cy="51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650381-FC06-DB40-970F-3207D19B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2948"/>
            <a:ext cx="10364451" cy="1147231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Albero</a:t>
            </a:r>
          </a:p>
        </p:txBody>
      </p:sp>
      <p:pic>
        <p:nvPicPr>
          <p:cNvPr id="4098" name="Picture 2" descr="https://lh5.googleusercontent.com/kO7vqncr5QDLM2APxG8Dw9X-rN7hErgYPAxBKWi-zA3OvmauCLOjOdoeTsx2nGjr4KzBvY0oIUf2LKfdQqMbe-8ygD2pWxvDVvZIub--O7Kyqo799S32fBDq2xOAkmg9o-MqMBOm0p4">
            <a:extLst>
              <a:ext uri="{FF2B5EF4-FFF2-40B4-BE49-F238E27FC236}">
                <a16:creationId xmlns:a16="http://schemas.microsoft.com/office/drawing/2014/main" id="{B1486F6C-C8BF-B345-8EF0-5ABD4367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6" y="1598596"/>
            <a:ext cx="11278225" cy="459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8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6B874-3D31-4440-B833-4972E8BA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SVM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AF073F-0560-DB46-8075-7DBA718ED2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it-IT" dirty="0"/>
              <a:t>Pacchetti utilizzati: ‘e1071’ e ‘</a:t>
            </a:r>
            <a:r>
              <a:rPr lang="it-IT" dirty="0" err="1"/>
              <a:t>caret</a:t>
            </a:r>
            <a:r>
              <a:rPr lang="it-IT" dirty="0"/>
              <a:t>’</a:t>
            </a:r>
          </a:p>
          <a:p>
            <a:pPr fontAlgn="base"/>
            <a:r>
              <a:rPr lang="it-IT" dirty="0"/>
              <a:t>Parametri di </a:t>
            </a:r>
            <a:r>
              <a:rPr lang="it-IT" dirty="0" err="1"/>
              <a:t>tuning</a:t>
            </a:r>
            <a:r>
              <a:rPr lang="it-IT" dirty="0"/>
              <a:t>: </a:t>
            </a:r>
            <a:r>
              <a:rPr lang="it-IT" dirty="0" err="1"/>
              <a:t>cost</a:t>
            </a:r>
            <a:r>
              <a:rPr lang="it-IT" dirty="0"/>
              <a:t> e gamma</a:t>
            </a:r>
          </a:p>
          <a:p>
            <a:pPr fontAlgn="base"/>
            <a:r>
              <a:rPr lang="it-IT" dirty="0"/>
              <a:t>Metrica: </a:t>
            </a:r>
            <a:r>
              <a:rPr lang="it-IT" dirty="0" err="1"/>
              <a:t>Accuracy</a:t>
            </a:r>
            <a:endParaRPr lang="it-IT" dirty="0"/>
          </a:p>
          <a:p>
            <a:pPr fontAlgn="base"/>
            <a:r>
              <a:rPr lang="it-IT" dirty="0" err="1"/>
              <a:t>Kernel</a:t>
            </a:r>
            <a:r>
              <a:rPr lang="it-IT" dirty="0"/>
              <a:t> utilizzato: </a:t>
            </a:r>
            <a:r>
              <a:rPr lang="it-IT" dirty="0" err="1"/>
              <a:t>radial</a:t>
            </a:r>
            <a:endParaRPr lang="it-IT" dirty="0"/>
          </a:p>
          <a:p>
            <a:r>
              <a:rPr lang="it-IT" dirty="0"/>
              <a:t>Output del </a:t>
            </a:r>
            <a:r>
              <a:rPr lang="it-IT" dirty="0" err="1"/>
              <a:t>setting</a:t>
            </a:r>
            <a:r>
              <a:rPr lang="it-IT" dirty="0"/>
              <a:t> automatico dei parametri della funzione </a:t>
            </a:r>
            <a:r>
              <a:rPr lang="it-IT" dirty="0" err="1"/>
              <a:t>svm</a:t>
            </a:r>
            <a:r>
              <a:rPr lang="it-IT" dirty="0"/>
              <a:t>():</a:t>
            </a:r>
            <a:br>
              <a:rPr lang="it-IT" dirty="0"/>
            </a:br>
            <a:r>
              <a:rPr lang="it-IT" dirty="0" err="1"/>
              <a:t>cost</a:t>
            </a:r>
            <a:r>
              <a:rPr lang="it-IT" dirty="0"/>
              <a:t> = 1 </a:t>
            </a:r>
            <a:br>
              <a:rPr lang="it-IT" dirty="0"/>
            </a:br>
            <a:r>
              <a:rPr lang="it-IT" dirty="0"/>
              <a:t>gamma =  0.0526</a:t>
            </a:r>
            <a:br>
              <a:rPr lang="it-IT" dirty="0"/>
            </a:br>
            <a:r>
              <a:rPr lang="it-IT" b="1" dirty="0" err="1"/>
              <a:t>Accuracy</a:t>
            </a:r>
            <a:r>
              <a:rPr lang="it-IT" b="1" dirty="0"/>
              <a:t> = 0.6705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86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2365BD-9887-694A-9EC8-7440482A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8467"/>
            <a:ext cx="10364451" cy="114170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SVM 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tuning</a:t>
            </a:r>
            <a:endParaRPr lang="it-IT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DE17A-E2F2-1448-BE5D-B4413975F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38840"/>
            <a:ext cx="5132696" cy="4480610"/>
          </a:xfrm>
        </p:spPr>
        <p:txBody>
          <a:bodyPr>
            <a:normAutofit lnSpcReduction="10000"/>
          </a:bodyPr>
          <a:lstStyle/>
          <a:p>
            <a:pPr fontAlgn="base"/>
            <a:r>
              <a:rPr lang="it-IT" dirty="0"/>
              <a:t>L’</a:t>
            </a:r>
            <a:r>
              <a:rPr lang="it-IT" dirty="0" err="1"/>
              <a:t>accuracy</a:t>
            </a:r>
            <a:r>
              <a:rPr lang="it-IT" dirty="0"/>
              <a:t> del modello aumenta per parametri </a:t>
            </a:r>
            <a:r>
              <a:rPr lang="it-IT" dirty="0" err="1"/>
              <a:t>cost</a:t>
            </a:r>
            <a:r>
              <a:rPr lang="it-IT" dirty="0"/>
              <a:t> e gamma prossimi allo zero 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pPr fontAlgn="base"/>
            <a:r>
              <a:rPr lang="it-IT" dirty="0" err="1"/>
              <a:t>Range</a:t>
            </a:r>
            <a:r>
              <a:rPr lang="it-IT" dirty="0"/>
              <a:t> di ricerca utilizzato in </a:t>
            </a:r>
            <a:r>
              <a:rPr lang="it-IT" dirty="0" err="1"/>
              <a:t>tune.svm</a:t>
            </a:r>
            <a:r>
              <a:rPr lang="it-IT" dirty="0"/>
              <a:t>():</a:t>
            </a:r>
            <a:br>
              <a:rPr lang="it-IT" dirty="0"/>
            </a:br>
            <a:r>
              <a:rPr lang="it-IT" dirty="0"/>
              <a:t>0.01&lt; </a:t>
            </a:r>
            <a:r>
              <a:rPr lang="it-IT" dirty="0" err="1"/>
              <a:t>cost</a:t>
            </a:r>
            <a:r>
              <a:rPr lang="it-IT" dirty="0"/>
              <a:t> &lt; 1.2</a:t>
            </a:r>
            <a:br>
              <a:rPr lang="it-IT" dirty="0"/>
            </a:br>
            <a:r>
              <a:rPr lang="it-IT" dirty="0"/>
              <a:t>0 &lt; gamma &lt; 0.5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r>
              <a:rPr lang="it-IT" dirty="0"/>
              <a:t>Output:</a:t>
            </a:r>
            <a:br>
              <a:rPr lang="it-IT" dirty="0"/>
            </a:br>
            <a:r>
              <a:rPr lang="it-IT" dirty="0"/>
              <a:t>gamma = 0.1</a:t>
            </a:r>
            <a:br>
              <a:rPr lang="it-IT" dirty="0"/>
            </a:br>
            <a:r>
              <a:rPr lang="it-IT" dirty="0" err="1"/>
              <a:t>cost</a:t>
            </a:r>
            <a:r>
              <a:rPr lang="it-IT" dirty="0"/>
              <a:t> = 0.1                     </a:t>
            </a:r>
            <a:br>
              <a:rPr lang="it-IT" dirty="0"/>
            </a:br>
            <a:r>
              <a:rPr lang="it-IT" b="1" dirty="0" err="1"/>
              <a:t>accuracy</a:t>
            </a:r>
            <a:r>
              <a:rPr lang="it-IT" b="1" dirty="0"/>
              <a:t> = 0.7040</a:t>
            </a:r>
            <a:endParaRPr lang="it-IT" dirty="0"/>
          </a:p>
        </p:txBody>
      </p:sp>
      <p:pic>
        <p:nvPicPr>
          <p:cNvPr id="5122" name="Picture 2" descr="https://lh4.googleusercontent.com/blRoJDcNEpswhf-RVX0a5CsCMxd9hFsDIkjcaId_vOC3zUJfe6wJlS68KLGs2b00rTFeLgaQB0Iwkgs_6hIryXP1WeAD87qOpyZBBrwHFKuYMaNGJsIo0VbgElvKlBU7UxoK1MemV8k">
            <a:extLst>
              <a:ext uri="{FF2B5EF4-FFF2-40B4-BE49-F238E27FC236}">
                <a16:creationId xmlns:a16="http://schemas.microsoft.com/office/drawing/2014/main" id="{C0A553D9-D4E3-5B4D-939C-F6330818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38840"/>
            <a:ext cx="5681662" cy="4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19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B9A55-DF2C-9443-BA39-6275ED84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25174"/>
            <a:ext cx="10364451" cy="102740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SVM</a:t>
            </a:r>
          </a:p>
        </p:txBody>
      </p:sp>
      <p:pic>
        <p:nvPicPr>
          <p:cNvPr id="6146" name="Picture 2" descr="https://lh3.googleusercontent.com/iCg8u5F8Vu7l57M8PeZkLLSzWy0ZBePOui4cdY2uApl0zGXBAgUbWXKX3o0RBya1dZzVSujG5TcxitlarE7Bp96m9JjUX5ldUHSl_4-TBKL5hLOoxlmcELRqU7D_mxRsSHwtZTqZ8TM">
            <a:extLst>
              <a:ext uri="{FF2B5EF4-FFF2-40B4-BE49-F238E27FC236}">
                <a16:creationId xmlns:a16="http://schemas.microsoft.com/office/drawing/2014/main" id="{40412273-F2CC-7548-B5F1-A0B04BF0F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352577"/>
            <a:ext cx="11264900" cy="492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8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E88FE-8AB1-D043-B3B2-5F94796C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6F72DA-F29C-F246-B497-058F347B55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 fontAlgn="base"/>
            <a:r>
              <a:rPr lang="it-IT" dirty="0"/>
              <a:t>Pacchetti utilizzati: ‘</a:t>
            </a:r>
            <a:r>
              <a:rPr lang="it-IT" dirty="0" err="1"/>
              <a:t>caret</a:t>
            </a:r>
            <a:r>
              <a:rPr lang="it-IT" dirty="0"/>
              <a:t>’, ‘</a:t>
            </a:r>
            <a:r>
              <a:rPr lang="it-IT" dirty="0" err="1"/>
              <a:t>nnet</a:t>
            </a:r>
            <a:r>
              <a:rPr lang="it-IT" dirty="0"/>
              <a:t>’</a:t>
            </a:r>
          </a:p>
          <a:p>
            <a:pPr algn="ctr" fontAlgn="base"/>
            <a:r>
              <a:rPr lang="it-IT" dirty="0"/>
              <a:t>Parametri: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, </a:t>
            </a:r>
            <a:r>
              <a:rPr lang="it-IT" dirty="0" err="1"/>
              <a:t>weight</a:t>
            </a:r>
            <a:r>
              <a:rPr lang="it-IT" dirty="0"/>
              <a:t> </a:t>
            </a:r>
            <a:r>
              <a:rPr lang="it-IT" dirty="0" err="1"/>
              <a:t>decay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062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B6809-58C7-A54F-A913-08B25092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4177"/>
            <a:ext cx="10364451" cy="7187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CLASSIFICAZIONE: TUNING 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4CB0F4-5FCA-6348-8956-8DE7564E2F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9514" y="1065394"/>
            <a:ext cx="10363826" cy="1096197"/>
          </a:xfrm>
        </p:spPr>
        <p:txBody>
          <a:bodyPr>
            <a:normAutofit fontScale="77500" lnSpcReduction="20000"/>
          </a:bodyPr>
          <a:lstStyle/>
          <a:p>
            <a:pPr marL="0" indent="0" algn="ctr" fontAlgn="base">
              <a:buNone/>
            </a:pPr>
            <a:r>
              <a:rPr lang="it-IT" dirty="0"/>
              <a:t>5 diversi valori per parametro: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e </a:t>
            </a:r>
            <a:r>
              <a:rPr lang="it-IT" dirty="0" err="1"/>
              <a:t>decay</a:t>
            </a:r>
            <a:endParaRPr lang="it-IT" dirty="0"/>
          </a:p>
          <a:p>
            <a:pPr marL="0" indent="0" algn="ctr" fontAlgn="base">
              <a:buNone/>
            </a:pPr>
            <a:r>
              <a:rPr lang="it-IT" dirty="0"/>
              <a:t>Metrica: </a:t>
            </a:r>
            <a:r>
              <a:rPr lang="it-IT" dirty="0" err="1"/>
              <a:t>Accuracy</a:t>
            </a:r>
            <a:endParaRPr lang="it-IT" dirty="0"/>
          </a:p>
          <a:p>
            <a:pPr marL="0" indent="0" algn="ctr" fontAlgn="base">
              <a:buNone/>
            </a:pPr>
            <a:r>
              <a:rPr lang="it-IT" dirty="0"/>
              <a:t>Il modello migliore presenta 3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e un </a:t>
            </a:r>
            <a:r>
              <a:rPr lang="it-IT" dirty="0" err="1"/>
              <a:t>decay</a:t>
            </a:r>
            <a:r>
              <a:rPr lang="it-IT" dirty="0"/>
              <a:t> di 0.1 ed ha un’</a:t>
            </a:r>
            <a:r>
              <a:rPr lang="it-IT" dirty="0" err="1"/>
              <a:t>Accuracy</a:t>
            </a:r>
            <a:r>
              <a:rPr lang="it-IT" dirty="0"/>
              <a:t> di 0.6734</a:t>
            </a:r>
          </a:p>
        </p:txBody>
      </p:sp>
      <p:pic>
        <p:nvPicPr>
          <p:cNvPr id="7170" name="Picture 2" descr="https://lh6.googleusercontent.com/peULBqBCUE-w4_J9_WY1vZtOIflvaBUiZViXEza1d0QG0bAwHU8DFkywRhBDoElkYgGgzMoo_6SX0IlMFYujvjyhyRQq-CEvrRH4UnF0vCpzyeTY4AFeIbzemuSjCAtY1UCiduE2P6U">
            <a:extLst>
              <a:ext uri="{FF2B5EF4-FFF2-40B4-BE49-F238E27FC236}">
                <a16:creationId xmlns:a16="http://schemas.microsoft.com/office/drawing/2014/main" id="{0FDBFD2B-A127-0B4B-ADE2-E1277A80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69" y="2324015"/>
            <a:ext cx="6347460" cy="41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9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48021-7A54-ED44-98A6-DCAC6DDE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509" y="687097"/>
            <a:ext cx="10364451" cy="60449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DESCRIZIONE DEL DATASET INIZIALE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CF3DB-223B-A048-ABBB-E4FA897079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014" y="1554480"/>
            <a:ext cx="10363826" cy="4568189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it-IT" dirty="0"/>
              <a:t>Il </a:t>
            </a:r>
            <a:r>
              <a:rPr lang="it-IT" dirty="0" err="1"/>
              <a:t>dataset</a:t>
            </a:r>
            <a:r>
              <a:rPr lang="it-IT" dirty="0"/>
              <a:t> iniziale è composto da 3355 righe e 1270 colonne</a:t>
            </a:r>
          </a:p>
          <a:p>
            <a:pPr fontAlgn="base"/>
            <a:r>
              <a:rPr lang="it-IT" dirty="0"/>
              <a:t>Ogni riga rappresenta una risposta di uno studente al questionario</a:t>
            </a:r>
          </a:p>
          <a:p>
            <a:pPr fontAlgn="base"/>
            <a:r>
              <a:rPr lang="it-IT" dirty="0"/>
              <a:t>Ogni colonna rappresenta una modalità delle diverse variabili</a:t>
            </a:r>
          </a:p>
          <a:p>
            <a:pPr fontAlgn="base"/>
            <a:r>
              <a:rPr lang="it-IT" dirty="0"/>
              <a:t>Informazioni rilevate dal questionario: </a:t>
            </a:r>
          </a:p>
          <a:p>
            <a:pPr lvl="1" fontAlgn="base"/>
            <a:r>
              <a:rPr lang="it-IT" dirty="0"/>
              <a:t>Anagrafiche personali e sui genitori</a:t>
            </a:r>
          </a:p>
          <a:p>
            <a:pPr lvl="1" fontAlgn="base"/>
            <a:r>
              <a:rPr lang="it-IT" dirty="0"/>
              <a:t>Logistiche sulla struttura sportiva</a:t>
            </a:r>
          </a:p>
          <a:p>
            <a:pPr lvl="1" fontAlgn="base"/>
            <a:r>
              <a:rPr lang="it-IT" dirty="0" err="1"/>
              <a:t>Opinionistiche</a:t>
            </a:r>
            <a:r>
              <a:rPr lang="it-IT" dirty="0"/>
              <a:t> su sport significativo e persone coinvolte nella pratica e scelte relative a quest’ultimo.</a:t>
            </a:r>
          </a:p>
          <a:p>
            <a:pPr fontAlgn="base"/>
            <a:r>
              <a:rPr lang="it-IT" dirty="0"/>
              <a:t>La psicologa ha individuato 5 differenti casi: </a:t>
            </a:r>
          </a:p>
          <a:p>
            <a:pPr lvl="1" fontAlgn="base"/>
            <a:r>
              <a:rPr lang="it-IT" dirty="0"/>
              <a:t>Ragazzi che hanno praticato più d’uno sport e non hanno abbandonato il principale tra i 9 e 17 anni</a:t>
            </a:r>
          </a:p>
          <a:p>
            <a:pPr lvl="1" fontAlgn="base"/>
            <a:r>
              <a:rPr lang="it-IT" dirty="0"/>
              <a:t>Ragazzi che hanno praticato più d’uno sport ed hanno abbandonato il principale tra i 9 e 17 anni</a:t>
            </a:r>
          </a:p>
          <a:p>
            <a:pPr lvl="1" fontAlgn="base"/>
            <a:r>
              <a:rPr lang="it-IT" dirty="0"/>
              <a:t>Ragazzi che hanno praticato un unico sport e  non l’hanno abbandonato tra i 9 e 17 anni</a:t>
            </a:r>
          </a:p>
          <a:p>
            <a:pPr lvl="1" fontAlgn="base"/>
            <a:r>
              <a:rPr lang="it-IT" dirty="0"/>
              <a:t>Ragazzi che hanno praticato un unico sport e  l’hanno abbandonato tra i 9 e 17 anni</a:t>
            </a:r>
          </a:p>
          <a:p>
            <a:pPr lvl="1" fontAlgn="base"/>
            <a:r>
              <a:rPr lang="it-IT" dirty="0"/>
              <a:t>Ragazzi che non hanno mai praticato sport tra i 9 e 17 anni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24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C23A5-34DF-054B-BB97-13218BD3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84177"/>
            <a:ext cx="10364451" cy="684503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CLASSIFICAZIONE: RETE NEURALE - PLOT</a:t>
            </a:r>
          </a:p>
        </p:txBody>
      </p:sp>
      <p:pic>
        <p:nvPicPr>
          <p:cNvPr id="8194" name="Picture 2" descr="https://lh5.googleusercontent.com/tYt2dOZPY2e2zJVJGsyeVygR784X9Sjjlt8Lg6BPWqOjPfq6CapYjEbqDo4u7XbvZDmEOpnx8v_Miw56pVnovSq1kbCUmI1E1Xqy-ygbiBc44_XIvs_NolHjJt2XP8TayALtgXtplXI">
            <a:extLst>
              <a:ext uri="{FF2B5EF4-FFF2-40B4-BE49-F238E27FC236}">
                <a16:creationId xmlns:a16="http://schemas.microsoft.com/office/drawing/2014/main" id="{2514F2F0-1F68-4949-9EA6-11399B9F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9" y="971550"/>
            <a:ext cx="1125854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3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0EB4B-1BB8-3341-A50C-8FB24631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796" y="557709"/>
            <a:ext cx="10364451" cy="684503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CLASSIFICAZIONE: RETE NEURALE</a:t>
            </a:r>
          </a:p>
        </p:txBody>
      </p:sp>
      <p:pic>
        <p:nvPicPr>
          <p:cNvPr id="9218" name="Picture 2" descr="https://lh6.googleusercontent.com/ILYDcjICuWmfVkijUWAiuDkmzCli8dmPUiH4f3016cm0dM_d7aUOddn1j3Jl8vzb3fwX9BczlwpB1oSpPjUUZOYoRKFbfn35593-V3_BNbBVfT6TyHyDyCNQVPvaG5L1tNO4r-4TXjY">
            <a:extLst>
              <a:ext uri="{FF2B5EF4-FFF2-40B4-BE49-F238E27FC236}">
                <a16:creationId xmlns:a16="http://schemas.microsoft.com/office/drawing/2014/main" id="{7D4A758D-B41E-4649-875E-6B28ED255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" y="1459382"/>
            <a:ext cx="11603355" cy="517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55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2A46B-BDB4-C84C-A247-D53345BF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615783"/>
            <a:ext cx="8610600" cy="744387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PERFORMANCE RILEVATE</a:t>
            </a:r>
          </a:p>
        </p:txBody>
      </p:sp>
      <p:pic>
        <p:nvPicPr>
          <p:cNvPr id="10242" name="Picture 2" descr="https://lh4.googleusercontent.com/nfuHY_Tu2NJaVp9qQllmSdE3uOMzQEy5leGFJtM6kCEaViUdWZrfrd7JXX8nU3yQVZBA9VnR81gSbt8nkn5LAvgdxVhMibc-YmyRf-4ImShJQh1UFu58zgpMqEF0lC8CVr2peMzpIRc">
            <a:extLst>
              <a:ext uri="{FF2B5EF4-FFF2-40B4-BE49-F238E27FC236}">
                <a16:creationId xmlns:a16="http://schemas.microsoft.com/office/drawing/2014/main" id="{5D0F3686-B924-D64C-9878-A157FE8B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94654"/>
            <a:ext cx="11087100" cy="405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1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E645A-1908-3F45-90AE-868FAC1A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10" y="490053"/>
            <a:ext cx="8610600" cy="870117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74E3F7-15F3-8C4F-BE2D-D2F8701EF7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Il modello </a:t>
            </a:r>
            <a:r>
              <a:rPr lang="it-IT" dirty="0" err="1"/>
              <a:t>svm</a:t>
            </a:r>
            <a:r>
              <a:rPr lang="it-IT" dirty="0"/>
              <a:t> è il migliore sia per </a:t>
            </a:r>
            <a:r>
              <a:rPr lang="it-IT" dirty="0" err="1"/>
              <a:t>Accuracy</a:t>
            </a:r>
            <a:r>
              <a:rPr lang="it-IT" dirty="0"/>
              <a:t> che per </a:t>
            </a:r>
            <a:r>
              <a:rPr lang="it-IT" dirty="0" err="1"/>
              <a:t>Sensitivity</a:t>
            </a:r>
            <a:r>
              <a:rPr lang="it-IT" dirty="0"/>
              <a:t>, rispettivamente pari al 70% e 64%.</a:t>
            </a:r>
          </a:p>
          <a:p>
            <a:r>
              <a:rPr lang="it-IT" dirty="0"/>
              <a:t>I fattori critici nell’abbandono dello sport emersi dall’analisi supervisionata effettuata risultano essere:</a:t>
            </a:r>
          </a:p>
          <a:p>
            <a:pPr fontAlgn="base"/>
            <a:r>
              <a:rPr lang="it-IT" dirty="0"/>
              <a:t>Ritenere il proprio sport una passione</a:t>
            </a:r>
          </a:p>
          <a:p>
            <a:pPr fontAlgn="base"/>
            <a:r>
              <a:rPr lang="it-IT" dirty="0"/>
              <a:t>Genere</a:t>
            </a:r>
          </a:p>
          <a:p>
            <a:pPr fontAlgn="base"/>
            <a:r>
              <a:rPr lang="it-IT" dirty="0"/>
              <a:t>Capacità di conciliare impegno scolastico e pratica dello sport</a:t>
            </a:r>
          </a:p>
        </p:txBody>
      </p:sp>
    </p:spTree>
    <p:extLst>
      <p:ext uri="{BB962C8B-B14F-4D97-AF65-F5344CB8AC3E}">
        <p14:creationId xmlns:p14="http://schemas.microsoft.com/office/powerpoint/2010/main" val="121790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4FC1C-20AE-C04C-BB95-F2B9AA58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424207"/>
            <a:ext cx="10364451" cy="673073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Grazie per l’attenzione</a:t>
            </a:r>
          </a:p>
        </p:txBody>
      </p:sp>
      <p:pic>
        <p:nvPicPr>
          <p:cNvPr id="11266" name="Picture 2" descr="https://lh5.googleusercontent.com/WNRaSkALHrcPrz1_Qbd0uQv9YQWRNb4NjEhBj86T-yRjIkNe_nifKci_Id55D7QwNM3Zwh01fhwEzMKk3Vhyo9CuMvAmdIaH1Bcw6nSBH9o1bpqalWJmoIoUctnPsXos3PDtsVUj_Sc">
            <a:extLst>
              <a:ext uri="{FF2B5EF4-FFF2-40B4-BE49-F238E27FC236}">
                <a16:creationId xmlns:a16="http://schemas.microsoft.com/office/drawing/2014/main" id="{77F0FA4F-9AA2-3943-96AE-5DED3843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95" y="1519748"/>
            <a:ext cx="8117205" cy="484676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8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F7FA2-A7EF-3246-893D-3541B667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740" y="387183"/>
            <a:ext cx="8610600" cy="1293028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OBIETTIVO DELL’ANALISI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F4545-272D-864C-866A-0E7E2AC38A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Obiettivi: </a:t>
            </a:r>
          </a:p>
          <a:p>
            <a:pPr fontAlgn="base"/>
            <a:r>
              <a:rPr lang="it-IT" dirty="0"/>
              <a:t>Individuare gli attributi più influenti nel determinare l’abbandono sportivo da parte dei ragazzi basandosi su tecniche di classificazione supervisionata.</a:t>
            </a:r>
          </a:p>
          <a:p>
            <a:pPr fontAlgn="base"/>
            <a:r>
              <a:rPr lang="it-IT" dirty="0"/>
              <a:t>Predire, sulla base delle risposte al questionario, se un ragazzo abbandoni il suo sport significativo</a:t>
            </a:r>
          </a:p>
          <a:p>
            <a:pPr fontAlgn="base"/>
            <a:r>
              <a:rPr lang="it-IT" dirty="0"/>
              <a:t>Vengono considerati solo i casi dei ragazzi che hanno praticato sport</a:t>
            </a:r>
          </a:p>
          <a:p>
            <a:r>
              <a:rPr lang="it-IT" dirty="0"/>
              <a:t>Creazione target binario:</a:t>
            </a:r>
            <a:br>
              <a:rPr lang="it-IT" dirty="0"/>
            </a:br>
            <a:r>
              <a:rPr lang="it-IT" dirty="0"/>
              <a:t>abbandona = 1;     non abbandona = 0.</a:t>
            </a:r>
          </a:p>
        </p:txBody>
      </p:sp>
    </p:spTree>
    <p:extLst>
      <p:ext uri="{BB962C8B-B14F-4D97-AF65-F5344CB8AC3E}">
        <p14:creationId xmlns:p14="http://schemas.microsoft.com/office/powerpoint/2010/main" val="26930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CDD71-F2A3-F64B-9919-E26A476A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740" y="375753"/>
            <a:ext cx="8610600" cy="1293028"/>
          </a:xfrm>
        </p:spPr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PRE-PROCESSING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DBD7-8E3F-3D44-84A3-5360E4853B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it-IT" dirty="0"/>
              <a:t>“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matching</a:t>
            </a:r>
            <a:r>
              <a:rPr lang="it-IT" dirty="0"/>
              <a:t>” per i quattro casi e compattazione</a:t>
            </a:r>
          </a:p>
          <a:p>
            <a:pPr fontAlgn="base"/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matching</a:t>
            </a:r>
            <a:endParaRPr lang="it-IT" dirty="0"/>
          </a:p>
          <a:p>
            <a:pPr fontAlgn="base"/>
            <a:r>
              <a:rPr lang="it-IT" dirty="0"/>
              <a:t>Creazione nuove variabili</a:t>
            </a:r>
          </a:p>
          <a:p>
            <a:pPr fontAlgn="base"/>
            <a:r>
              <a:rPr lang="it-IT" dirty="0"/>
              <a:t>Conversione degli attributi nel tipo opportuno</a:t>
            </a:r>
          </a:p>
          <a:p>
            <a:pPr fontAlgn="base"/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replacement</a:t>
            </a:r>
            <a:endParaRPr lang="it-IT" dirty="0"/>
          </a:p>
          <a:p>
            <a:pPr fontAlgn="base"/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9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FDA2E-2E8E-0441-8672-96F6A02D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70" y="764373"/>
            <a:ext cx="10260330" cy="1293028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PRE-PROCESSING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Questions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matching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” nei quattro casi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7FB879-51DB-534B-997D-FE621CAA36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230226" cy="3424107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it-IT" dirty="0"/>
              <a:t>V1  “Pensa a quale dei tuoi genitori ti ha seguito di più nello sport per te più significativo e </a:t>
            </a:r>
            <a:r>
              <a:rPr lang="it-IT" dirty="0" err="1"/>
              <a:t>rispondi:Lui</a:t>
            </a:r>
            <a:r>
              <a:rPr lang="it-IT" dirty="0"/>
              <a:t>/lei, rispetto al tuo sport, lo definiresti…”</a:t>
            </a:r>
          </a:p>
          <a:p>
            <a:r>
              <a:rPr lang="it-IT" dirty="0"/>
              <a:t>V2  “Pensa a quale dei tuoi genitori ti ha seguito di più nel tuo sport e </a:t>
            </a:r>
            <a:r>
              <a:rPr lang="it-IT" dirty="0" err="1"/>
              <a:t>rispondi:Il</a:t>
            </a:r>
            <a:r>
              <a:rPr lang="it-IT" dirty="0"/>
              <a:t> più influente tra i tuoi genitori, rispetto al tuo sport, lo definiresti…”</a:t>
            </a:r>
          </a:p>
          <a:p>
            <a:r>
              <a:rPr lang="it-IT" dirty="0"/>
              <a:t>V3  “Pensa a quale dei tuoi genitori ti ha seguito di più nello sport per te più significativo e </a:t>
            </a:r>
            <a:r>
              <a:rPr lang="it-IT" dirty="0" err="1"/>
              <a:t>rispondi:Lui</a:t>
            </a:r>
            <a:r>
              <a:rPr lang="it-IT" dirty="0"/>
              <a:t>/lei, rispetto al tuo sport, lo definiresti…”</a:t>
            </a:r>
          </a:p>
          <a:p>
            <a:r>
              <a:rPr lang="it-IT" dirty="0"/>
              <a:t>V4  “Pensa a quale dei tuoi genitori ti ha seguito di più nel tuo sport significativo e rispondi: Lui/lei, rispetto al tuo sport, lo definiresti…”</a:t>
            </a:r>
          </a:p>
        </p:txBody>
      </p:sp>
      <p:sp>
        <p:nvSpPr>
          <p:cNvPr id="5" name="Pentagono 4">
            <a:extLst>
              <a:ext uri="{FF2B5EF4-FFF2-40B4-BE49-F238E27FC236}">
                <a16:creationId xmlns:a16="http://schemas.microsoft.com/office/drawing/2014/main" id="{1F7CA6E4-9D69-0042-A9AD-156CDFE79526}"/>
              </a:ext>
            </a:extLst>
          </p:cNvPr>
          <p:cNvSpPr/>
          <p:nvPr/>
        </p:nvSpPr>
        <p:spPr>
          <a:xfrm>
            <a:off x="9379633" y="3930555"/>
            <a:ext cx="880110" cy="297180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8F5924C-0557-A348-AF46-6F87CCCED124}"/>
              </a:ext>
            </a:extLst>
          </p:cNvPr>
          <p:cNvSpPr/>
          <p:nvPr/>
        </p:nvSpPr>
        <p:spPr>
          <a:xfrm>
            <a:off x="10495376" y="3879090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VU</a:t>
            </a:r>
            <a:endParaRPr lang="it-IT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33D01-DDF6-8C41-B4DB-3EEF6370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4373"/>
            <a:ext cx="10408920" cy="1293028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PRE-PROCESSING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Instance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matching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variables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creation</a:t>
            </a:r>
            <a:endParaRPr lang="it-IT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20BC8-D579-0D44-9252-18C0FB3BB1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558339"/>
            <a:ext cx="7635866" cy="237617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it-IT" dirty="0"/>
              <a:t>Risposte si/no</a:t>
            </a:r>
          </a:p>
          <a:p>
            <a:pPr fontAlgn="base"/>
            <a:r>
              <a:rPr lang="it-IT" dirty="0"/>
              <a:t>Nazionalità</a:t>
            </a:r>
          </a:p>
          <a:p>
            <a:pPr fontAlgn="base"/>
            <a:r>
              <a:rPr lang="it-IT" dirty="0"/>
              <a:t>Chi ti ha influenzato nella scelta dello sport</a:t>
            </a:r>
          </a:p>
          <a:p>
            <a:r>
              <a:rPr lang="it-IT" dirty="0"/>
              <a:t>Creazione nuove variabili:</a:t>
            </a:r>
          </a:p>
          <a:p>
            <a:pPr fontAlgn="base"/>
            <a:r>
              <a:rPr lang="it-IT" dirty="0" err="1"/>
              <a:t>time_to_complete</a:t>
            </a:r>
            <a:r>
              <a:rPr lang="it-IT" dirty="0"/>
              <a:t> = (</a:t>
            </a:r>
            <a:r>
              <a:rPr lang="it-IT" dirty="0" err="1"/>
              <a:t>time_end</a:t>
            </a:r>
            <a:r>
              <a:rPr lang="it-IT" dirty="0"/>
              <a:t> - </a:t>
            </a:r>
            <a:r>
              <a:rPr lang="it-IT" dirty="0" err="1"/>
              <a:t>time_start</a:t>
            </a:r>
            <a:r>
              <a:rPr lang="it-IT" dirty="0"/>
              <a:t>)</a:t>
            </a:r>
          </a:p>
          <a:p>
            <a:pPr fontAlgn="base"/>
            <a:r>
              <a:rPr lang="it-IT" dirty="0" err="1"/>
              <a:t>numero_sport_praticaticati</a:t>
            </a:r>
            <a:r>
              <a:rPr lang="it-IT" dirty="0"/>
              <a:t>  = somma degli sport selezionati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4D47B4-D108-984D-9E78-5C7FC40138CE}"/>
              </a:ext>
            </a:extLst>
          </p:cNvPr>
          <p:cNvSpPr txBox="1"/>
          <p:nvPr/>
        </p:nvSpPr>
        <p:spPr>
          <a:xfrm>
            <a:off x="913775" y="2214694"/>
            <a:ext cx="7635865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'italiana', 'italiano', '</a:t>
            </a:r>
            <a:r>
              <a:rPr lang="it-IT" dirty="0" err="1"/>
              <a:t>italiania</a:t>
            </a:r>
            <a:r>
              <a:rPr lang="it-IT" dirty="0"/>
              <a:t>', '</a:t>
            </a:r>
            <a:r>
              <a:rPr lang="it-IT" dirty="0" err="1"/>
              <a:t>italianaalgerina</a:t>
            </a:r>
            <a:r>
              <a:rPr lang="it-IT" dirty="0"/>
              <a:t>', '</a:t>
            </a:r>
            <a:r>
              <a:rPr lang="it-IT" dirty="0" err="1"/>
              <a:t>italomarocchina</a:t>
            </a:r>
            <a:r>
              <a:rPr lang="it-IT" dirty="0"/>
              <a:t>', 'ita', '</a:t>
            </a:r>
            <a:r>
              <a:rPr lang="it-IT" dirty="0" err="1"/>
              <a:t>italina</a:t>
            </a:r>
            <a:r>
              <a:rPr lang="it-IT" dirty="0"/>
              <a:t>', '</a:t>
            </a:r>
            <a:r>
              <a:rPr lang="it-IT" dirty="0" err="1"/>
              <a:t>it</a:t>
            </a:r>
            <a:r>
              <a:rPr lang="it-IT" dirty="0"/>
              <a:t>' ,'italo-egiziana' ,'italiana/italiana' ,'</a:t>
            </a:r>
            <a:r>
              <a:rPr lang="it-IT" dirty="0" err="1"/>
              <a:t>romania</a:t>
            </a:r>
            <a:r>
              <a:rPr lang="it-IT" dirty="0"/>
              <a:t> e </a:t>
            </a:r>
            <a:r>
              <a:rPr lang="it-IT" dirty="0" err="1"/>
              <a:t>italia</a:t>
            </a:r>
            <a:r>
              <a:rPr lang="it-IT" dirty="0"/>
              <a:t>' ,'</a:t>
            </a:r>
            <a:r>
              <a:rPr lang="it-IT" dirty="0" err="1"/>
              <a:t>ecuadoriana,italiana</a:t>
            </a:r>
            <a:r>
              <a:rPr lang="it-IT" dirty="0"/>
              <a:t>', '</a:t>
            </a:r>
            <a:r>
              <a:rPr lang="it-IT" dirty="0" err="1"/>
              <a:t>italia</a:t>
            </a:r>
            <a:r>
              <a:rPr lang="it-IT" dirty="0"/>
              <a:t>' ,'italiana-belga' ,'italiano ' ,'</a:t>
            </a:r>
            <a:r>
              <a:rPr lang="it-IT" dirty="0" err="1"/>
              <a:t>italia</a:t>
            </a:r>
            <a:r>
              <a:rPr lang="it-IT" dirty="0"/>
              <a:t> ' ,'italiana algerina' ,'</a:t>
            </a:r>
            <a:r>
              <a:rPr lang="it-IT" dirty="0" err="1"/>
              <a:t>italaliana</a:t>
            </a:r>
            <a:r>
              <a:rPr lang="it-IT" dirty="0"/>
              <a:t> e olandese' ,'lombarda' ,'siciliana'</a:t>
            </a:r>
          </a:p>
        </p:txBody>
      </p:sp>
      <p:sp>
        <p:nvSpPr>
          <p:cNvPr id="5" name="Freccia destra 4">
            <a:extLst>
              <a:ext uri="{FF2B5EF4-FFF2-40B4-BE49-F238E27FC236}">
                <a16:creationId xmlns:a16="http://schemas.microsoft.com/office/drawing/2014/main" id="{378FD365-0A62-4B42-A413-BCCAEF72DBDD}"/>
              </a:ext>
            </a:extLst>
          </p:cNvPr>
          <p:cNvSpPr/>
          <p:nvPr/>
        </p:nvSpPr>
        <p:spPr>
          <a:xfrm>
            <a:off x="8823960" y="2708910"/>
            <a:ext cx="914400" cy="1828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2E6B8E-5960-3B4F-939C-960BA2F354AD}"/>
              </a:ext>
            </a:extLst>
          </p:cNvPr>
          <p:cNvSpPr/>
          <p:nvPr/>
        </p:nvSpPr>
        <p:spPr>
          <a:xfrm>
            <a:off x="10012680" y="263019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accent6"/>
                </a:solidFill>
                <a:latin typeface="Arial" panose="020B0604020202020204" pitchFamily="34" charset="0"/>
              </a:rPr>
              <a:t>‘italiana’</a:t>
            </a:r>
            <a:endParaRPr lang="it-IT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2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D94A96-D81D-0E4F-98DE-FF0045F2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25780"/>
            <a:ext cx="10592426" cy="1531621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PREPROCESSING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Conversione degli attributi nel tipo opportuno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6F601A-E74B-DB4D-A098-DE86C91E17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 err="1"/>
              <a:t>Ordinal</a:t>
            </a:r>
            <a:r>
              <a:rPr lang="it-IT" b="1" dirty="0"/>
              <a:t> </a:t>
            </a:r>
            <a:r>
              <a:rPr lang="it-IT" b="1" dirty="0" err="1"/>
              <a:t>factors</a:t>
            </a:r>
            <a:r>
              <a:rPr lang="it-IT" dirty="0"/>
              <a:t>: </a:t>
            </a:r>
          </a:p>
          <a:p>
            <a:pPr fontAlgn="base"/>
            <a:r>
              <a:rPr lang="it-IT" dirty="0"/>
              <a:t>Tempo impiegato per raggiungere il centro sportivo (meno di 15 </a:t>
            </a:r>
            <a:r>
              <a:rPr lang="it-IT" dirty="0" err="1"/>
              <a:t>min</a:t>
            </a:r>
            <a:r>
              <a:rPr lang="it-IT" dirty="0"/>
              <a:t>, più di 15 </a:t>
            </a:r>
            <a:r>
              <a:rPr lang="it-IT" dirty="0" err="1"/>
              <a:t>min</a:t>
            </a:r>
            <a:r>
              <a:rPr lang="it-IT" dirty="0"/>
              <a:t>…)</a:t>
            </a:r>
          </a:p>
          <a:p>
            <a:pPr fontAlgn="base"/>
            <a:r>
              <a:rPr lang="it-IT" dirty="0"/>
              <a:t>grado di accordo / disaccordo rispetto a determinate affermazioni</a:t>
            </a:r>
          </a:p>
          <a:p>
            <a:r>
              <a:rPr lang="it-IT" b="1" dirty="0" err="1"/>
              <a:t>Numeric</a:t>
            </a:r>
            <a:r>
              <a:rPr lang="it-IT" dirty="0"/>
              <a:t>: </a:t>
            </a:r>
          </a:p>
          <a:p>
            <a:pPr fontAlgn="base"/>
            <a:r>
              <a:rPr lang="it-IT" dirty="0"/>
              <a:t>Ore medie di studio</a:t>
            </a:r>
          </a:p>
          <a:p>
            <a:pPr fontAlgn="base"/>
            <a:r>
              <a:rPr lang="it-IT" dirty="0"/>
              <a:t>Numero di fratelli che hanno praticato lo stesso sport</a:t>
            </a:r>
          </a:p>
          <a:p>
            <a:pPr fontAlgn="base"/>
            <a:r>
              <a:rPr lang="it-IT" dirty="0"/>
              <a:t>Tempo di compilazione del questionario</a:t>
            </a:r>
          </a:p>
          <a:p>
            <a:r>
              <a:rPr lang="it-IT" b="1" dirty="0" err="1"/>
              <a:t>Factors</a:t>
            </a:r>
            <a:r>
              <a:rPr lang="it-IT" dirty="0"/>
              <a:t>:</a:t>
            </a:r>
          </a:p>
          <a:p>
            <a:pPr fontAlgn="base"/>
            <a:r>
              <a:rPr lang="it-IT" dirty="0"/>
              <a:t>Target ed i restanti attributi qualitativi</a:t>
            </a:r>
          </a:p>
        </p:txBody>
      </p:sp>
    </p:spTree>
    <p:extLst>
      <p:ext uri="{BB962C8B-B14F-4D97-AF65-F5344CB8AC3E}">
        <p14:creationId xmlns:p14="http://schemas.microsoft.com/office/powerpoint/2010/main" val="23501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71DA2-1226-054F-9C8E-6F115D8B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PREPROCESSING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Missing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replacement</a:t>
            </a:r>
            <a:endParaRPr lang="it-IT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608177-A8D9-B149-9F3E-A857C37281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fontAlgn="base"/>
            <a:r>
              <a:rPr lang="it-IT" b="1" dirty="0"/>
              <a:t>Imputazione manuale:</a:t>
            </a:r>
          </a:p>
          <a:p>
            <a:pPr lvl="1" fontAlgn="base"/>
            <a:r>
              <a:rPr lang="it-IT" dirty="0"/>
              <a:t>Variabili numeriche: mediana</a:t>
            </a:r>
          </a:p>
          <a:p>
            <a:pPr fontAlgn="base"/>
            <a:r>
              <a:rPr lang="it-IT" b="1" dirty="0"/>
              <a:t>Tramite il pacchetto ‘mice’:</a:t>
            </a:r>
          </a:p>
          <a:p>
            <a:pPr lvl="1" fontAlgn="base"/>
            <a:r>
              <a:rPr lang="it-IT" dirty="0"/>
              <a:t>Variabili binarie (</a:t>
            </a:r>
            <a:r>
              <a:rPr lang="it-IT" dirty="0" err="1"/>
              <a:t>factor</a:t>
            </a:r>
            <a:r>
              <a:rPr lang="it-IT" dirty="0"/>
              <a:t> with 2 </a:t>
            </a:r>
            <a:r>
              <a:rPr lang="it-IT" dirty="0" err="1"/>
              <a:t>levels</a:t>
            </a:r>
            <a:r>
              <a:rPr lang="it-IT" dirty="0"/>
              <a:t>): </a:t>
            </a:r>
            <a:r>
              <a:rPr lang="it-IT" dirty="0" err="1"/>
              <a:t>replacement</a:t>
            </a:r>
            <a:r>
              <a:rPr lang="it-IT" dirty="0"/>
              <a:t> con modello </a:t>
            </a:r>
            <a:r>
              <a:rPr lang="it-IT" dirty="0" err="1"/>
              <a:t>logreg</a:t>
            </a:r>
            <a:endParaRPr lang="it-IT" dirty="0"/>
          </a:p>
          <a:p>
            <a:pPr lvl="1" fontAlgn="base"/>
            <a:r>
              <a:rPr lang="it-IT" dirty="0"/>
              <a:t>Variabili </a:t>
            </a:r>
            <a:r>
              <a:rPr lang="it-IT" dirty="0" err="1"/>
              <a:t>factor</a:t>
            </a:r>
            <a:r>
              <a:rPr lang="it-IT" dirty="0"/>
              <a:t>: </a:t>
            </a:r>
            <a:r>
              <a:rPr lang="it-IT" dirty="0" err="1"/>
              <a:t>replacement</a:t>
            </a:r>
            <a:r>
              <a:rPr lang="it-IT" dirty="0"/>
              <a:t> con modello </a:t>
            </a:r>
            <a:r>
              <a:rPr lang="it-IT" dirty="0" err="1"/>
              <a:t>polyreg</a:t>
            </a:r>
            <a:endParaRPr lang="it-IT" dirty="0"/>
          </a:p>
          <a:p>
            <a:pPr lvl="1" fontAlgn="base"/>
            <a:r>
              <a:rPr lang="it-IT" dirty="0"/>
              <a:t>Variabili </a:t>
            </a:r>
            <a:r>
              <a:rPr lang="it-IT" dirty="0" err="1"/>
              <a:t>ordered</a:t>
            </a:r>
            <a:r>
              <a:rPr lang="it-IT" dirty="0"/>
              <a:t>: </a:t>
            </a:r>
            <a:r>
              <a:rPr lang="it-IT" dirty="0" err="1"/>
              <a:t>replacement</a:t>
            </a:r>
            <a:r>
              <a:rPr lang="it-IT" dirty="0"/>
              <a:t> con modello </a:t>
            </a:r>
            <a:r>
              <a:rPr lang="it-IT" dirty="0" err="1"/>
              <a:t>polr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16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5E94A-21DD-CB41-B1A5-56F80ACA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72747"/>
            <a:ext cx="10364451" cy="115313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PREPROCESSING</a:t>
            </a:r>
            <a:br>
              <a:rPr lang="it-IT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Feature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</a:rPr>
              <a:t>selection</a:t>
            </a:r>
            <a:endParaRPr lang="it-IT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8E2E19-98DC-864C-A702-83A1713466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59714" y="1325880"/>
            <a:ext cx="3290143" cy="5149120"/>
          </a:xfrm>
        </p:spPr>
        <p:txBody>
          <a:bodyPr anchor="ctr"/>
          <a:lstStyle/>
          <a:p>
            <a:pPr fontAlgn="base"/>
            <a:r>
              <a:rPr lang="it-IT" dirty="0"/>
              <a:t>Utilizzo del pacchetto ‘</a:t>
            </a:r>
            <a:r>
              <a:rPr lang="it-IT" dirty="0" err="1"/>
              <a:t>Boruta</a:t>
            </a:r>
            <a:r>
              <a:rPr lang="it-IT" dirty="0"/>
              <a:t>’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pPr fontAlgn="base"/>
            <a:r>
              <a:rPr lang="it-IT" dirty="0"/>
              <a:t>16 </a:t>
            </a:r>
            <a:r>
              <a:rPr lang="it-IT" dirty="0" err="1"/>
              <a:t>features</a:t>
            </a:r>
            <a:r>
              <a:rPr lang="it-IT" dirty="0"/>
              <a:t> selezionate per ‘</a:t>
            </a:r>
            <a:r>
              <a:rPr lang="it-IT" dirty="0" err="1"/>
              <a:t>svm</a:t>
            </a:r>
            <a:r>
              <a:rPr lang="it-IT" dirty="0"/>
              <a:t>’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pPr fontAlgn="base"/>
            <a:r>
              <a:rPr lang="it-IT" dirty="0"/>
              <a:t>19 </a:t>
            </a:r>
            <a:r>
              <a:rPr lang="it-IT" dirty="0" err="1"/>
              <a:t>feature</a:t>
            </a:r>
            <a:r>
              <a:rPr lang="it-IT" dirty="0"/>
              <a:t> selezionate per ‘</a:t>
            </a:r>
            <a:r>
              <a:rPr lang="it-IT" dirty="0" err="1"/>
              <a:t>rpart</a:t>
            </a:r>
            <a:r>
              <a:rPr lang="it-IT" dirty="0"/>
              <a:t>’ ed ‘</a:t>
            </a:r>
            <a:r>
              <a:rPr lang="it-IT" dirty="0" err="1"/>
              <a:t>nnet</a:t>
            </a:r>
            <a:r>
              <a:rPr lang="it-IT" dirty="0"/>
              <a:t>’</a:t>
            </a:r>
          </a:p>
        </p:txBody>
      </p:sp>
      <p:pic>
        <p:nvPicPr>
          <p:cNvPr id="1026" name="Picture 2" descr="https://lh4.googleusercontent.com/DMtEJx-H96YLhzYSHuWNwft4hCyZB3MMea6xqWodEjg5bZA2T5MXBgLcp2TRDRtgn1xG6uhup08l51fTX9e5DVadyGbUq59qMZIJNCudDAGjmlR50xq6cP4DtbHC396wnLeqQ26BNfc">
            <a:extLst>
              <a:ext uri="{FF2B5EF4-FFF2-40B4-BE49-F238E27FC236}">
                <a16:creationId xmlns:a16="http://schemas.microsoft.com/office/drawing/2014/main" id="{1A6D06F2-4C0B-4A4E-B651-4F16B292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325880"/>
            <a:ext cx="8370155" cy="51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9780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{C44BF7D0-89FE-6441-AF93-200F633221D5}tf10001079</Template>
  <TotalTime>116</TotalTime>
  <Words>657</Words>
  <Application>Microsoft Macintosh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Scia di vapore</vt:lpstr>
      <vt:lpstr>ABBANDONO DELLO SPORT</vt:lpstr>
      <vt:lpstr>DESCRIZIONE DEL DATASET INIZIALE</vt:lpstr>
      <vt:lpstr>OBIETTIVO DELL’ANALISI</vt:lpstr>
      <vt:lpstr>PRE-PROCESSING</vt:lpstr>
      <vt:lpstr>PRE-PROCESSING “Questions matching” nei quattro casi</vt:lpstr>
      <vt:lpstr>PRE-PROCESSING Instance matching e variables creation</vt:lpstr>
      <vt:lpstr>PREPROCESSING Conversione degli attributi nel tipo opportuno</vt:lpstr>
      <vt:lpstr>PREPROCESSING Missing replacement</vt:lpstr>
      <vt:lpstr>PREPROCESSING Feature selection</vt:lpstr>
      <vt:lpstr>CLASSIFICAZIONE</vt:lpstr>
      <vt:lpstr>CLASSIFICAZIONE Albero</vt:lpstr>
      <vt:lpstr>CLASSIFICAZIONE Albero: tuning</vt:lpstr>
      <vt:lpstr>CLASSIFICAZIONE ALBERO - PLOT</vt:lpstr>
      <vt:lpstr>CLASSIFICAZIONE Albero</vt:lpstr>
      <vt:lpstr>CLASSIFICAZIONE SVM</vt:lpstr>
      <vt:lpstr>CLASSIFICAZIONE SVM tuning</vt:lpstr>
      <vt:lpstr>CLASSIFICAZIONE SVM</vt:lpstr>
      <vt:lpstr>CLASSIFICAZIONE Rete neurale</vt:lpstr>
      <vt:lpstr>CLASSIFICAZIONE: TUNING RETE NEURALE</vt:lpstr>
      <vt:lpstr>CLASSIFICAZIONE: RETE NEURALE - PLOT</vt:lpstr>
      <vt:lpstr>CLASSIFICAZIONE: RETE NEURALE</vt:lpstr>
      <vt:lpstr>PERFORMANCE RILEVATE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ABBANDONO DELLO SPORT</dc:title>
  <dc:creator>Raffaele Tornatora</dc:creator>
  <cp:lastModifiedBy>Raffaele Tornatora</cp:lastModifiedBy>
  <cp:revision>13</cp:revision>
  <dcterms:created xsi:type="dcterms:W3CDTF">2018-09-11T20:29:45Z</dcterms:created>
  <dcterms:modified xsi:type="dcterms:W3CDTF">2018-09-11T22:38:04Z</dcterms:modified>
</cp:coreProperties>
</file>